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1"/>
  </p:sldMasterIdLst>
  <p:notesMasterIdLst>
    <p:notesMasterId r:id="rId111"/>
  </p:notesMasterIdLst>
  <p:handoutMasterIdLst>
    <p:handoutMasterId r:id="rId112"/>
  </p:handoutMasterIdLst>
  <p:sldIdLst>
    <p:sldId id="675" r:id="rId2"/>
    <p:sldId id="634" r:id="rId3"/>
    <p:sldId id="676" r:id="rId4"/>
    <p:sldId id="679" r:id="rId5"/>
    <p:sldId id="636" r:id="rId6"/>
    <p:sldId id="565" r:id="rId7"/>
    <p:sldId id="637" r:id="rId8"/>
    <p:sldId id="541" r:id="rId9"/>
    <p:sldId id="693" r:id="rId10"/>
    <p:sldId id="569" r:id="rId11"/>
    <p:sldId id="635" r:id="rId12"/>
    <p:sldId id="639" r:id="rId13"/>
    <p:sldId id="620" r:id="rId14"/>
    <p:sldId id="573" r:id="rId15"/>
    <p:sldId id="574" r:id="rId16"/>
    <p:sldId id="622" r:id="rId17"/>
    <p:sldId id="640" r:id="rId18"/>
    <p:sldId id="641" r:id="rId19"/>
    <p:sldId id="642" r:id="rId20"/>
    <p:sldId id="627" r:id="rId21"/>
    <p:sldId id="683" r:id="rId22"/>
    <p:sldId id="684" r:id="rId23"/>
    <p:sldId id="549" r:id="rId24"/>
    <p:sldId id="550" r:id="rId25"/>
    <p:sldId id="586" r:id="rId26"/>
    <p:sldId id="643" r:id="rId27"/>
    <p:sldId id="551" r:id="rId28"/>
    <p:sldId id="708" r:id="rId29"/>
    <p:sldId id="552" r:id="rId30"/>
    <p:sldId id="553" r:id="rId31"/>
    <p:sldId id="555" r:id="rId32"/>
    <p:sldId id="692" r:id="rId33"/>
    <p:sldId id="623" r:id="rId34"/>
    <p:sldId id="587" r:id="rId35"/>
    <p:sldId id="644" r:id="rId36"/>
    <p:sldId id="589" r:id="rId37"/>
    <p:sldId id="645" r:id="rId38"/>
    <p:sldId id="647" r:id="rId39"/>
    <p:sldId id="582" r:id="rId40"/>
    <p:sldId id="583" r:id="rId41"/>
    <p:sldId id="584" r:id="rId42"/>
    <p:sldId id="585" r:id="rId43"/>
    <p:sldId id="624" r:id="rId44"/>
    <p:sldId id="704" r:id="rId45"/>
    <p:sldId id="648" r:id="rId46"/>
    <p:sldId id="680" r:id="rId47"/>
    <p:sldId id="681" r:id="rId48"/>
    <p:sldId id="682" r:id="rId49"/>
    <p:sldId id="628" r:id="rId50"/>
    <p:sldId id="700" r:id="rId51"/>
    <p:sldId id="685" r:id="rId52"/>
    <p:sldId id="591" r:id="rId53"/>
    <p:sldId id="686" r:id="rId54"/>
    <p:sldId id="687" r:id="rId55"/>
    <p:sldId id="696" r:id="rId56"/>
    <p:sldId id="601" r:id="rId57"/>
    <p:sldId id="625" r:id="rId58"/>
    <p:sldId id="602" r:id="rId59"/>
    <p:sldId id="603" r:id="rId60"/>
    <p:sldId id="650" r:id="rId61"/>
    <p:sldId id="651" r:id="rId62"/>
    <p:sldId id="652" r:id="rId63"/>
    <p:sldId id="653" r:id="rId64"/>
    <p:sldId id="654" r:id="rId65"/>
    <p:sldId id="655" r:id="rId66"/>
    <p:sldId id="694" r:id="rId67"/>
    <p:sldId id="656" r:id="rId68"/>
    <p:sldId id="699" r:id="rId69"/>
    <p:sldId id="604" r:id="rId70"/>
    <p:sldId id="707" r:id="rId71"/>
    <p:sldId id="706" r:id="rId72"/>
    <p:sldId id="705" r:id="rId73"/>
    <p:sldId id="702" r:id="rId74"/>
    <p:sldId id="703" r:id="rId75"/>
    <p:sldId id="605" r:id="rId76"/>
    <p:sldId id="659" r:id="rId77"/>
    <p:sldId id="660" r:id="rId78"/>
    <p:sldId id="630" r:id="rId79"/>
    <p:sldId id="701" r:id="rId80"/>
    <p:sldId id="688" r:id="rId81"/>
    <p:sldId id="689" r:id="rId82"/>
    <p:sldId id="557" r:id="rId83"/>
    <p:sldId id="558" r:id="rId84"/>
    <p:sldId id="559" r:id="rId85"/>
    <p:sldId id="560" r:id="rId86"/>
    <p:sldId id="606" r:id="rId87"/>
    <p:sldId id="561" r:id="rId88"/>
    <p:sldId id="562" r:id="rId89"/>
    <p:sldId id="631" r:id="rId90"/>
    <p:sldId id="690" r:id="rId91"/>
    <p:sldId id="691" r:id="rId92"/>
    <p:sldId id="662" r:id="rId93"/>
    <p:sldId id="663" r:id="rId94"/>
    <p:sldId id="674" r:id="rId95"/>
    <p:sldId id="665" r:id="rId96"/>
    <p:sldId id="666" r:id="rId97"/>
    <p:sldId id="607" r:id="rId98"/>
    <p:sldId id="697" r:id="rId99"/>
    <p:sldId id="626" r:id="rId100"/>
    <p:sldId id="609" r:id="rId101"/>
    <p:sldId id="667" r:id="rId102"/>
    <p:sldId id="610" r:id="rId103"/>
    <p:sldId id="611" r:id="rId104"/>
    <p:sldId id="668" r:id="rId105"/>
    <p:sldId id="670" r:id="rId106"/>
    <p:sldId id="612" r:id="rId107"/>
    <p:sldId id="632" r:id="rId108"/>
    <p:sldId id="672" r:id="rId109"/>
    <p:sldId id="673" r:id="rId110"/>
  </p:sldIdLst>
  <p:sldSz cx="12192000" cy="6858000"/>
  <p:notesSz cx="7099300" cy="10234613"/>
  <p:embeddedFontLst>
    <p:embeddedFont>
      <p:font typeface="微软雅黑" panose="020B0503020204020204" pitchFamily="34" charset="-122"/>
      <p:regular r:id="rId113"/>
      <p:bold r:id="rId114"/>
    </p:embeddedFont>
    <p:embeddedFont>
      <p:font typeface="方正粗倩简体" panose="02010600030101010101" charset="-122"/>
      <p:regular r:id="rId115"/>
    </p:embeddedFont>
    <p:embeddedFont>
      <p:font typeface="等线" panose="02010600030101010101" pitchFamily="2" charset="-122"/>
      <p:regular r:id="rId116"/>
      <p:bold r:id="rId117"/>
    </p:embeddedFont>
    <p:embeddedFont>
      <p:font typeface="微软雅黑" panose="020B0503020204020204" pitchFamily="34" charset="-122"/>
      <p:regular r:id="rId113"/>
      <p:bold r:id="rId114"/>
    </p:embeddedFont>
    <p:embeddedFont>
      <p:font typeface="Microsoft YaHei Light" panose="020B0502040204020203" pitchFamily="34" charset="-122"/>
      <p:regular r:id="rId118"/>
    </p:embeddedFont>
    <p:embeddedFont>
      <p:font typeface="Cambria Math" panose="02040503050406030204" pitchFamily="18" charset="0"/>
      <p:regular r:id="rId119"/>
    </p:embeddedFont>
    <p:embeddedFont>
      <p:font typeface="Calibri" panose="020F0502020204030204" pitchFamily="34" charset="0"/>
      <p:regular r:id="rId120"/>
      <p:bold r:id="rId121"/>
      <p:italic r:id="rId122"/>
      <p:boldItalic r:id="rId123"/>
    </p:embeddedFont>
    <p:embeddedFont>
      <p:font typeface="Century Gothic" panose="020B0502020202020204" pitchFamily="34" charset="0"/>
      <p:regular r:id="rId124"/>
      <p:bold r:id="rId125"/>
      <p:italic r:id="rId126"/>
      <p:boldItalic r:id="rId127"/>
    </p:embeddedFont>
    <p:embeddedFont>
      <p:font typeface="MS PGothic" panose="020B0600070205080204" pitchFamily="34" charset="-128"/>
      <p:regular r:id="rId1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C6E090F-5FCE-4AB9-B54A-D995192DB511}">
          <p14:sldIdLst>
            <p14:sldId id="675"/>
            <p14:sldId id="634"/>
          </p14:sldIdLst>
        </p14:section>
        <p14:section name="1递推关系的应用" id="{8EE09031-B5CD-46E7-8CE0-9D475180DCF8}">
          <p14:sldIdLst>
            <p14:sldId id="676"/>
            <p14:sldId id="679"/>
            <p14:sldId id="636"/>
            <p14:sldId id="565"/>
            <p14:sldId id="637"/>
            <p14:sldId id="541"/>
            <p14:sldId id="693"/>
            <p14:sldId id="569"/>
            <p14:sldId id="635"/>
            <p14:sldId id="639"/>
            <p14:sldId id="620"/>
            <p14:sldId id="573"/>
            <p14:sldId id="574"/>
            <p14:sldId id="622"/>
            <p14:sldId id="640"/>
            <p14:sldId id="641"/>
            <p14:sldId id="642"/>
            <p14:sldId id="627"/>
          </p14:sldIdLst>
        </p14:section>
        <p14:section name="2求解线性递推关系" id="{67ED5BFF-337D-4DA2-B27C-3D5D04E71057}">
          <p14:sldIdLst>
            <p14:sldId id="683"/>
            <p14:sldId id="684"/>
            <p14:sldId id="549"/>
            <p14:sldId id="550"/>
            <p14:sldId id="586"/>
            <p14:sldId id="643"/>
            <p14:sldId id="551"/>
            <p14:sldId id="708"/>
            <p14:sldId id="552"/>
            <p14:sldId id="553"/>
            <p14:sldId id="555"/>
            <p14:sldId id="692"/>
            <p14:sldId id="623"/>
            <p14:sldId id="587"/>
            <p14:sldId id="644"/>
            <p14:sldId id="589"/>
            <p14:sldId id="645"/>
            <p14:sldId id="647"/>
            <p14:sldId id="582"/>
            <p14:sldId id="583"/>
            <p14:sldId id="584"/>
            <p14:sldId id="585"/>
            <p14:sldId id="624"/>
            <p14:sldId id="704"/>
            <p14:sldId id="648"/>
            <p14:sldId id="680"/>
            <p14:sldId id="681"/>
            <p14:sldId id="682"/>
            <p14:sldId id="628"/>
            <p14:sldId id="700"/>
          </p14:sldIdLst>
        </p14:section>
        <p14:section name="3分治算法和递推关系" id="{A29FCF95-42EC-475C-8D77-96B2C579F683}">
          <p14:sldIdLst>
            <p14:sldId id="685"/>
            <p14:sldId id="591"/>
          </p14:sldIdLst>
        </p14:section>
        <p14:section name="4生成函数" id="{3868EEEA-00E1-45C1-A7ED-89131F2B140F}">
          <p14:sldIdLst>
            <p14:sldId id="686"/>
            <p14:sldId id="687"/>
            <p14:sldId id="696"/>
            <p14:sldId id="601"/>
            <p14:sldId id="625"/>
            <p14:sldId id="602"/>
            <p14:sldId id="603"/>
            <p14:sldId id="650"/>
            <p14:sldId id="651"/>
            <p14:sldId id="652"/>
            <p14:sldId id="653"/>
            <p14:sldId id="654"/>
            <p14:sldId id="655"/>
            <p14:sldId id="694"/>
            <p14:sldId id="656"/>
            <p14:sldId id="699"/>
            <p14:sldId id="604"/>
            <p14:sldId id="707"/>
            <p14:sldId id="706"/>
            <p14:sldId id="705"/>
            <p14:sldId id="702"/>
            <p14:sldId id="703"/>
            <p14:sldId id="605"/>
            <p14:sldId id="659"/>
            <p14:sldId id="660"/>
            <p14:sldId id="630"/>
            <p14:sldId id="701"/>
          </p14:sldIdLst>
        </p14:section>
        <p14:section name="5容斥" id="{9AF8E9EE-8B6D-4A6E-AA51-5014FD1D8B67}">
          <p14:sldIdLst>
            <p14:sldId id="688"/>
            <p14:sldId id="689"/>
            <p14:sldId id="557"/>
            <p14:sldId id="558"/>
            <p14:sldId id="559"/>
            <p14:sldId id="560"/>
            <p14:sldId id="606"/>
            <p14:sldId id="561"/>
            <p14:sldId id="562"/>
            <p14:sldId id="631"/>
          </p14:sldIdLst>
        </p14:section>
        <p14:section name="6容斥原理的应用" id="{830B5490-C93A-414F-93F7-3EDE704C1F39}">
          <p14:sldIdLst>
            <p14:sldId id="690"/>
            <p14:sldId id="691"/>
            <p14:sldId id="662"/>
            <p14:sldId id="663"/>
            <p14:sldId id="674"/>
            <p14:sldId id="665"/>
            <p14:sldId id="666"/>
            <p14:sldId id="607"/>
            <p14:sldId id="697"/>
            <p14:sldId id="626"/>
            <p14:sldId id="609"/>
            <p14:sldId id="667"/>
            <p14:sldId id="610"/>
            <p14:sldId id="611"/>
            <p14:sldId id="668"/>
            <p14:sldId id="670"/>
            <p14:sldId id="612"/>
            <p14:sldId id="632"/>
            <p14:sldId id="672"/>
            <p14:sldId id="6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01559D"/>
    <a:srgbClr val="F2F2F2"/>
    <a:srgbClr val="DDD7CB"/>
    <a:srgbClr val="CCCCCC"/>
    <a:srgbClr val="6B8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86346" autoAdjust="0"/>
  </p:normalViewPr>
  <p:slideViewPr>
    <p:cSldViewPr>
      <p:cViewPr varScale="1">
        <p:scale>
          <a:sx n="128" d="100"/>
          <a:sy n="128" d="100"/>
        </p:scale>
        <p:origin x="226" y="53"/>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2.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33" tIns="49516" rIns="99033" bIns="49516" rtlCol="0"/>
          <a:lstStyle>
            <a:lvl1pPr algn="l">
              <a:defRPr sz="14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33" tIns="49516" rIns="99033" bIns="49516" rtlCol="0"/>
          <a:lstStyle>
            <a:lvl1pPr algn="r">
              <a:defRPr sz="1400"/>
            </a:lvl1pPr>
          </a:lstStyle>
          <a:p>
            <a:fld id="{C0FEF7AE-0C30-4EA7-B74D-470A9C33048D}" type="datetimeFigureOut">
              <a:rPr lang="en-US" smtClean="0"/>
              <a:pPr/>
              <a:t>10/16/2023</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33" tIns="49516" rIns="99033" bIns="49516" rtlCol="0" anchor="b"/>
          <a:lstStyle>
            <a:lvl1pPr algn="l">
              <a:defRPr sz="14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33" tIns="49516" rIns="99033" bIns="49516" rtlCol="0" anchor="b"/>
          <a:lstStyle>
            <a:lvl1pPr algn="r">
              <a:defRPr sz="14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2951539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33" tIns="49516" rIns="99033" bIns="49516" rtlCol="0"/>
          <a:lstStyle>
            <a:lvl1pPr algn="l">
              <a:defRPr sz="14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33" tIns="49516" rIns="99033" bIns="49516" rtlCol="0"/>
          <a:lstStyle>
            <a:lvl1pPr algn="r">
              <a:defRPr sz="1400"/>
            </a:lvl1pPr>
          </a:lstStyle>
          <a:p>
            <a:fld id="{10106763-8029-41BC-9E70-E644A94F0E80}" type="datetimeFigureOut">
              <a:rPr lang="en-US" smtClean="0"/>
              <a:pPr/>
              <a:t>10/16/2023</a:t>
            </a:fld>
            <a:endParaRPr lang="en-US"/>
          </a:p>
        </p:txBody>
      </p:sp>
      <p:sp>
        <p:nvSpPr>
          <p:cNvPr id="4" name="Slide Image Placeholder 3"/>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9033" tIns="49516" rIns="99033" bIns="49516"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33" tIns="49516" rIns="99033" bIns="495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33" tIns="49516" rIns="99033" bIns="49516" rtlCol="0" anchor="b"/>
          <a:lstStyle>
            <a:lvl1pPr algn="l">
              <a:defRPr sz="14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33" tIns="49516" rIns="99033" bIns="49516" rtlCol="0" anchor="b"/>
          <a:lstStyle>
            <a:lvl1pPr algn="r">
              <a:defRPr sz="14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1118971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990008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并集</a:t>
            </a:r>
            <a:endParaRPr lang="en-US" altLang="zh-CN" dirty="0" smtClean="0"/>
          </a:p>
          <a:p>
            <a:r>
              <a:rPr lang="zh-CN" altLang="en-US" dirty="0" smtClean="0"/>
              <a:t>交集</a:t>
            </a:r>
            <a:endParaRPr lang="en-US" altLang="zh-CN" dirty="0" smtClean="0"/>
          </a:p>
        </p:txBody>
      </p:sp>
      <p:sp>
        <p:nvSpPr>
          <p:cNvPr id="4" name="灯片编号占位符 3"/>
          <p:cNvSpPr>
            <a:spLocks noGrp="1"/>
          </p:cNvSpPr>
          <p:nvPr>
            <p:ph type="sldNum" sz="quarter" idx="10"/>
          </p:nvPr>
        </p:nvSpPr>
        <p:spPr/>
        <p:txBody>
          <a:bodyPr/>
          <a:lstStyle/>
          <a:p>
            <a:fld id="{A56D6F1B-26ED-417A-B5D8-8AED7AD37922}" type="slidenum">
              <a:rPr lang="en-US" smtClean="0"/>
              <a:pPr/>
              <a:t>82</a:t>
            </a:fld>
            <a:endParaRPr lang="en-US"/>
          </a:p>
        </p:txBody>
      </p:sp>
    </p:spTree>
    <p:extLst>
      <p:ext uri="{BB962C8B-B14F-4D97-AF65-F5344CB8AC3E}">
        <p14:creationId xmlns:p14="http://schemas.microsoft.com/office/powerpoint/2010/main" val="205398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1A1A1A"/>
                </a:solidFill>
                <a:latin typeface="Microsoft YaHei" panose="020B0503020204020204" pitchFamily="34" charset="-122"/>
                <a:ea typeface="Microsoft YaHei" panose="020B0503020204020204" pitchFamily="34" charset="-122"/>
              </a:rPr>
              <a:t>德罗斯特效应是荷兰</a:t>
            </a:r>
            <a:r>
              <a:rPr lang="zh-TW" altLang="en-US" sz="1200" b="0" i="0" kern="1200" dirty="0" smtClean="0">
                <a:solidFill>
                  <a:schemeClr val="tx1"/>
                </a:solidFill>
                <a:effectLst/>
                <a:latin typeface="+mn-lt"/>
                <a:ea typeface="+mn-ea"/>
                <a:cs typeface="+mn-cs"/>
              </a:rPr>
              <a:t>著名</a:t>
            </a:r>
            <a:r>
              <a:rPr lang="zh-CN" altLang="en-US" sz="1200" b="0" i="0" kern="1200" dirty="0" smtClean="0">
                <a:solidFill>
                  <a:schemeClr val="tx1"/>
                </a:solidFill>
                <a:effectLst/>
                <a:latin typeface="+mn-lt"/>
                <a:ea typeface="+mn-ea"/>
                <a:cs typeface="+mn-cs"/>
              </a:rPr>
              <a:t>的可可粉品牌</a:t>
            </a:r>
            <a:r>
              <a:rPr lang="zh-TW" altLang="en-US" sz="1200" b="0" i="0" kern="1200" dirty="0" smtClean="0">
                <a:solidFill>
                  <a:schemeClr val="tx1"/>
                </a:solidFill>
                <a:effectLst/>
                <a:latin typeface="+mn-lt"/>
                <a:ea typeface="+mn-ea"/>
                <a:cs typeface="+mn-cs"/>
              </a:rPr>
              <a:t>德罗斯特的包裝盒</a:t>
            </a:r>
            <a:r>
              <a:rPr lang="zh-CN" altLang="en-US" sz="1200" b="0" i="0" kern="1200" dirty="0" smtClean="0">
                <a:solidFill>
                  <a:schemeClr val="tx1"/>
                </a:solidFill>
                <a:effectLst/>
                <a:latin typeface="+mn-lt"/>
                <a:ea typeface="+mn-ea"/>
                <a:cs typeface="+mn-cs"/>
              </a:rPr>
              <a:t>上的图案的一种视觉效应。</a:t>
            </a:r>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6</a:t>
            </a:fld>
            <a:endParaRPr lang="en-US"/>
          </a:p>
        </p:txBody>
      </p:sp>
    </p:spTree>
    <p:extLst>
      <p:ext uri="{BB962C8B-B14F-4D97-AF65-F5344CB8AC3E}">
        <p14:creationId xmlns:p14="http://schemas.microsoft.com/office/powerpoint/2010/main" val="348955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玩游戏，找规律。</a:t>
            </a:r>
            <a:endParaRPr lang="en-US" altLang="zh-CN" dirty="0" smtClean="0"/>
          </a:p>
          <a:p>
            <a:r>
              <a:rPr lang="zh-CN" altLang="en-US" dirty="0" smtClean="0"/>
              <a:t>传说汉诺有一座塔，那儿的僧侣按照该游戏来从一个柱子移动到另外一个柱子</a:t>
            </a:r>
            <a:r>
              <a:rPr lang="en-US" altLang="zh-CN" dirty="0" smtClean="0"/>
              <a:t>64</a:t>
            </a:r>
            <a:r>
              <a:rPr lang="zh-CN" altLang="en-US" dirty="0" smtClean="0"/>
              <a:t>个金牌子。据说游戏结束就世界末日了。</a:t>
            </a:r>
            <a:r>
              <a:rPr lang="en-US" altLang="zh-CN" dirty="0" smtClean="0"/>
              <a:t>2^64-1</a:t>
            </a:r>
            <a:r>
              <a:rPr lang="zh-CN" altLang="en-US" dirty="0" smtClean="0"/>
              <a:t>大约为</a:t>
            </a:r>
            <a:r>
              <a:rPr lang="en-US" altLang="zh-CN" dirty="0" smtClean="0"/>
              <a:t>5000</a:t>
            </a:r>
            <a:r>
              <a:rPr lang="zh-CN" altLang="en-US" dirty="0" smtClean="0"/>
              <a:t>亿年才能完成，当一秒钟移动一次盘子时。</a:t>
            </a:r>
          </a:p>
          <a:p>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11</a:t>
            </a:fld>
            <a:endParaRPr lang="en-US"/>
          </a:p>
        </p:txBody>
      </p:sp>
    </p:spTree>
    <p:extLst>
      <p:ext uri="{BB962C8B-B14F-4D97-AF65-F5344CB8AC3E}">
        <p14:creationId xmlns:p14="http://schemas.microsoft.com/office/powerpoint/2010/main" val="236446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12</a:t>
            </a:fld>
            <a:endParaRPr lang="en-US"/>
          </a:p>
        </p:txBody>
      </p:sp>
    </p:spTree>
    <p:extLst>
      <p:ext uri="{BB962C8B-B14F-4D97-AF65-F5344CB8AC3E}">
        <p14:creationId xmlns:p14="http://schemas.microsoft.com/office/powerpoint/2010/main" val="16890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一元三次方程的求解麻烦些。但出题一定是特别能够配方的方法能求解。</a:t>
            </a:r>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35</a:t>
            </a:fld>
            <a:endParaRPr lang="en-US"/>
          </a:p>
        </p:txBody>
      </p:sp>
    </p:spTree>
    <p:extLst>
      <p:ext uri="{BB962C8B-B14F-4D97-AF65-F5344CB8AC3E}">
        <p14:creationId xmlns:p14="http://schemas.microsoft.com/office/powerpoint/2010/main" val="168863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不讲</a:t>
            </a:r>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51</a:t>
            </a:fld>
            <a:endParaRPr lang="en-US"/>
          </a:p>
        </p:txBody>
      </p:sp>
    </p:spTree>
    <p:extLst>
      <p:ext uri="{BB962C8B-B14F-4D97-AF65-F5344CB8AC3E}">
        <p14:creationId xmlns:p14="http://schemas.microsoft.com/office/powerpoint/2010/main" val="303450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原来的二项式系数中</a:t>
            </a:r>
            <a:r>
              <a:rPr lang="en-US" altLang="zh-CN" dirty="0" smtClean="0"/>
              <a:t>n</a:t>
            </a:r>
            <a:r>
              <a:rPr lang="zh-CN" altLang="en-US" dirty="0" smtClean="0"/>
              <a:t>要求为非负整数。现在</a:t>
            </a:r>
            <a:r>
              <a:rPr lang="en-US" altLang="zh-CN" dirty="0" smtClean="0"/>
              <a:t>u</a:t>
            </a:r>
            <a:r>
              <a:rPr lang="zh-CN" altLang="en-US" dirty="0" smtClean="0"/>
              <a:t>只要是实数就行。</a:t>
            </a:r>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64</a:t>
            </a:fld>
            <a:endParaRPr lang="en-US"/>
          </a:p>
        </p:txBody>
      </p:sp>
    </p:spTree>
    <p:extLst>
      <p:ext uri="{BB962C8B-B14F-4D97-AF65-F5344CB8AC3E}">
        <p14:creationId xmlns:p14="http://schemas.microsoft.com/office/powerpoint/2010/main" val="363544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类似地，原来二项式定理中</a:t>
            </a:r>
            <a:r>
              <a:rPr lang="en-US" altLang="zh-CN" dirty="0" smtClean="0"/>
              <a:t>n</a:t>
            </a:r>
            <a:r>
              <a:rPr lang="zh-CN" altLang="en-US" dirty="0" smtClean="0"/>
              <a:t>为非负整数，现在</a:t>
            </a:r>
            <a:r>
              <a:rPr lang="en-US" altLang="zh-CN" dirty="0" smtClean="0"/>
              <a:t>u</a:t>
            </a:r>
            <a:r>
              <a:rPr lang="zh-CN" altLang="en-US" dirty="0" smtClean="0"/>
              <a:t>是实数就行。</a:t>
            </a:r>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66</a:t>
            </a:fld>
            <a:endParaRPr lang="en-US"/>
          </a:p>
        </p:txBody>
      </p:sp>
    </p:spTree>
    <p:extLst>
      <p:ext uri="{BB962C8B-B14F-4D97-AF65-F5344CB8AC3E}">
        <p14:creationId xmlns:p14="http://schemas.microsoft.com/office/powerpoint/2010/main" val="1093246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6D6F1B-26ED-417A-B5D8-8AED7AD37922}" type="slidenum">
              <a:rPr lang="en-US" smtClean="0"/>
              <a:pPr/>
              <a:t>77</a:t>
            </a:fld>
            <a:endParaRPr lang="en-US"/>
          </a:p>
        </p:txBody>
      </p:sp>
    </p:spTree>
    <p:extLst>
      <p:ext uri="{BB962C8B-B14F-4D97-AF65-F5344CB8AC3E}">
        <p14:creationId xmlns:p14="http://schemas.microsoft.com/office/powerpoint/2010/main" val="2277241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TextBox 6">
            <a:extLst>
              <a:ext uri="{FF2B5EF4-FFF2-40B4-BE49-F238E27FC236}">
                <a16:creationId xmlns:a16="http://schemas.microsoft.com/office/drawing/2014/main" xmlns="" id="{AD80F0C0-3B46-41BB-A648-38F3DB9C0483}"/>
              </a:ext>
            </a:extLst>
          </p:cNvPr>
          <p:cNvSpPr txBox="1"/>
          <p:nvPr userDrawn="1"/>
        </p:nvSpPr>
        <p:spPr>
          <a:xfrm>
            <a:off x="3523347" y="3438257"/>
            <a:ext cx="7179935" cy="1487651"/>
          </a:xfrm>
          <a:prstGeom prst="rect">
            <a:avLst/>
          </a:prstGeom>
          <a:noFill/>
        </p:spPr>
        <p:txBody>
          <a:bodyPr wrap="square" rtlCol="0">
            <a:spAutoFit/>
          </a:bodyPr>
          <a:lstStyle/>
          <a:p>
            <a:r>
              <a:rPr lang="zh-CN" altLang="en-US" sz="5867" b="1" dirty="0" smtClean="0">
                <a:solidFill>
                  <a:schemeClr val="bg1"/>
                </a:solidFill>
                <a:latin typeface="微软雅黑" panose="020B0503020204020204" pitchFamily="34" charset="-122"/>
                <a:ea typeface="微软雅黑" panose="020B0503020204020204" pitchFamily="34" charset="-122"/>
              </a:rPr>
              <a:t>数据与大数据</a:t>
            </a:r>
            <a:endParaRPr lang="en-US" altLang="zh-CN" sz="5867" b="1" dirty="0">
              <a:solidFill>
                <a:schemeClr val="bg1"/>
              </a:solidFill>
              <a:latin typeface="微软雅黑" panose="020B0503020204020204" pitchFamily="34" charset="-122"/>
              <a:ea typeface="微软雅黑" panose="020B0503020204020204" pitchFamily="34" charset="-122"/>
            </a:endParaRPr>
          </a:p>
          <a:p>
            <a:r>
              <a:rPr lang="en-US" altLang="zh-CN" sz="3200" dirty="0" smtClean="0">
                <a:solidFill>
                  <a:schemeClr val="bg1"/>
                </a:solidFill>
                <a:ea typeface="微软雅黑" panose="020B0503020204020204" pitchFamily="34" charset="-122"/>
              </a:rPr>
              <a:t>data and big data</a:t>
            </a:r>
            <a:endParaRPr lang="zh-CN" altLang="en-US" sz="3200" dirty="0">
              <a:solidFill>
                <a:schemeClr val="bg1"/>
              </a:solidFill>
              <a:ea typeface="微软雅黑" panose="020B0503020204020204" pitchFamily="34" charset="-122"/>
            </a:endParaRPr>
          </a:p>
        </p:txBody>
      </p:sp>
      <p:grpSp>
        <p:nvGrpSpPr>
          <p:cNvPr id="10" name="组合 9"/>
          <p:cNvGrpSpPr/>
          <p:nvPr userDrawn="1"/>
        </p:nvGrpSpPr>
        <p:grpSpPr>
          <a:xfrm>
            <a:off x="-1" y="0"/>
            <a:ext cx="12192001" cy="6858000"/>
            <a:chOff x="-1" y="0"/>
            <a:chExt cx="12192001" cy="6858000"/>
          </a:xfrm>
        </p:grpSpPr>
        <p:sp>
          <p:nvSpPr>
            <p:cNvPr id="11" name="矩形 10"/>
            <p:cNvSpPr/>
            <p:nvPr/>
          </p:nvSpPr>
          <p:spPr>
            <a:xfrm>
              <a:off x="0" y="0"/>
              <a:ext cx="12192000" cy="3440784"/>
            </a:xfrm>
            <a:prstGeom prst="rect">
              <a:avLst/>
            </a:prstGeom>
            <a:solidFill>
              <a:srgbClr val="0155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 name="矩形 11"/>
            <p:cNvSpPr/>
            <p:nvPr/>
          </p:nvSpPr>
          <p:spPr>
            <a:xfrm>
              <a:off x="-1" y="3440783"/>
              <a:ext cx="12192001" cy="3417217"/>
            </a:xfrm>
            <a:prstGeom prst="rect">
              <a:avLst/>
            </a:prstGeom>
            <a:solidFill>
              <a:schemeClr val="accent4">
                <a:alpha val="8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12"/>
            <p:cNvSpPr/>
            <p:nvPr/>
          </p:nvSpPr>
          <p:spPr>
            <a:xfrm>
              <a:off x="109369" y="164054"/>
              <a:ext cx="11973262" cy="6529891"/>
            </a:xfrm>
            <a:prstGeom prst="rect">
              <a:avLst/>
            </a:prstGeom>
            <a:solidFill>
              <a:schemeClr val="bg2">
                <a:lumMod val="40000"/>
                <a:lumOff val="6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4" name="组合 13"/>
            <p:cNvGrpSpPr/>
            <p:nvPr/>
          </p:nvGrpSpPr>
          <p:grpSpPr>
            <a:xfrm>
              <a:off x="335393" y="399255"/>
              <a:ext cx="360000" cy="360000"/>
              <a:chOff x="2117558" y="3758627"/>
              <a:chExt cx="360000" cy="360000"/>
            </a:xfrm>
          </p:grpSpPr>
          <p:cxnSp>
            <p:nvCxnSpPr>
              <p:cNvPr id="24" name="直接连接符 23"/>
              <p:cNvCxnSpPr/>
              <p:nvPr/>
            </p:nvCxnSpPr>
            <p:spPr>
              <a:xfrm>
                <a:off x="2117558" y="37658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25904" y="37586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492431" y="399255"/>
              <a:ext cx="360000" cy="360000"/>
              <a:chOff x="2269958" y="3918284"/>
              <a:chExt cx="360000" cy="360000"/>
            </a:xfrm>
          </p:grpSpPr>
          <p:cxnSp>
            <p:nvCxnSpPr>
              <p:cNvPr id="22" name="直接连接符 21"/>
              <p:cNvCxnSpPr/>
              <p:nvPr/>
            </p:nvCxnSpPr>
            <p:spPr>
              <a:xfrm>
                <a:off x="2269958" y="39182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618852" y="3918284"/>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4634" y="6129564"/>
              <a:ext cx="368148" cy="360000"/>
              <a:chOff x="2430704" y="4063427"/>
              <a:chExt cx="368148" cy="360000"/>
            </a:xfrm>
          </p:grpSpPr>
          <p:cxnSp>
            <p:nvCxnSpPr>
              <p:cNvPr id="20" name="直接连接符 19"/>
              <p:cNvCxnSpPr/>
              <p:nvPr/>
            </p:nvCxnSpPr>
            <p:spPr>
              <a:xfrm>
                <a:off x="2438852" y="4413178"/>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30704" y="40634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1503314" y="6122307"/>
              <a:ext cx="360000" cy="360000"/>
              <a:chOff x="2574758" y="3873751"/>
              <a:chExt cx="360000" cy="360000"/>
            </a:xfrm>
          </p:grpSpPr>
          <p:cxnSp>
            <p:nvCxnSpPr>
              <p:cNvPr id="18" name="直接连接符 17"/>
              <p:cNvCxnSpPr/>
              <p:nvPr/>
            </p:nvCxnSpPr>
            <p:spPr>
              <a:xfrm>
                <a:off x="2574758" y="42230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4643" y="3873751"/>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640" y="417184"/>
            <a:ext cx="1115730" cy="878638"/>
          </a:xfrm>
          <a:prstGeom prst="rect">
            <a:avLst/>
          </a:prstGeom>
        </p:spPr>
      </p:pic>
      <p:sp>
        <p:nvSpPr>
          <p:cNvPr id="27" name="Freeform 7"/>
          <p:cNvSpPr>
            <a:spLocks noChangeArrowheads="1"/>
          </p:cNvSpPr>
          <p:nvPr userDrawn="1"/>
        </p:nvSpPr>
        <p:spPr bwMode="auto">
          <a:xfrm>
            <a:off x="1600678" y="2118577"/>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组合 27"/>
          <p:cNvGrpSpPr/>
          <p:nvPr userDrawn="1"/>
        </p:nvGrpSpPr>
        <p:grpSpPr>
          <a:xfrm>
            <a:off x="1618966" y="2547953"/>
            <a:ext cx="8229600" cy="914400"/>
            <a:chOff x="1618966" y="2547953"/>
            <a:chExt cx="8229600" cy="914400"/>
          </a:xfrm>
        </p:grpSpPr>
        <p:sp>
          <p:nvSpPr>
            <p:cNvPr id="29" name="Line 10"/>
            <p:cNvSpPr>
              <a:spLocks noChangeShapeType="1"/>
            </p:cNvSpPr>
            <p:nvPr/>
          </p:nvSpPr>
          <p:spPr bwMode="auto">
            <a:xfrm>
              <a:off x="9848566" y="2547953"/>
              <a:ext cx="0" cy="91440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8"/>
            <p:cNvSpPr>
              <a:spLocks noChangeShapeType="1"/>
            </p:cNvSpPr>
            <p:nvPr/>
          </p:nvSpPr>
          <p:spPr bwMode="auto">
            <a:xfrm>
              <a:off x="1618966" y="3462353"/>
              <a:ext cx="8229600" cy="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4286" y="5444795"/>
            <a:ext cx="1562460" cy="1562460"/>
          </a:xfrm>
          <a:prstGeom prst="rect">
            <a:avLst/>
          </a:prstGeom>
        </p:spPr>
      </p:pic>
    </p:spTree>
    <p:extLst>
      <p:ext uri="{BB962C8B-B14F-4D97-AF65-F5344CB8AC3E}">
        <p14:creationId xmlns:p14="http://schemas.microsoft.com/office/powerpoint/2010/main" val="33038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a:prstGeom prst="rect">
            <a:avLst/>
          </a:prstGeo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595086" y="1088824"/>
            <a:ext cx="10987316" cy="5121481"/>
          </a:xfrm>
          <a:prstGeom prst="rect">
            <a:avLst/>
          </a:prstGeom>
        </p:spPr>
        <p:txBody>
          <a:bodyPr/>
          <a:lstStyle>
            <a:lvl1pPr marL="274320" indent="-274320">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lnSpc>
                <a:spcPct val="100000"/>
              </a:lnSpc>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p:txBody>
      </p:sp>
      <p:sp>
        <p:nvSpPr>
          <p:cNvPr id="9"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3884B957-5E47-40E7-B46C-98D7F5512C8E}" type="datetime1">
              <a:rPr lang="zh-CN" altLang="en-US" smtClean="0"/>
              <a:t>2023/10/16</a:t>
            </a:fld>
            <a:endParaRPr lang="zh-CN" altLang="en-US" dirty="0"/>
          </a:p>
        </p:txBody>
      </p:sp>
      <p:sp>
        <p:nvSpPr>
          <p:cNvPr id="10" name="页脚占位符 10"/>
          <p:cNvSpPr>
            <a:spLocks noGrp="1"/>
          </p:cNvSpPr>
          <p:nvPr>
            <p:ph type="ftr" sz="quarter" idx="11"/>
          </p:nvPr>
        </p:nvSpPr>
        <p:spPr>
          <a:xfrm>
            <a:off x="8077200" y="6400799"/>
            <a:ext cx="3733800" cy="380965"/>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pPr algn="r"/>
            <a:r>
              <a:rPr lang="zh-CN" altLang="en-US" dirty="0" smtClean="0"/>
              <a:t>        华中科技大学</a:t>
            </a:r>
            <a:r>
              <a:rPr lang="en-US" altLang="zh-CN" dirty="0" smtClean="0"/>
              <a:t>CPSS</a:t>
            </a:r>
            <a:r>
              <a:rPr lang="zh-CN" altLang="en-US" dirty="0" smtClean="0"/>
              <a:t>实验室</a:t>
            </a:r>
            <a:endParaRPr lang="zh-CN" altLang="en-US" dirty="0"/>
          </a:p>
        </p:txBody>
      </p:sp>
      <p:sp>
        <p:nvSpPr>
          <p:cNvPr id="11" name="灯片编号占位符 11"/>
          <p:cNvSpPr>
            <a:spLocks noGrp="1"/>
          </p:cNvSpPr>
          <p:nvPr>
            <p:ph type="sldNum" sz="quarter" idx="12"/>
          </p:nvPr>
        </p:nvSpPr>
        <p:spPr>
          <a:xfrm>
            <a:off x="4267200" y="6406591"/>
            <a:ext cx="3657600" cy="365125"/>
          </a:xfrm>
          <a:prstGeom prst="rect">
            <a:avLst/>
          </a:prstGeom>
        </p:spPr>
        <p:txBody>
          <a:bodyPr/>
          <a:lstStyle>
            <a:lvl1pPr algn="ct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2" name="Line 1032">
            <a:extLst>
              <a:ext uri="{FF2B5EF4-FFF2-40B4-BE49-F238E27FC236}">
                <a16:creationId xmlns:a16="http://schemas.microsoft.com/office/drawing/2014/main" xmlns=""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Line 1032">
            <a:extLst>
              <a:ext uri="{FF2B5EF4-FFF2-40B4-BE49-F238E27FC236}">
                <a16:creationId xmlns:a16="http://schemas.microsoft.com/office/drawing/2014/main" xmlns=""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214537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294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1064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56F7187-E7EE-40BB-8BD5-E339F63CF3A4}" type="datetimeFigureOut">
              <a:rPr lang="zh-CN" altLang="en-US" smtClean="0"/>
              <a:t>2023/10/16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547026-26B6-49A2-98B6-BAB76A661C1A}" type="slidenum">
              <a:rPr lang="zh-CN" altLang="en-US" smtClean="0"/>
              <a:t>‹#›</a:t>
            </a:fld>
            <a:endParaRPr lang="zh-CN" altLang="en-US"/>
          </a:p>
        </p:txBody>
      </p:sp>
    </p:spTree>
    <p:extLst>
      <p:ext uri="{BB962C8B-B14F-4D97-AF65-F5344CB8AC3E}">
        <p14:creationId xmlns:p14="http://schemas.microsoft.com/office/powerpoint/2010/main" val="5894404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8"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p:txBody>
      </p:sp>
    </p:spTree>
    <p:extLst>
      <p:ext uri="{BB962C8B-B14F-4D97-AF65-F5344CB8AC3E}">
        <p14:creationId xmlns:p14="http://schemas.microsoft.com/office/powerpoint/2010/main" val="13851834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rgbClr val="01559D"/>
          </a:solidFill>
          <a:latin typeface="微软雅黑" panose="020B0503020204020204" pitchFamily="34" charset="-122"/>
          <a:ea typeface="微软雅黑" panose="020B0503020204020204" pitchFamily="34" charset="-122"/>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just"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mailto:zgmeng@hust.edu.cn" TargetMode="External"/><Relationship Id="rId5" Type="http://schemas.openxmlformats.org/officeDocument/2006/relationships/image" Target="../media/image5.jfif"/><Relationship Id="rId4" Type="http://schemas.openxmlformats.org/officeDocument/2006/relationships/image" Target="../media/image4.jfif"/></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2133600" y="392875"/>
            <a:ext cx="8211312" cy="5334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400" b="1" dirty="0" smtClean="0">
                <a:solidFill>
                  <a:srgbClr val="C55A11"/>
                </a:solidFill>
                <a:latin typeface="微软雅黑" panose="020B0503020204020204" pitchFamily="34" charset="-122"/>
                <a:ea typeface="微软雅黑" panose="020B0503020204020204" pitchFamily="34" charset="-122"/>
              </a:rPr>
              <a:t>第</a:t>
            </a:r>
            <a:r>
              <a:rPr lang="en-US" altLang="zh-CN" sz="4400" b="1" dirty="0" smtClean="0">
                <a:solidFill>
                  <a:srgbClr val="C55A11"/>
                </a:solidFill>
                <a:latin typeface="微软雅黑" panose="020B0503020204020204" pitchFamily="34" charset="-122"/>
                <a:ea typeface="微软雅黑" panose="020B0503020204020204" pitchFamily="34" charset="-122"/>
              </a:rPr>
              <a:t>3</a:t>
            </a:r>
            <a:r>
              <a:rPr lang="zh-CN" altLang="en-US" sz="4400" b="1" dirty="0" smtClean="0">
                <a:solidFill>
                  <a:srgbClr val="C55A11"/>
                </a:solidFill>
                <a:latin typeface="微软雅黑" panose="020B0503020204020204" pitchFamily="34" charset="-122"/>
                <a:ea typeface="微软雅黑" panose="020B0503020204020204" pitchFamily="34" charset="-122"/>
              </a:rPr>
              <a:t>章 </a:t>
            </a:r>
            <a:r>
              <a:rPr lang="zh-CN" altLang="en-US" sz="4400" b="1" dirty="0">
                <a:solidFill>
                  <a:srgbClr val="C55A11"/>
                </a:solidFill>
                <a:latin typeface="微软雅黑" panose="020B0503020204020204" pitchFamily="34" charset="-122"/>
                <a:ea typeface="微软雅黑" panose="020B0503020204020204" pitchFamily="34" charset="-122"/>
              </a:rPr>
              <a:t>高级</a:t>
            </a:r>
            <a:r>
              <a:rPr lang="zh-CN" altLang="en-US" sz="4400" b="1" dirty="0" smtClean="0">
                <a:solidFill>
                  <a:srgbClr val="C55A11"/>
                </a:solidFill>
                <a:latin typeface="微软雅黑" panose="020B0503020204020204" pitchFamily="34" charset="-122"/>
                <a:ea typeface="微软雅黑" panose="020B0503020204020204" pitchFamily="34" charset="-122"/>
              </a:rPr>
              <a:t>计数</a:t>
            </a:r>
            <a:endParaRPr lang="zh-CN" altLang="en-US" sz="4400" b="1" dirty="0">
              <a:solidFill>
                <a:srgbClr val="C55A1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288" y="3886200"/>
            <a:ext cx="3581712" cy="260096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86200"/>
            <a:ext cx="4568374" cy="260096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375" y="3886200"/>
            <a:ext cx="4041913" cy="2600962"/>
          </a:xfrm>
          <a:prstGeom prst="rect">
            <a:avLst/>
          </a:prstGeom>
        </p:spPr>
      </p:pic>
      <p:sp>
        <p:nvSpPr>
          <p:cNvPr id="9" name="矩形 1"/>
          <p:cNvSpPr>
            <a:spLocks noChangeArrowheads="1"/>
          </p:cNvSpPr>
          <p:nvPr/>
        </p:nvSpPr>
        <p:spPr bwMode="auto">
          <a:xfrm>
            <a:off x="1828800" y="914400"/>
            <a:ext cx="8991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50000"/>
              </a:lnSpc>
              <a:spcBef>
                <a:spcPct val="0"/>
              </a:spcBef>
              <a:buFont typeface="Arial" charset="0"/>
              <a:buNone/>
            </a:pPr>
            <a:r>
              <a:rPr lang="zh-CN" altLang="en-US" sz="3600" b="1" dirty="0" smtClean="0">
                <a:solidFill>
                  <a:srgbClr val="01559D"/>
                </a:solidFill>
                <a:latin typeface="微软雅黑" panose="020B0503020204020204" pitchFamily="34" charset="-122"/>
                <a:ea typeface="微软雅黑" panose="020B0503020204020204" pitchFamily="34" charset="-122"/>
                <a:cs typeface="Microsoft YaHei Light" charset="-122"/>
              </a:rPr>
              <a:t>张猛</a:t>
            </a:r>
            <a:endParaRPr lang="en-US" altLang="zh-CN" sz="3600" b="1"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a:solidFill>
                  <a:srgbClr val="01559D"/>
                </a:solidFill>
                <a:latin typeface="微软雅黑" panose="020B0503020204020204" pitchFamily="34" charset="-122"/>
                <a:ea typeface="微软雅黑" panose="020B0503020204020204" pitchFamily="34" charset="-122"/>
                <a:cs typeface="Microsoft YaHei Light" charset="-122"/>
              </a:rPr>
              <a:t>华中科技大学计算机科学与技术学院</a:t>
            </a:r>
            <a:endParaRPr lang="en-US" altLang="zh-CN" dirty="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新型非易失存储系统实验室（</a:t>
            </a: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rPr>
              <a:t>NNSS</a:t>
            </a:r>
            <a:r>
              <a:rPr lang="zh-CN" altLang="en-US" dirty="0" smtClean="0">
                <a:solidFill>
                  <a:srgbClr val="01559D"/>
                </a:solidFill>
                <a:latin typeface="微软雅黑" panose="020B0503020204020204" pitchFamily="34" charset="-122"/>
                <a:ea typeface="微软雅黑" panose="020B0503020204020204" pitchFamily="34" charset="-122"/>
                <a:cs typeface="Microsoft YaHei Light" charset="-122"/>
              </a:rPr>
              <a:t>）</a:t>
            </a:r>
            <a:endPar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endParaRPr>
          </a:p>
          <a:p>
            <a:pPr algn="ctr" eaLnBrk="1" hangingPunct="1">
              <a:lnSpc>
                <a:spcPct val="150000"/>
              </a:lnSpc>
              <a:spcBef>
                <a:spcPct val="0"/>
              </a:spcBef>
              <a:buFont typeface="Arial" charset="0"/>
              <a:buNone/>
            </a:pPr>
            <a:r>
              <a:rPr lang="en-US" altLang="zh-CN"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zgmeng</a:t>
            </a:r>
            <a:r>
              <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hlinkClick r:id="rId6"/>
              </a:rPr>
              <a:t>@hust.edu.cn</a:t>
            </a:r>
            <a:endParaRPr lang="en-US" altLang="zh-Hans" dirty="0" smtClean="0">
              <a:solidFill>
                <a:srgbClr val="01559D"/>
              </a:solidFill>
              <a:latin typeface="微软雅黑" panose="020B0503020204020204" pitchFamily="34" charset="-122"/>
              <a:ea typeface="微软雅黑" panose="020B0503020204020204" pitchFamily="34" charset="-122"/>
              <a:cs typeface="Microsoft YaHei Light" charset="-122"/>
            </a:endParaRPr>
          </a:p>
        </p:txBody>
      </p:sp>
    </p:spTree>
    <p:extLst>
      <p:ext uri="{BB962C8B-B14F-4D97-AF65-F5344CB8AC3E}">
        <p14:creationId xmlns:p14="http://schemas.microsoft.com/office/powerpoint/2010/main" val="373777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兔子和斐波拉契数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a:t>解</a:t>
                </a:r>
                <a:r>
                  <a:rPr lang="en-US" altLang="zh-CN" dirty="0"/>
                  <a:t>(</a:t>
                </a:r>
                <a:r>
                  <a:rPr lang="zh-CN" altLang="en-US" dirty="0"/>
                  <a:t>续</a:t>
                </a:r>
                <a:r>
                  <a:rPr lang="en-US" altLang="zh-CN" dirty="0" smtClean="0"/>
                  <a:t>):</a:t>
                </a:r>
              </a:p>
              <a:p>
                <a:pPr lvl="1"/>
                <a:r>
                  <a:rPr lang="zh-CN" altLang="en-US" dirty="0"/>
                  <a:t>因为每对两个月大的兔子都生一对兔子</a:t>
                </a:r>
                <a:r>
                  <a:rPr lang="en-US" altLang="zh-CN" dirty="0"/>
                  <a:t>. </a:t>
                </a:r>
                <a:r>
                  <a:rPr lang="zh-CN" altLang="en-US" dirty="0"/>
                  <a:t>所以序列</a:t>
                </a:r>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𝑛</m:t>
                        </m:r>
                      </m:sub>
                    </m:sSub>
                  </m:oMath>
                </a14:m>
                <a:r>
                  <a:rPr lang="en-US" altLang="zh-CN" dirty="0"/>
                  <a:t>}</a:t>
                </a:r>
                <a:r>
                  <a:rPr lang="zh-CN" altLang="en-US" dirty="0"/>
                  <a:t>满足递推关系</a:t>
                </a:r>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≥3</m:t>
                    </m:r>
                  </m:oMath>
                </a14:m>
                <a:r>
                  <a:rPr lang="en-US" altLang="zh-CN" dirty="0"/>
                  <a:t>, </a:t>
                </a:r>
                <a:r>
                  <a:rPr lang="zh-CN" altLang="en-US" dirty="0"/>
                  <a:t>和初始条件</a:t>
                </a:r>
                <a:r>
                  <a:rPr lang="en-US"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1</m:t>
                        </m:r>
                      </m:sub>
                    </m:sSub>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2</m:t>
                        </m:r>
                      </m:sub>
                    </m:sSub>
                    <m:r>
                      <a:rPr lang="en-US" altLang="zh-CN">
                        <a:latin typeface="Cambria Math" panose="02040503050406030204" pitchFamily="18" charset="0"/>
                      </a:rPr>
                      <m:t>=1</m:t>
                    </m:r>
                  </m:oMath>
                </a14:m>
                <a:r>
                  <a:rPr lang="en-US" dirty="0"/>
                  <a:t>. </a:t>
                </a:r>
                <a:r>
                  <a:rPr lang="zh-CN" altLang="en-US" dirty="0"/>
                  <a:t>由于这个递推关系和初始条件唯一的确定了该序列</a:t>
                </a:r>
                <a:r>
                  <a:rPr lang="en-US" altLang="zh-CN" dirty="0"/>
                  <a:t>, </a:t>
                </a:r>
                <a:r>
                  <a:rPr lang="zh-CN" altLang="en-US" dirty="0"/>
                  <a:t>所以</a:t>
                </a:r>
                <a14:m>
                  <m:oMath xmlns:m="http://schemas.openxmlformats.org/officeDocument/2006/math">
                    <m:r>
                      <a:rPr lang="en-US" altLang="zh-CN" dirty="0">
                        <a:latin typeface="Cambria Math" panose="02040503050406030204" pitchFamily="18" charset="0"/>
                      </a:rPr>
                      <m:t>𝑛</m:t>
                    </m:r>
                  </m:oMath>
                </a14:m>
                <a:r>
                  <a:rPr lang="zh-CN" altLang="en-US" dirty="0"/>
                  <a:t>个月后兔子的总数由第</a:t>
                </a:r>
                <a14:m>
                  <m:oMath xmlns:m="http://schemas.openxmlformats.org/officeDocument/2006/math">
                    <m:r>
                      <a:rPr lang="en-US" altLang="zh-CN" dirty="0">
                        <a:latin typeface="Cambria Math" panose="02040503050406030204" pitchFamily="18" charset="0"/>
                      </a:rPr>
                      <m:t>𝑛</m:t>
                    </m:r>
                  </m:oMath>
                </a14:m>
                <a:r>
                  <a:rPr lang="zh-CN" altLang="en-US" dirty="0"/>
                  <a:t>个斐波那契数给出</a:t>
                </a:r>
                <a:r>
                  <a:rPr lang="en-US" altLang="zh-CN" dirty="0"/>
                  <a:t>, </a:t>
                </a:r>
                <a:r>
                  <a:rPr lang="zh-CN" altLang="en-US" dirty="0"/>
                  <a:t>等于</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𝑛</m:t>
                        </m:r>
                      </m:sub>
                    </m:sSub>
                  </m:oMath>
                </a14:m>
                <a:r>
                  <a:rPr lang="en-US" altLang="zh-CN" dirty="0"/>
                  <a:t>.</a:t>
                </a:r>
              </a:p>
              <a:p>
                <a:pPr lvl="1"/>
                <a:r>
                  <a:rPr lang="zh-CN" altLang="en-US" dirty="0"/>
                  <a:t>例如</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1</m:t>
                        </m:r>
                      </m:sub>
                    </m:sSub>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2</m:t>
                        </m:r>
                      </m:sub>
                    </m:sSub>
                    <m:r>
                      <a:rPr lang="en-US" altLang="zh-CN">
                        <a:latin typeface="Cambria Math" panose="02040503050406030204" pitchFamily="18" charset="0"/>
                      </a:rPr>
                      <m:t>=1</m:t>
                    </m:r>
                  </m:oMath>
                </a14:m>
                <a:r>
                  <a:rPr 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3</m:t>
                        </m:r>
                      </m:sub>
                    </m:sSub>
                    <m:r>
                      <a:rPr lang="en-US" altLang="zh-CN">
                        <a:latin typeface="Cambria Math" panose="02040503050406030204" pitchFamily="18" charset="0"/>
                      </a:rPr>
                      <m:t>=2,</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4</m:t>
                        </m:r>
                      </m:sub>
                    </m:sSub>
                    <m:r>
                      <a:rPr lang="en-US" altLang="zh-CN">
                        <a:latin typeface="Cambria Math" panose="02040503050406030204" pitchFamily="18" charset="0"/>
                      </a:rPr>
                      <m:t>=3,</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5</m:t>
                        </m:r>
                      </m:sub>
                    </m:sSub>
                    <m:r>
                      <a:rPr lang="en-US" altLang="zh-CN">
                        <a:latin typeface="Cambria Math" panose="02040503050406030204" pitchFamily="18" charset="0"/>
                      </a:rPr>
                      <m:t>=5,</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6</m:t>
                        </m:r>
                      </m:sub>
                    </m:sSub>
                    <m:r>
                      <a:rPr lang="en-US" altLang="zh-CN">
                        <a:latin typeface="Cambria Math" panose="02040503050406030204" pitchFamily="18" charset="0"/>
                      </a:rPr>
                      <m:t>=8</m:t>
                    </m:r>
                  </m:oMath>
                </a14:m>
                <a:endParaRPr lang="en-US" altLang="zh-CN" dirty="0"/>
              </a:p>
              <a:p>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666"/>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47D0A01-4F81-42DE-AF61-B859D1AE4C15}"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10</a:t>
            </a:fld>
            <a:endParaRPr lang="zh-CN" altLang="en-US" dirty="0"/>
          </a:p>
        </p:txBody>
      </p:sp>
      <p:sp>
        <p:nvSpPr>
          <p:cNvPr id="10"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668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映上函数的个数</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定理</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是正整数</a:t>
                </a:r>
                <a:r>
                  <a:rPr lang="en-US" altLang="zh-CN" dirty="0" smtClean="0"/>
                  <a:t>, </a:t>
                </a:r>
                <a:r>
                  <a:rPr lang="zh-CN" altLang="en-US" dirty="0" smtClean="0"/>
                  <a:t>满足</a:t>
                </a:r>
                <a14:m>
                  <m:oMath xmlns:m="http://schemas.openxmlformats.org/officeDocument/2006/math">
                    <m:r>
                      <a:rPr lang="en-US" i="1" dirty="0" smtClean="0">
                        <a:latin typeface="Cambria Math" panose="02040503050406030204" pitchFamily="18" charset="0"/>
                      </a:rPr>
                      <m:t>𝑚</m:t>
                    </m:r>
                  </m:oMath>
                </a14:m>
                <a:r>
                  <a:rPr lang="en-US" dirty="0" smtClean="0"/>
                  <a:t> ≥ </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那么存在</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r>
                        <a:rPr lang="en-US" altLang="zh-CN" i="1">
                          <a:latin typeface="Cambria Math" panose="02040503050406030204" pitchFamily="18" charset="0"/>
                        </a:rPr>
                        <m:t>+</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e>
                        <m:sup>
                          <m:r>
                            <a:rPr lang="en-US" altLang="zh-CN" i="1">
                              <a:latin typeface="Cambria Math" panose="02040503050406030204" pitchFamily="18" charset="0"/>
                            </a:rPr>
                            <m:t>𝑚</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i="1">
                              <a:latin typeface="Cambria Math" panose="02040503050406030204" pitchFamily="18" charset="0"/>
                            </a:rPr>
                            <m:t>𝑚</m:t>
                          </m:r>
                        </m:sup>
                      </m:sSup>
                    </m:oMath>
                  </m:oMathPara>
                </a14:m>
                <a:endParaRPr lang="en-US" dirty="0" smtClean="0"/>
              </a:p>
              <a:p>
                <a:pPr marL="0" indent="0">
                  <a:buNone/>
                </a:pPr>
                <a:r>
                  <a:rPr lang="zh-CN" altLang="en-US" dirty="0" smtClean="0"/>
                  <a:t>        个从</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元素集合到</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元素集合的映上函数</a:t>
                </a:r>
                <a:r>
                  <a:rPr lang="en-US" dirty="0" smtClean="0"/>
                  <a:t>. </a:t>
                </a:r>
              </a:p>
              <a:p>
                <a:pPr marL="0"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22DA3869-9BB4-4907-9154-2B1AB1C2FC48}"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100</a:t>
            </a:fld>
            <a:endParaRPr lang="zh-CN" altLang="en-US" dirty="0"/>
          </a:p>
        </p:txBody>
      </p:sp>
      <p:sp>
        <p:nvSpPr>
          <p:cNvPr id="12"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映上函数的个数</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zh-CN" altLang="en-US" dirty="0" smtClean="0"/>
                  <a:t>把</a:t>
                </a:r>
                <a:r>
                  <a:rPr lang="en-US" altLang="zh-CN" dirty="0" smtClean="0"/>
                  <a:t>5</a:t>
                </a:r>
                <a:r>
                  <a:rPr lang="zh-CN" altLang="en-US" dirty="0" smtClean="0"/>
                  <a:t>项工作分给</a:t>
                </a:r>
                <a:r>
                  <a:rPr lang="en-US" altLang="zh-CN" dirty="0" smtClean="0"/>
                  <a:t>4</a:t>
                </a:r>
                <a:r>
                  <a:rPr lang="zh-CN" altLang="en-US" dirty="0" smtClean="0"/>
                  <a:t>个不同的雇员，如果每个雇员至少分配</a:t>
                </a:r>
                <a:r>
                  <a:rPr lang="en-US" altLang="zh-CN" dirty="0" smtClean="0"/>
                  <a:t>1</a:t>
                </a:r>
                <a:r>
                  <a:rPr lang="zh-CN" altLang="en-US" dirty="0" smtClean="0"/>
                  <a:t>项工作，问有多少种方式？</a:t>
                </a:r>
                <a:endParaRPr lang="en-US" altLang="zh-CN" dirty="0" smtClean="0"/>
              </a:p>
              <a:p>
                <a:pPr>
                  <a:lnSpc>
                    <a:spcPct val="100000"/>
                  </a:lnSpc>
                </a:pPr>
                <a:r>
                  <a:rPr lang="zh-CN" altLang="en-US" dirty="0" smtClean="0"/>
                  <a:t>解</a:t>
                </a:r>
                <a:r>
                  <a:rPr lang="en-US" altLang="zh-CN" dirty="0" smtClean="0"/>
                  <a:t>:</a:t>
                </a:r>
                <a:r>
                  <a:rPr lang="zh-CN" altLang="en-US" dirty="0" smtClean="0"/>
                  <a:t>把工作分配看做是从</a:t>
                </a:r>
                <a:r>
                  <a:rPr lang="en-US" altLang="zh-CN" dirty="0" smtClean="0"/>
                  <a:t>5</a:t>
                </a:r>
                <a:r>
                  <a:rPr lang="zh-CN" altLang="en-US" dirty="0" smtClean="0"/>
                  <a:t>个工作集合到</a:t>
                </a:r>
                <a:r>
                  <a:rPr lang="en-US" altLang="zh-CN" dirty="0" smtClean="0"/>
                  <a:t>4</a:t>
                </a:r>
                <a:r>
                  <a:rPr lang="zh-CN" altLang="en-US" dirty="0" smtClean="0"/>
                  <a:t>个雇员集合的函数</a:t>
                </a:r>
                <a:r>
                  <a:rPr lang="en-US" altLang="zh-CN" dirty="0" smtClean="0"/>
                  <a:t>. </a:t>
                </a:r>
                <a:r>
                  <a:rPr lang="zh-CN" altLang="en-US" dirty="0" smtClean="0"/>
                  <a:t>每个雇员至少得到</a:t>
                </a:r>
                <a:r>
                  <a:rPr lang="en-US" altLang="zh-CN" dirty="0" smtClean="0"/>
                  <a:t>1</a:t>
                </a:r>
                <a:r>
                  <a:rPr lang="zh-CN" altLang="en-US" dirty="0" smtClean="0"/>
                  <a:t>项工作的分配对应于从工作到雇员集合的映上函数</a:t>
                </a:r>
                <a:r>
                  <a:rPr lang="en-US" altLang="zh-CN" dirty="0" smtClean="0"/>
                  <a:t>. </a:t>
                </a:r>
                <a:r>
                  <a:rPr lang="zh-CN" altLang="en-US" dirty="0" smtClean="0"/>
                  <a:t>因此</a:t>
                </a:r>
                <a:r>
                  <a:rPr lang="en-US" altLang="zh-CN" dirty="0" smtClean="0"/>
                  <a:t>, </a:t>
                </a:r>
                <a:r>
                  <a:rPr lang="zh-CN" altLang="en-US" dirty="0" smtClean="0"/>
                  <a:t>存在</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5</m:t>
                        </m:r>
                      </m:sup>
                    </m:sSup>
                    <m:r>
                      <a:rPr lang="en-US" altLang="zh-CN" i="1">
                        <a:latin typeface="Cambria Math" panose="02040503050406030204" pitchFamily="18" charset="0"/>
                      </a:rPr>
                      <m:t>−</m:t>
                    </m:r>
                  </m:oMath>
                </a14:m>
                <a:r>
                  <a:rPr lang="en-US" dirty="0" smtClean="0"/>
                  <a:t> </a:t>
                </a:r>
                <a14:m>
                  <m:oMath xmlns:m="http://schemas.openxmlformats.org/officeDocument/2006/math">
                    <m:r>
                      <a:rPr lang="en-US" altLang="zh-CN" i="1" dirty="0" smtClean="0">
                        <a:latin typeface="Cambria Math" panose="02040503050406030204" pitchFamily="18" charset="0"/>
                      </a:rPr>
                      <m:t>𝐶</m:t>
                    </m:r>
                  </m:oMath>
                </a14:m>
                <a:r>
                  <a:rPr lang="en-US" altLang="zh-CN" dirty="0" smtClean="0"/>
                  <a:t>(4,1)</a:t>
                </a:r>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5</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(4,2)</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5</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(4,3)</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5</m:t>
                        </m:r>
                      </m:sup>
                    </m:sSup>
                  </m:oMath>
                </a14:m>
                <a:r>
                  <a:rPr lang="en-US" altLang="zh-CN" dirty="0" smtClean="0"/>
                  <a:t>=240</a:t>
                </a:r>
                <a:r>
                  <a:rPr lang="zh-CN" altLang="en-US" dirty="0" smtClean="0"/>
                  <a:t>种方式来分配工作并使得每个雇员至少得到</a:t>
                </a:r>
                <a:r>
                  <a:rPr lang="en-US" altLang="zh-CN" dirty="0" smtClean="0"/>
                  <a:t>1</a:t>
                </a:r>
                <a:r>
                  <a:rPr lang="zh-CN" altLang="en-US" dirty="0" smtClean="0"/>
                  <a:t>项工作</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2775"/>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22DA3869-9BB4-4907-9154-2B1AB1C2FC48}"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101</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62078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914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错位排序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定义</a:t>
                </a:r>
                <a:r>
                  <a:rPr lang="en-US" altLang="zh-CN" dirty="0" smtClean="0"/>
                  <a:t>:</a:t>
                </a:r>
                <a:r>
                  <a:rPr lang="zh-CN" altLang="en-US" b="1" dirty="0" smtClean="0">
                    <a:solidFill>
                      <a:srgbClr val="C00000"/>
                    </a:solidFill>
                  </a:rPr>
                  <a:t>错位排序</a:t>
                </a:r>
                <a:r>
                  <a:rPr lang="zh-CN" altLang="en-US" dirty="0" smtClean="0"/>
                  <a:t>是指排列</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个物体</a:t>
                </a:r>
                <a:r>
                  <a:rPr lang="en-US" altLang="zh-CN" dirty="0" smtClean="0"/>
                  <a:t>, </a:t>
                </a:r>
                <a:r>
                  <a:rPr lang="zh-CN" altLang="en-US" dirty="0" smtClean="0"/>
                  <a:t>并使得没有一个物体在它的初始位置上</a:t>
                </a:r>
                <a:endParaRPr lang="en-US" altLang="zh-CN" dirty="0" smtClean="0"/>
              </a:p>
              <a:p>
                <a:r>
                  <a:rPr lang="zh-CN" altLang="en-US" dirty="0" smtClean="0"/>
                  <a:t>例</a:t>
                </a:r>
                <a:r>
                  <a:rPr lang="en-US" altLang="zh-CN" dirty="0" smtClean="0"/>
                  <a:t>:</a:t>
                </a:r>
                <a:r>
                  <a:rPr lang="zh-CN" altLang="en-US" dirty="0" smtClean="0"/>
                  <a:t>排列</a:t>
                </a:r>
                <a:r>
                  <a:rPr lang="en-US" dirty="0" smtClean="0"/>
                  <a:t>21453</a:t>
                </a:r>
                <a:r>
                  <a:rPr lang="zh-CN" altLang="en-US" dirty="0" smtClean="0"/>
                  <a:t>是否是</a:t>
                </a:r>
                <a:r>
                  <a:rPr lang="en-US" dirty="0" smtClean="0"/>
                  <a:t>12345</a:t>
                </a:r>
                <a:r>
                  <a:rPr lang="zh-CN" altLang="en-US" dirty="0" smtClean="0"/>
                  <a:t>的错位排序？</a:t>
                </a:r>
                <a:r>
                  <a:rPr lang="en-US" dirty="0" smtClean="0"/>
                  <a:t>21543</a:t>
                </a:r>
                <a:r>
                  <a:rPr lang="zh-CN" altLang="en-US" dirty="0" smtClean="0"/>
                  <a:t>是否是</a:t>
                </a:r>
                <a:r>
                  <a:rPr lang="en-US" altLang="zh-CN" dirty="0" smtClean="0"/>
                  <a:t>12345</a:t>
                </a:r>
                <a:r>
                  <a:rPr lang="zh-CN" altLang="en-US" dirty="0"/>
                  <a:t>的错位排序</a:t>
                </a:r>
                <a:r>
                  <a:rPr lang="zh-CN" altLang="en-US" dirty="0" smtClean="0"/>
                  <a:t>？</a:t>
                </a:r>
                <a:endParaRPr lang="en-US" altLang="zh-CN" dirty="0" smtClean="0"/>
              </a:p>
              <a:p>
                <a:r>
                  <a:rPr lang="zh-CN" altLang="en-US" dirty="0" smtClean="0"/>
                  <a:t>解</a:t>
                </a:r>
                <a:r>
                  <a:rPr lang="en-US" altLang="zh-CN" dirty="0" smtClean="0"/>
                  <a:t>:</a:t>
                </a:r>
              </a:p>
              <a:p>
                <a:pPr lvl="1"/>
                <a:r>
                  <a:rPr lang="zh-CN" altLang="en-US" dirty="0"/>
                  <a:t>排列</a:t>
                </a:r>
                <a:r>
                  <a:rPr lang="en-US" altLang="zh-CN" dirty="0"/>
                  <a:t>21453</a:t>
                </a:r>
                <a:r>
                  <a:rPr lang="zh-CN" altLang="en-US" dirty="0"/>
                  <a:t>是</a:t>
                </a:r>
                <a:r>
                  <a:rPr lang="en-US" altLang="zh-CN" dirty="0"/>
                  <a:t>12345</a:t>
                </a:r>
                <a:r>
                  <a:rPr lang="zh-CN" altLang="en-US" dirty="0"/>
                  <a:t>的错位</a:t>
                </a:r>
                <a:r>
                  <a:rPr lang="zh-CN" altLang="en-US" dirty="0" smtClean="0"/>
                  <a:t>排序</a:t>
                </a:r>
                <a:r>
                  <a:rPr lang="en-US" altLang="zh-CN" dirty="0" smtClean="0"/>
                  <a:t>, </a:t>
                </a:r>
                <a:r>
                  <a:rPr lang="zh-CN" altLang="en-US" dirty="0" smtClean="0"/>
                  <a:t>因为</a:t>
                </a:r>
                <a:r>
                  <a:rPr lang="zh-CN" altLang="en-US" dirty="0"/>
                  <a:t>没有任何一个数字在它原来的位置</a:t>
                </a:r>
                <a:r>
                  <a:rPr lang="zh-CN" altLang="en-US" dirty="0" smtClean="0"/>
                  <a:t>上</a:t>
                </a:r>
                <a:r>
                  <a:rPr lang="en-US" altLang="zh-CN" dirty="0" smtClean="0"/>
                  <a:t>.</a:t>
                </a:r>
                <a:endParaRPr lang="en-US" altLang="zh-CN" dirty="0"/>
              </a:p>
              <a:p>
                <a:pPr lvl="1"/>
                <a:r>
                  <a:rPr lang="zh-CN" altLang="en-US" dirty="0"/>
                  <a:t>但是</a:t>
                </a:r>
                <a:r>
                  <a:rPr lang="en-US" altLang="zh-CN" dirty="0"/>
                  <a:t>21543</a:t>
                </a:r>
                <a:r>
                  <a:rPr lang="zh-CN" altLang="en-US" dirty="0"/>
                  <a:t>不是</a:t>
                </a:r>
                <a:r>
                  <a:rPr lang="en-US" altLang="zh-CN" dirty="0"/>
                  <a:t>12345</a:t>
                </a:r>
                <a:r>
                  <a:rPr lang="zh-CN" altLang="en-US" dirty="0"/>
                  <a:t>的</a:t>
                </a:r>
                <a:r>
                  <a:rPr lang="zh-CN" altLang="en-US" dirty="0" smtClean="0"/>
                  <a:t>错位排序</a:t>
                </a:r>
                <a:r>
                  <a:rPr lang="en-US" altLang="zh-CN" dirty="0" smtClean="0"/>
                  <a:t>, </a:t>
                </a:r>
                <a:r>
                  <a:rPr lang="zh-CN" altLang="en-US" dirty="0" smtClean="0"/>
                  <a:t>因为</a:t>
                </a:r>
                <a:r>
                  <a:rPr lang="zh-CN" altLang="en-US" dirty="0"/>
                  <a:t>数字</a:t>
                </a:r>
                <a:r>
                  <a:rPr lang="en-US" altLang="zh-CN" dirty="0"/>
                  <a:t>4</a:t>
                </a:r>
                <a:r>
                  <a:rPr lang="zh-CN" altLang="en-US" dirty="0"/>
                  <a:t>还留在它原来的位置</a:t>
                </a:r>
                <a:r>
                  <a:rPr lang="zh-CN" altLang="en-US" dirty="0" smtClean="0"/>
                  <a:t>上</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4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1C4B682-350C-438F-B353-93A16E3D8528}"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102</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905000"/>
            <a:ext cx="11277599" cy="1600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错位排序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表示</m:t>
                    </m:r>
                    <m:r>
                      <a:rPr lang="en-US" altLang="zh-CN" i="1" dirty="0" smtClean="0">
                        <a:latin typeface="Cambria Math" panose="02040503050406030204" pitchFamily="18" charset="0"/>
                      </a:rPr>
                      <m:t>𝑛</m:t>
                    </m:r>
                  </m:oMath>
                </a14:m>
                <a:r>
                  <a:rPr lang="zh-CN" altLang="en-US" dirty="0" smtClean="0"/>
                  <a:t>个物体的错位排列数</a:t>
                </a:r>
                <a:r>
                  <a:rPr lang="en-US" altLang="zh-CN" dirty="0" smtClean="0"/>
                  <a:t>. </a:t>
                </a:r>
                <a:r>
                  <a:rPr lang="zh-CN" altLang="en-US" dirty="0" smtClean="0"/>
                  <a:t>比如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3</m:t>
                        </m:r>
                      </m:sub>
                    </m:sSub>
                  </m:oMath>
                </a14:m>
                <a:r>
                  <a:rPr lang="en-US" altLang="zh-CN" dirty="0" smtClean="0"/>
                  <a:t>=2. </a:t>
                </a:r>
                <a:r>
                  <a:rPr lang="zh-CN" altLang="en-US" dirty="0" smtClean="0"/>
                  <a:t>因为</a:t>
                </a:r>
                <a:r>
                  <a:rPr lang="en-US" altLang="zh-CN" dirty="0" smtClean="0"/>
                  <a:t>123</a:t>
                </a:r>
                <a:r>
                  <a:rPr lang="zh-CN" altLang="en-US" dirty="0" smtClean="0"/>
                  <a:t>的错位排列有</a:t>
                </a:r>
                <a:r>
                  <a:rPr lang="en-US" altLang="zh-CN" dirty="0" smtClean="0"/>
                  <a:t>231</a:t>
                </a:r>
                <a:r>
                  <a:rPr lang="zh-CN" altLang="en-US" dirty="0" smtClean="0"/>
                  <a:t>和</a:t>
                </a:r>
                <a:r>
                  <a:rPr lang="en-US" altLang="zh-CN" dirty="0" smtClean="0"/>
                  <a:t>312</a:t>
                </a:r>
                <a:r>
                  <a:rPr lang="zh-CN" altLang="en-US" dirty="0" smtClean="0"/>
                  <a:t>两种</a:t>
                </a:r>
                <a:r>
                  <a:rPr lang="en-US" altLang="zh-CN" dirty="0" smtClean="0"/>
                  <a:t>.</a:t>
                </a:r>
              </a:p>
              <a:p>
                <a:r>
                  <a:rPr lang="zh-CN" altLang="en-US" dirty="0" smtClean="0"/>
                  <a:t>定理</a:t>
                </a:r>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元素集合的错位排列数是</a:t>
                </a:r>
                <a:endParaRPr lang="en-US" altLang="zh-CN" dirty="0" smtClean="0"/>
              </a:p>
              <a:p>
                <a:pPr marL="0"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𝑛</m:t>
                            </m:r>
                            <m:r>
                              <a:rPr lang="en-US" altLang="zh-CN" i="1" dirty="0">
                                <a:latin typeface="Cambria Math" panose="02040503050406030204" pitchFamily="18" charset="0"/>
                              </a:rPr>
                              <m:t>!</m:t>
                            </m:r>
                          </m:den>
                        </m:f>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024"/>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8566A14-503F-442F-96FD-C2A904D00B9C}"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103</a:t>
            </a:fld>
            <a:endParaRPr lang="zh-CN" altLang="en-US" dirty="0"/>
          </a:p>
        </p:txBody>
      </p:sp>
      <p:sp>
        <p:nvSpPr>
          <p:cNvPr id="8"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错位排序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定理</a:t>
                </a:r>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元素集合的错位排列数是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𝑛</m:t>
                            </m:r>
                            <m:r>
                              <a:rPr lang="en-US" altLang="zh-CN" i="1" dirty="0">
                                <a:latin typeface="Cambria Math" panose="02040503050406030204" pitchFamily="18" charset="0"/>
                              </a:rPr>
                              <m:t>!</m:t>
                            </m:r>
                          </m:den>
                        </m:f>
                      </m:e>
                    </m:d>
                  </m:oMath>
                </a14:m>
                <a:endParaRPr lang="en-US" altLang="zh-CN" dirty="0" smtClean="0"/>
              </a:p>
              <a:p>
                <a:r>
                  <a:rPr lang="zh-CN" altLang="en-US" dirty="0" smtClean="0"/>
                  <a:t>证明</a:t>
                </a:r>
                <a:r>
                  <a:rPr lang="en-US" altLang="zh-CN" dirty="0" smtClean="0"/>
                  <a:t>:</a:t>
                </a:r>
              </a:p>
              <a:p>
                <a:pPr lvl="1"/>
                <a:r>
                  <a:rPr lang="zh-CN" altLang="en-US" dirty="0"/>
                  <a:t>如果排列保持元素</a:t>
                </a:r>
                <a14:m>
                  <m:oMath xmlns:m="http://schemas.openxmlformats.org/officeDocument/2006/math">
                    <m:r>
                      <a:rPr lang="en-US" altLang="zh-CN" i="1" dirty="0" smtClean="0">
                        <a:latin typeface="Cambria Math" panose="02040503050406030204" pitchFamily="18" charset="0"/>
                      </a:rPr>
                      <m:t>𝑖</m:t>
                    </m:r>
                  </m:oMath>
                </a14:m>
                <a:r>
                  <a:rPr lang="zh-CN" altLang="en-US" dirty="0"/>
                  <a:t>不变，就设这个排列具有性质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b="0" i="1" smtClean="0">
                            <a:latin typeface="Cambria Math" panose="02040503050406030204" pitchFamily="18" charset="0"/>
                          </a:rPr>
                          <m:t>𝑖</m:t>
                        </m:r>
                      </m:sub>
                    </m:sSub>
                  </m:oMath>
                </a14:m>
                <a:r>
                  <a:rPr lang="en-US" altLang="zh-CN" dirty="0"/>
                  <a:t>. </a:t>
                </a:r>
                <a:r>
                  <a:rPr lang="zh-CN" altLang="en-US" dirty="0" smtClean="0"/>
                  <a:t>那么</a:t>
                </a:r>
                <a:r>
                  <a:rPr lang="en-US" altLang="zh-CN" dirty="0" smtClean="0"/>
                  <a:t>, </a:t>
                </a:r>
                <a:r>
                  <a:rPr lang="zh-CN" altLang="en-US" dirty="0" smtClean="0"/>
                  <a:t>错位</a:t>
                </a:r>
                <a:r>
                  <a:rPr lang="zh-CN" altLang="en-US" dirty="0"/>
                  <a:t>排列数就是对于</a:t>
                </a:r>
                <a14:m>
                  <m:oMath xmlns:m="http://schemas.openxmlformats.org/officeDocument/2006/math">
                    <m:r>
                      <a:rPr lang="en-US" altLang="zh-CN" i="1" dirty="0" smtClean="0">
                        <a:latin typeface="Cambria Math" panose="02040503050406030204" pitchFamily="18" charset="0"/>
                      </a:rPr>
                      <m:t>𝑖</m:t>
                    </m:r>
                  </m:oMath>
                </a14:m>
                <a:r>
                  <a:rPr lang="en-US" altLang="zh-CN" dirty="0"/>
                  <a:t>=1,2,..., </a:t>
                </a:r>
                <a14:m>
                  <m:oMath xmlns:m="http://schemas.openxmlformats.org/officeDocument/2006/math">
                    <m:r>
                      <a:rPr lang="en-US" altLang="zh-CN" dirty="0">
                        <a:latin typeface="Cambria Math" panose="02040503050406030204" pitchFamily="18" charset="0"/>
                      </a:rPr>
                      <m:t>𝑛</m:t>
                    </m:r>
                  </m:oMath>
                </a14:m>
                <a:r>
                  <a:rPr lang="en-US" altLang="zh-CN" dirty="0"/>
                  <a:t>,</a:t>
                </a:r>
                <a:r>
                  <a:rPr lang="zh-CN" altLang="en-US" dirty="0"/>
                  <a:t>没有性质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a:rPr lang="zh-CN" altLang="en-US">
                        <a:latin typeface="Cambria Math" panose="02040503050406030204" pitchFamily="18" charset="0"/>
                      </a:rPr>
                      <m:t>的</m:t>
                    </m:r>
                  </m:oMath>
                </a14:m>
                <a:r>
                  <a:rPr lang="zh-CN" altLang="en-US" dirty="0"/>
                  <a:t>排列数</a:t>
                </a:r>
                <a:r>
                  <a:rPr lang="en-US" altLang="zh-CN" dirty="0"/>
                  <a:t>, </a:t>
                </a:r>
                <a:r>
                  <a:rPr lang="zh-CN" altLang="en-US" dirty="0"/>
                  <a:t>记</a:t>
                </a:r>
                <a:r>
                  <a:rPr lang="zh-CN" altLang="en-US" dirty="0" smtClean="0"/>
                  <a:t>为</a:t>
                </a:r>
                <a:endParaRPr lang="en-US" altLang="zh-CN" dirty="0" smtClean="0"/>
              </a:p>
              <a:p>
                <a:pPr marL="393192" lvl="1"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𝐷</m:t>
                        </m:r>
                      </m:e>
                      <m:sub>
                        <m:r>
                          <a:rPr lang="en-US" altLang="zh-CN">
                            <a:latin typeface="Cambria Math" panose="02040503050406030204" pitchFamily="18" charset="0"/>
                          </a:rPr>
                          <m:t>𝑛</m:t>
                        </m:r>
                      </m:sub>
                    </m:sSub>
                  </m:oMath>
                </a14:m>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1</m:t>
                            </m:r>
                          </m:sub>
                        </m:sSub>
                      </m:e>
                      <m:sup>
                        <m:r>
                          <a:rPr lang="en-US" altLang="zh-CN">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2</m:t>
                            </m:r>
                          </m:sub>
                        </m:sSub>
                      </m:e>
                      <m:sup>
                        <m:r>
                          <a:rPr lang="en-US" altLang="zh-CN">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𝑃</m:t>
                            </m:r>
                          </m:e>
                          <m:sub>
                            <m:r>
                              <a:rPr lang="en-US" altLang="zh-CN">
                                <a:latin typeface="Cambria Math" panose="02040503050406030204" pitchFamily="18" charset="0"/>
                              </a:rPr>
                              <m:t>𝑛</m:t>
                            </m:r>
                          </m:sub>
                        </m:sSub>
                      </m:e>
                      <m:sup>
                        <m:r>
                          <a:rPr lang="en-US" altLang="zh-CN">
                            <a:latin typeface="Cambria Math" panose="02040503050406030204" pitchFamily="18" charset="0"/>
                          </a:rPr>
                          <m:t>′</m:t>
                        </m:r>
                      </m:sup>
                    </m:sSup>
                  </m:oMath>
                </a14:m>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m:rPr>
                            <m:nor/>
                          </m:rPr>
                          <a:rPr lang="en-US" altLang="zh-CN" dirty="0"/>
                          <m:t>) </m:t>
                        </m:r>
                      </m:e>
                    </m:nary>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&lt;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𝑗</m:t>
                            </m:r>
                          </m:sub>
                        </m:sSub>
                        <m:r>
                          <m:rPr>
                            <m:nor/>
                          </m:rPr>
                          <a:rPr lang="en-US" altLang="zh-CN" dirty="0"/>
                          <m:t>) </m:t>
                        </m:r>
                      </m:e>
                    </m:nary>
                  </m:oMath>
                </a14:m>
                <a:r>
                  <a:rPr lang="en-US" altLang="zh-CN" dirty="0"/>
                  <a:t>-</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&lt;</m:t>
                        </m:r>
                        <m:r>
                          <a:rPr lang="en-US" altLang="zh-CN">
                            <a:latin typeface="Cambria Math" panose="02040503050406030204" pitchFamily="18" charset="0"/>
                          </a:rPr>
                          <m:t>𝑗</m:t>
                        </m:r>
                        <m:r>
                          <a:rPr lang="en-US" altLang="zh-CN">
                            <a:latin typeface="Cambria Math" panose="02040503050406030204" pitchFamily="18" charset="0"/>
                          </a:rPr>
                          <m:t>&lt;</m:t>
                        </m:r>
                        <m:r>
                          <a:rPr lang="en-US" altLang="zh-CN">
                            <a:latin typeface="Cambria Math" panose="02040503050406030204" pitchFamily="18" charset="0"/>
                          </a:rPr>
                          <m:t>𝑘</m:t>
                        </m:r>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𝑘</m:t>
                            </m:r>
                          </m:sub>
                        </m:sSub>
                        <m:r>
                          <m:rPr>
                            <m:nor/>
                          </m:rPr>
                          <a:rPr lang="en-US" altLang="zh-CN" dirty="0"/>
                          <m:t>) </m:t>
                        </m:r>
                      </m:e>
                    </m:nary>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(−1)</m:t>
                        </m:r>
                      </m:e>
                      <m:sup>
                        <m:r>
                          <a:rPr lang="en-US" altLang="zh-CN" dirty="0">
                            <a:latin typeface="Cambria Math" panose="02040503050406030204" pitchFamily="18" charset="0"/>
                          </a:rPr>
                          <m:t>𝑛</m:t>
                        </m:r>
                      </m:sup>
                    </m:sSup>
                  </m:oMath>
                </a14:m>
                <a:r>
                  <a:rPr lang="en-US" altLang="zh-CN" dirty="0"/>
                  <a:t> </a:t>
                </a:r>
                <a14:m>
                  <m:oMath xmlns:m="http://schemas.openxmlformats.org/officeDocument/2006/math">
                    <m:r>
                      <a:rPr lang="en-US" altLang="zh-CN" i="1" dirty="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𝑛</m:t>
                        </m:r>
                      </m:sub>
                    </m:sSub>
                  </m:oMath>
                </a14:m>
                <a:r>
                  <a:rPr lang="en-US" altLang="zh-CN" dirty="0"/>
                  <a:t>)</a:t>
                </a:r>
              </a:p>
              <a:p>
                <a:pPr lvl="1"/>
                <a:r>
                  <a:rPr lang="zh-CN" altLang="en-US" dirty="0"/>
                  <a:t>在上述公式中</a:t>
                </a:r>
                <a14:m>
                  <m:oMath xmlns:m="http://schemas.openxmlformats.org/officeDocument/2006/math">
                    <m:r>
                      <a:rPr lang="en-US" altLang="zh-CN" i="1" dirty="0" smtClean="0">
                        <a:latin typeface="Cambria Math" panose="02040503050406030204" pitchFamily="18" charset="0"/>
                      </a:rPr>
                      <m:t>𝑁</m:t>
                    </m:r>
                  </m:oMath>
                </a14:m>
                <a:r>
                  <a:rPr lang="zh-CN" altLang="en-US" dirty="0"/>
                  <a:t>表示</a:t>
                </a:r>
                <a14:m>
                  <m:oMath xmlns:m="http://schemas.openxmlformats.org/officeDocument/2006/math">
                    <m:r>
                      <a:rPr lang="en-US" altLang="zh-CN" dirty="0">
                        <a:latin typeface="Cambria Math" panose="02040503050406030204" pitchFamily="18" charset="0"/>
                      </a:rPr>
                      <m:t>𝑛</m:t>
                    </m:r>
                  </m:oMath>
                </a14:m>
                <a:r>
                  <a:rPr lang="zh-CN" altLang="en-US" dirty="0"/>
                  <a:t>个元素的排列数</a:t>
                </a:r>
                <a:r>
                  <a:rPr lang="en-US" altLang="zh-CN" dirty="0"/>
                  <a:t>= </a:t>
                </a:r>
                <a14:m>
                  <m:oMath xmlns:m="http://schemas.openxmlformats.org/officeDocument/2006/math">
                    <m:r>
                      <a:rPr lang="en-US" altLang="zh-CN" dirty="0">
                        <a:latin typeface="Cambria Math" panose="02040503050406030204" pitchFamily="18" charset="0"/>
                      </a:rPr>
                      <m:t>𝑛</m:t>
                    </m:r>
                  </m:oMath>
                </a14:m>
                <a:r>
                  <a:rPr lang="en-US" altLang="zh-CN" dirty="0"/>
                  <a:t>! </a:t>
                </a:r>
              </a:p>
              <a:p>
                <a:pPr lvl="1"/>
                <a:r>
                  <a:rPr lang="zh-CN" altLang="en-US" dirty="0"/>
                  <a:t>根据乘积法则</a:t>
                </a:r>
                <a:r>
                  <a:rPr lang="en-US" altLang="zh-CN" dirty="0"/>
                  <a:t>,</a:t>
                </a:r>
                <a:r>
                  <a:rPr lang="en-US" altLang="zh-CN" dirty="0" smtClean="0"/>
                  <a:t> </a:t>
                </a:r>
                <a14:m>
                  <m:oMath xmlns:m="http://schemas.openxmlformats.org/officeDocument/2006/math">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m:rPr>
                        <m:nor/>
                      </m:rPr>
                      <a:rPr lang="en-US" altLang="zh-CN" dirty="0"/>
                      <m:t>)</m:t>
                    </m:r>
                  </m:oMath>
                </a14:m>
                <a:r>
                  <a:rPr lang="en-US" altLang="zh-CN" dirty="0"/>
                  <a:t>=(</a:t>
                </a:r>
                <a14:m>
                  <m:oMath xmlns:m="http://schemas.openxmlformats.org/officeDocument/2006/math">
                    <m:r>
                      <a:rPr lang="en-US" altLang="zh-CN" dirty="0">
                        <a:latin typeface="Cambria Math" panose="02040503050406030204" pitchFamily="18" charset="0"/>
                      </a:rPr>
                      <m:t>𝑛</m:t>
                    </m:r>
                    <m:r>
                      <a:rPr lang="en-US" altLang="zh-CN" dirty="0">
                        <a:latin typeface="Cambria Math" panose="02040503050406030204" pitchFamily="18" charset="0"/>
                      </a:rPr>
                      <m:t> </m:t>
                    </m:r>
                  </m:oMath>
                </a14:m>
                <a:r>
                  <a:rPr lang="en-US" altLang="zh-CN" dirty="0"/>
                  <a:t>-1)! </a:t>
                </a:r>
              </a:p>
              <a:p>
                <a:pPr lvl="1"/>
                <a:r>
                  <a:rPr lang="zh-CN" altLang="en-US" dirty="0"/>
                  <a:t>类似地</a:t>
                </a:r>
                <a:r>
                  <a:rPr lang="en-US" altLang="zh-CN" dirty="0"/>
                  <a:t>,</a:t>
                </a:r>
                <a:r>
                  <a:rPr lang="en-US" altLang="zh-CN" dirty="0" smtClean="0"/>
                  <a:t> </a:t>
                </a:r>
                <a14:m>
                  <m:oMath xmlns:m="http://schemas.openxmlformats.org/officeDocument/2006/math">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𝑗</m:t>
                        </m:r>
                      </m:sub>
                    </m:sSub>
                    <m:r>
                      <m:rPr>
                        <m:nor/>
                      </m:rPr>
                      <a:rPr lang="en-US" altLang="zh-CN" dirty="0"/>
                      <m:t>)</m:t>
                    </m:r>
                  </m:oMath>
                </a14:m>
                <a:r>
                  <a:rPr lang="en-US" altLang="zh-CN" dirty="0"/>
                  <a:t>=(</a:t>
                </a:r>
                <a14:m>
                  <m:oMath xmlns:m="http://schemas.openxmlformats.org/officeDocument/2006/math">
                    <m:r>
                      <a:rPr lang="en-US" altLang="zh-CN" dirty="0">
                        <a:latin typeface="Cambria Math" panose="02040503050406030204" pitchFamily="18" charset="0"/>
                      </a:rPr>
                      <m:t>𝑛</m:t>
                    </m:r>
                    <m:r>
                      <a:rPr lang="en-US" altLang="zh-CN" dirty="0">
                        <a:latin typeface="Cambria Math" panose="02040503050406030204" pitchFamily="18" charset="0"/>
                      </a:rPr>
                      <m:t> </m:t>
                    </m:r>
                  </m:oMath>
                </a14:m>
                <a:r>
                  <a:rPr lang="en-US" altLang="zh-CN" dirty="0"/>
                  <a:t>-2)! </a:t>
                </a:r>
                <a:endParaRPr lang="en-US" altLang="zh-CN" dirty="0" smtClean="0"/>
              </a:p>
              <a:p>
                <a:pPr lvl="1"/>
                <a:r>
                  <a:rPr lang="zh-CN" altLang="en-US" sz="2800" dirty="0"/>
                  <a:t> </a:t>
                </a:r>
                <a:r>
                  <a:rPr lang="zh-CN" altLang="en-US" dirty="0"/>
                  <a:t>一般化来说</a:t>
                </a:r>
                <a14:m>
                  <m:oMath xmlns:m="http://schemas.openxmlformats.org/officeDocument/2006/math">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sub>
                    </m:sSub>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𝑚</m:t>
                            </m:r>
                          </m:sub>
                        </m:sSub>
                      </m:sub>
                    </m:sSub>
                    <m:r>
                      <m:rPr>
                        <m:nor/>
                      </m:rPr>
                      <a:rPr lang="en-US" altLang="zh-CN" dirty="0"/>
                      <m:t>)</m:t>
                    </m:r>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en-US" altLang="zh-CN" dirty="0"/>
                  <a:t>- </a:t>
                </a:r>
                <a14:m>
                  <m:oMath xmlns:m="http://schemas.openxmlformats.org/officeDocument/2006/math">
                    <m:r>
                      <a:rPr lang="en-US" altLang="zh-CN" i="1">
                        <a:latin typeface="Cambria Math" panose="02040503050406030204" pitchFamily="18" charset="0"/>
                      </a:rPr>
                      <m:t>𝑚</m:t>
                    </m:r>
                  </m:oMath>
                </a14:m>
                <a:r>
                  <a:rPr lang="en-US" altLang="zh-CN" dirty="0" smtClean="0"/>
                  <a:t>)!, </a:t>
                </a:r>
                <a:r>
                  <a:rPr lang="zh-CN" altLang="en-US" dirty="0" smtClean="0"/>
                  <a:t>相当于</a:t>
                </a:r>
                <a:r>
                  <a:rPr lang="zh-CN" altLang="en-US" dirty="0"/>
                  <a:t>在排列中保持元素</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𝑖</m:t>
                        </m:r>
                      </m:e>
                      <m:sub>
                        <m:r>
                          <a:rPr lang="en-US" altLang="zh-CN" i="1">
                            <a:latin typeface="Cambria Math" panose="02040503050406030204" pitchFamily="18" charset="0"/>
                          </a:rPr>
                          <m:t>𝑚</m:t>
                        </m:r>
                      </m:sub>
                    </m:sSub>
                    <m:r>
                      <a:rPr lang="zh-CN" altLang="en-US" i="1">
                        <a:latin typeface="Cambria Math" panose="02040503050406030204" pitchFamily="18" charset="0"/>
                      </a:rPr>
                      <m:t>这</m:t>
                    </m:r>
                    <m:r>
                      <a:rPr lang="en-US" altLang="zh-CN" i="1">
                        <a:latin typeface="Cambria Math" panose="02040503050406030204" pitchFamily="18" charset="0"/>
                      </a:rPr>
                      <m:t>𝑚</m:t>
                    </m:r>
                  </m:oMath>
                </a14:m>
                <a:r>
                  <a:rPr lang="zh-CN" altLang="en-US" dirty="0"/>
                  <a:t>个元素不变的排列数，那么排列中的其他</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en-US" altLang="zh-CN" dirty="0"/>
                  <a:t>- </a:t>
                </a:r>
                <a14:m>
                  <m:oMath xmlns:m="http://schemas.openxmlformats.org/officeDocument/2006/math">
                    <m:r>
                      <a:rPr lang="en-US" altLang="zh-CN" i="1">
                        <a:latin typeface="Cambria Math" panose="02040503050406030204" pitchFamily="18" charset="0"/>
                      </a:rPr>
                      <m:t>𝑚</m:t>
                    </m:r>
                  </m:oMath>
                </a14:m>
                <a:r>
                  <a:rPr lang="zh-CN" altLang="en-US" dirty="0"/>
                  <a:t>个元素的位置可以任意安排</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190" r="-6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8566A14-503F-442F-96FD-C2A904D00B9C}"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104</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6498643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错位排序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3000" dirty="0"/>
                  <a:t>证明</a:t>
                </a:r>
                <a:r>
                  <a:rPr lang="en-US" altLang="zh-CN" sz="3000" dirty="0"/>
                  <a:t>(</a:t>
                </a:r>
                <a:r>
                  <a:rPr lang="zh-CN" altLang="en-US" sz="3000" dirty="0"/>
                  <a:t>续</a:t>
                </a:r>
                <a:r>
                  <a:rPr lang="en-US" altLang="zh-CN" sz="3000" dirty="0"/>
                  <a:t>):</a:t>
                </a:r>
              </a:p>
              <a:p>
                <a:pPr lvl="1"/>
                <a:r>
                  <a:rPr lang="zh-CN" altLang="en-US" dirty="0"/>
                  <a:t>由于存在</a:t>
                </a:r>
                <a14:m>
                  <m:oMath xmlns:m="http://schemas.openxmlformats.org/officeDocument/2006/math">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dirty="0">
                        <a:latin typeface="Cambria Math" panose="02040503050406030204" pitchFamily="18" charset="0"/>
                      </a:rPr>
                      <m:t>𝑛</m:t>
                    </m:r>
                  </m:oMath>
                </a14:m>
                <a:r>
                  <a:rPr lang="en-US" altLang="zh-CN" dirty="0"/>
                  <a:t>, </a:t>
                </a:r>
                <a14:m>
                  <m:oMath xmlns:m="http://schemas.openxmlformats.org/officeDocument/2006/math">
                    <m:r>
                      <a:rPr lang="en-US" altLang="zh-CN">
                        <a:latin typeface="Cambria Math" panose="02040503050406030204" pitchFamily="18" charset="0"/>
                      </a:rPr>
                      <m:t>𝑚</m:t>
                    </m:r>
                  </m:oMath>
                </a14:m>
                <a:r>
                  <a:rPr lang="en-US" altLang="zh-CN" dirty="0"/>
                  <a:t>)</a:t>
                </a:r>
                <a:r>
                  <a:rPr lang="zh-CN" altLang="en-US" dirty="0"/>
                  <a:t>中方式从</a:t>
                </a:r>
                <a14:m>
                  <m:oMath xmlns:m="http://schemas.openxmlformats.org/officeDocument/2006/math">
                    <m:r>
                      <a:rPr lang="en-US" altLang="zh-CN" dirty="0">
                        <a:latin typeface="Cambria Math" panose="02040503050406030204" pitchFamily="18" charset="0"/>
                      </a:rPr>
                      <m:t>𝑛</m:t>
                    </m:r>
                  </m:oMath>
                </a14:m>
                <a:r>
                  <a:rPr lang="zh-CN" altLang="en-US" dirty="0"/>
                  <a:t>个元素中选择</a:t>
                </a:r>
                <a14:m>
                  <m:oMath xmlns:m="http://schemas.openxmlformats.org/officeDocument/2006/math">
                    <m:r>
                      <a:rPr lang="en-US" altLang="zh-CN">
                        <a:latin typeface="Cambria Math" panose="02040503050406030204" pitchFamily="18" charset="0"/>
                      </a:rPr>
                      <m:t>𝑚</m:t>
                    </m:r>
                  </m:oMath>
                </a14:m>
                <a:r>
                  <a:rPr lang="zh-CN" altLang="en-US" dirty="0"/>
                  <a:t>个元素保持这</a:t>
                </a:r>
                <a14:m>
                  <m:oMath xmlns:m="http://schemas.openxmlformats.org/officeDocument/2006/math">
                    <m:r>
                      <a:rPr lang="en-US" altLang="zh-CN">
                        <a:latin typeface="Cambria Math" panose="02040503050406030204" pitchFamily="18" charset="0"/>
                      </a:rPr>
                      <m:t>𝑚</m:t>
                    </m:r>
                  </m:oMath>
                </a14:m>
                <a:r>
                  <a:rPr lang="zh-CN" altLang="en-US" dirty="0"/>
                  <a:t>个元素不变，那么有</a:t>
                </a:r>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m:rPr>
                            <m:nor/>
                          </m:rPr>
                          <a:rPr lang="en-US" altLang="zh-CN" dirty="0"/>
                          <m:t>) </m:t>
                        </m:r>
                      </m:e>
                    </m:nary>
                  </m:oMath>
                </a14:m>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dirty="0">
                        <a:latin typeface="Cambria Math" panose="02040503050406030204" pitchFamily="18" charset="0"/>
                      </a:rPr>
                      <m:t>𝑛</m:t>
                    </m:r>
                  </m:oMath>
                </a14:m>
                <a:r>
                  <a:rPr lang="en-US" altLang="zh-CN" dirty="0"/>
                  <a:t>,1)(</a:t>
                </a:r>
                <a14:m>
                  <m:oMath xmlns:m="http://schemas.openxmlformats.org/officeDocument/2006/math">
                    <m:r>
                      <a:rPr lang="en-US" altLang="zh-CN" dirty="0">
                        <a:latin typeface="Cambria Math" panose="02040503050406030204" pitchFamily="18" charset="0"/>
                      </a:rPr>
                      <m:t>𝑛</m:t>
                    </m:r>
                    <m:r>
                      <a:rPr lang="en-US" altLang="zh-CN" dirty="0">
                        <a:latin typeface="Cambria Math" panose="02040503050406030204" pitchFamily="18" charset="0"/>
                      </a:rPr>
                      <m:t> </m:t>
                    </m:r>
                  </m:oMath>
                </a14:m>
                <a:r>
                  <a:rPr lang="en-US" altLang="zh-CN" dirty="0"/>
                  <a:t>-1)! </a:t>
                </a:r>
                <a:endParaRPr lang="en-US" altLang="zh-CN" dirty="0" smtClean="0"/>
              </a:p>
              <a:p>
                <a:pPr lvl="1"/>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&lt;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𝑗</m:t>
                            </m:r>
                          </m:sub>
                        </m:sSub>
                        <m:r>
                          <m:rPr>
                            <m:nor/>
                          </m:rPr>
                          <a:rPr lang="en-US" altLang="zh-CN" dirty="0"/>
                          <m:t>) </m:t>
                        </m:r>
                      </m:e>
                    </m:nary>
                  </m:oMath>
                </a14:m>
                <a:r>
                  <a:rPr lang="en-US" altLang="zh-CN" dirty="0"/>
                  <a:t>=</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dirty="0">
                        <a:latin typeface="Cambria Math" panose="02040503050406030204" pitchFamily="18" charset="0"/>
                      </a:rPr>
                      <m:t>𝑛</m:t>
                    </m:r>
                  </m:oMath>
                </a14:m>
                <a:r>
                  <a:rPr lang="en-US" altLang="zh-CN" dirty="0"/>
                  <a:t>,2)(</a:t>
                </a:r>
                <a14:m>
                  <m:oMath xmlns:m="http://schemas.openxmlformats.org/officeDocument/2006/math">
                    <m:r>
                      <a:rPr lang="en-US" altLang="zh-CN" dirty="0">
                        <a:latin typeface="Cambria Math" panose="02040503050406030204" pitchFamily="18" charset="0"/>
                      </a:rPr>
                      <m:t>𝑛</m:t>
                    </m:r>
                    <m:r>
                      <a:rPr lang="en-US" altLang="zh-CN" dirty="0">
                        <a:latin typeface="Cambria Math" panose="02040503050406030204" pitchFamily="18" charset="0"/>
                      </a:rPr>
                      <m:t> </m:t>
                    </m:r>
                  </m:oMath>
                </a14:m>
                <a:r>
                  <a:rPr lang="en-US" altLang="zh-CN" dirty="0"/>
                  <a:t>-2)!</a:t>
                </a:r>
              </a:p>
              <a:p>
                <a:pPr lvl="1"/>
                <a:r>
                  <a:rPr lang="en-US" altLang="zh-CN" dirty="0"/>
                  <a:t>…</a:t>
                </a:r>
              </a:p>
              <a:p>
                <a:pPr lvl="1"/>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a:latin typeface="Cambria Math" panose="02040503050406030204" pitchFamily="18" charset="0"/>
                          </a:rPr>
                          <m:t>1</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𝑖</m:t>
                            </m:r>
                          </m:e>
                          <m:sub>
                            <m:r>
                              <a:rPr lang="en-US" altLang="zh-CN">
                                <a:latin typeface="Cambria Math" panose="02040503050406030204" pitchFamily="18" charset="0"/>
                              </a:rPr>
                              <m:t>1</m:t>
                            </m:r>
                          </m:sub>
                        </m:sSub>
                        <m:r>
                          <a:rPr lang="en-US" altLang="zh-CN">
                            <a:latin typeface="Cambria Math" panose="02040503050406030204" pitchFamily="18" charset="0"/>
                          </a:rPr>
                          <m:t>&lt;</m:t>
                        </m:r>
                        <m:sSub>
                          <m:sSubPr>
                            <m:ctrlPr>
                              <a:rPr lang="en-US" altLang="zh-CN" i="1">
                                <a:latin typeface="Cambria Math" panose="02040503050406030204" pitchFamily="18" charset="0"/>
                              </a:rPr>
                            </m:ctrlPr>
                          </m:sSubPr>
                          <m:e>
                            <m:r>
                              <a:rPr lang="en-US" altLang="zh-CN">
                                <a:latin typeface="Cambria Math" panose="02040503050406030204" pitchFamily="18" charset="0"/>
                              </a:rPr>
                              <m:t>𝑖</m:t>
                            </m:r>
                          </m:e>
                          <m:sub>
                            <m:r>
                              <a:rPr lang="en-US" altLang="zh-CN">
                                <a:latin typeface="Cambria Math" panose="02040503050406030204" pitchFamily="18" charset="0"/>
                              </a:rPr>
                              <m:t>2</m:t>
                            </m:r>
                          </m:sub>
                        </m:sSub>
                        <m:r>
                          <a:rPr lang="en-US" altLang="zh-CN">
                            <a:latin typeface="Cambria Math" panose="02040503050406030204" pitchFamily="18" charset="0"/>
                          </a:rPr>
                          <m:t>&lt;…</m:t>
                        </m:r>
                        <m:sSub>
                          <m:sSubPr>
                            <m:ctrlPr>
                              <a:rPr lang="en-US" altLang="zh-CN" i="1">
                                <a:latin typeface="Cambria Math" panose="02040503050406030204" pitchFamily="18" charset="0"/>
                              </a:rPr>
                            </m:ctrlPr>
                          </m:sSubPr>
                          <m:e>
                            <m:r>
                              <a:rPr lang="en-US" altLang="zh-CN">
                                <a:latin typeface="Cambria Math" panose="02040503050406030204" pitchFamily="18" charset="0"/>
                              </a:rPr>
                              <m:t>&lt;</m:t>
                            </m:r>
                            <m:r>
                              <a:rPr lang="en-US" altLang="zh-CN">
                                <a:latin typeface="Cambria Math" panose="02040503050406030204" pitchFamily="18" charset="0"/>
                              </a:rPr>
                              <m:t>𝑖</m:t>
                            </m:r>
                          </m:e>
                          <m:sub>
                            <m:r>
                              <a:rPr lang="en-US" altLang="zh-CN">
                                <a:latin typeface="Cambria Math" panose="02040503050406030204" pitchFamily="18" charset="0"/>
                              </a:rPr>
                              <m:t>𝑚</m:t>
                            </m:r>
                          </m:sub>
                        </m:sSub>
                        <m:r>
                          <a:rPr lang="en-US" altLang="zh-CN">
                            <a:latin typeface="Cambria Math" panose="02040503050406030204" pitchFamily="18" charset="0"/>
                          </a:rPr>
                          <m:t>≤</m:t>
                        </m:r>
                        <m:r>
                          <a:rPr lang="en-US" altLang="zh-CN">
                            <a:latin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a:latin typeface="Cambria Math" panose="02040503050406030204" pitchFamily="18" charset="0"/>
                                  </a:rPr>
                                  <m:t>𝑖</m:t>
                                </m:r>
                              </m:e>
                              <m:sub>
                                <m:r>
                                  <a:rPr lang="en-US" altLang="zh-CN">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a:latin typeface="Cambria Math" panose="02040503050406030204" pitchFamily="18" charset="0"/>
                                  </a:rPr>
                                  <m:t>𝑖</m:t>
                                </m:r>
                              </m:e>
                              <m:sub>
                                <m:r>
                                  <a:rPr lang="en-US" altLang="zh-CN">
                                    <a:latin typeface="Cambria Math" panose="02040503050406030204" pitchFamily="18" charset="0"/>
                                  </a:rPr>
                                  <m:t>2</m:t>
                                </m:r>
                              </m:sub>
                            </m:sSub>
                          </m:sub>
                        </m:sSub>
                        <m:r>
                          <m:rPr>
                            <m:nor/>
                          </m:rPr>
                          <a:rPr lang="en-US" altLang="zh-CN" dirty="0"/>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a:latin typeface="Cambria Math" panose="02040503050406030204" pitchFamily="18" charset="0"/>
                                  </a:rPr>
                                  <m:t>𝑖</m:t>
                                </m:r>
                              </m:e>
                              <m:sub>
                                <m:r>
                                  <a:rPr lang="en-US" altLang="zh-CN">
                                    <a:latin typeface="Cambria Math" panose="02040503050406030204" pitchFamily="18" charset="0"/>
                                  </a:rPr>
                                  <m:t>𝑚</m:t>
                                </m:r>
                              </m:sub>
                            </m:sSub>
                          </m:sub>
                        </m:sSub>
                        <m:r>
                          <m:rPr>
                            <m:nor/>
                          </m:rPr>
                          <a:rPr lang="en-US" altLang="zh-CN" dirty="0"/>
                          <m:t>) </m:t>
                        </m:r>
                      </m:e>
                    </m:nary>
                  </m:oMath>
                </a14:m>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dirty="0">
                        <a:latin typeface="Cambria Math" panose="02040503050406030204" pitchFamily="18" charset="0"/>
                      </a:rPr>
                      <m:t>𝑛</m:t>
                    </m:r>
                  </m:oMath>
                </a14:m>
                <a:r>
                  <a:rPr lang="en-US" altLang="zh-CN" dirty="0"/>
                  <a:t>, </a:t>
                </a:r>
                <a14:m>
                  <m:oMath xmlns:m="http://schemas.openxmlformats.org/officeDocument/2006/math">
                    <m:r>
                      <a:rPr lang="en-US" altLang="zh-CN">
                        <a:latin typeface="Cambria Math" panose="02040503050406030204" pitchFamily="18" charset="0"/>
                      </a:rPr>
                      <m:t>𝑚</m:t>
                    </m:r>
                  </m:oMath>
                </a14:m>
                <a:r>
                  <a:rPr lang="en-US" altLang="zh-CN" dirty="0"/>
                  <a:t>)(</a:t>
                </a:r>
                <a14:m>
                  <m:oMath xmlns:m="http://schemas.openxmlformats.org/officeDocument/2006/math">
                    <m:r>
                      <a:rPr lang="en-US" altLang="zh-CN" dirty="0">
                        <a:latin typeface="Cambria Math" panose="02040503050406030204" pitchFamily="18" charset="0"/>
                      </a:rPr>
                      <m:t>𝑛</m:t>
                    </m:r>
                    <m:r>
                      <a:rPr lang="en-US" altLang="zh-CN" dirty="0">
                        <a:latin typeface="Cambria Math" panose="02040503050406030204" pitchFamily="18" charset="0"/>
                      </a:rPr>
                      <m:t> </m:t>
                    </m:r>
                  </m:oMath>
                </a14:m>
                <a:r>
                  <a:rPr lang="en-US" altLang="zh-CN" dirty="0"/>
                  <a:t>- </a:t>
                </a:r>
                <a14:m>
                  <m:oMath xmlns:m="http://schemas.openxmlformats.org/officeDocument/2006/math">
                    <m:r>
                      <a:rPr lang="en-US" altLang="zh-CN">
                        <a:latin typeface="Cambria Math" panose="02040503050406030204" pitchFamily="18" charset="0"/>
                      </a:rPr>
                      <m:t>𝑚</m:t>
                    </m:r>
                  </m:oMath>
                </a14:m>
                <a:r>
                  <a:rPr lang="en-US" altLang="zh-CN" dirty="0" smtClean="0"/>
                  <a:t>)!</a:t>
                </a:r>
              </a:p>
              <a:p>
                <a:pPr lvl="1"/>
                <a:r>
                  <a:rPr lang="zh-CN" altLang="en-US" dirty="0" smtClean="0"/>
                  <a:t>所以</a:t>
                </a:r>
                <a:r>
                  <a:rPr lang="en-US" altLang="zh-CN" dirty="0" smtClean="0"/>
                  <a:t>, </a:t>
                </a:r>
                <a:r>
                  <a:rPr lang="zh-CN" altLang="en-US" dirty="0" smtClean="0"/>
                  <a:t>把</a:t>
                </a:r>
                <a:r>
                  <a:rPr lang="zh-CN" altLang="en-US" dirty="0"/>
                  <a:t>以上等式</a:t>
                </a:r>
                <a:r>
                  <a:rPr lang="zh-CN" altLang="en-US" dirty="0" smtClean="0"/>
                  <a:t>带入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oMath>
                </a14:m>
                <a:r>
                  <a:rPr lang="en-US" altLang="zh-CN" dirty="0"/>
                  <a:t>= </a:t>
                </a:r>
                <a14:m>
                  <m:oMath xmlns:m="http://schemas.openxmlformats.org/officeDocument/2006/math">
                    <m:r>
                      <a:rPr lang="en-US" altLang="zh-CN" i="1" dirty="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𝑃</m:t>
                            </m:r>
                          </m:e>
                          <m:sub>
                            <m:r>
                              <a:rPr lang="en-US" altLang="zh-CN" i="1">
                                <a:latin typeface="Cambria Math" panose="02040503050406030204" pitchFamily="18" charset="0"/>
                              </a:rPr>
                              <m:t>𝑛</m:t>
                            </m:r>
                          </m:sub>
                        </m:sSub>
                      </m:e>
                      <m:sup>
                        <m:r>
                          <a:rPr lang="en-US" altLang="zh-CN" i="1">
                            <a:latin typeface="Cambria Math" panose="02040503050406030204" pitchFamily="18" charset="0"/>
                          </a:rPr>
                          <m:t>′</m:t>
                        </m:r>
                      </m:sup>
                    </m:sSup>
                  </m:oMath>
                </a14:m>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m:rPr>
                            <m:nor/>
                          </m:rPr>
                          <a:rPr lang="en-US" altLang="zh-CN" dirty="0"/>
                          <m:t>) </m:t>
                        </m:r>
                      </m:e>
                    </m:nary>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𝑗</m:t>
                            </m:r>
                          </m:sub>
                        </m:sSub>
                        <m:r>
                          <m:rPr>
                            <m:nor/>
                          </m:rPr>
                          <a:rPr lang="en-US" altLang="zh-CN" dirty="0"/>
                          <m:t>) </m:t>
                        </m:r>
                      </m:e>
                    </m:nary>
                  </m:oMath>
                </a14:m>
                <a:r>
                  <a:rPr lang="en-US" altLang="zh-CN" dirty="0"/>
                  <a:t>-</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𝑘</m:t>
                            </m:r>
                          </m:sub>
                        </m:sSub>
                        <m:r>
                          <m:rPr>
                            <m:nor/>
                          </m:rPr>
                          <a:rPr lang="en-US" altLang="zh-CN" dirty="0"/>
                          <m:t>) </m:t>
                        </m:r>
                      </m:e>
                    </m:nary>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r>
                      <a:rPr lang="en-US" altLang="zh-CN" i="1" dirty="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en-US" altLang="zh-CN" dirty="0" smtClean="0"/>
                  <a:t>)</a:t>
                </a:r>
              </a:p>
              <a:p>
                <a:pPr marL="393192" lvl="1" indent="0">
                  <a:buNone/>
                </a:pPr>
                <a:r>
                  <a:rPr lang="en-US" altLang="zh-CN" dirty="0" smtClean="0"/>
                  <a:t>                                      =</a:t>
                </a:r>
                <a14:m>
                  <m:oMath xmlns:m="http://schemas.openxmlformats.org/officeDocument/2006/math">
                    <m:r>
                      <a:rPr lang="en-US" altLang="zh-CN" i="1" dirty="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a:t>,1)(</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en-US" altLang="zh-CN" dirty="0"/>
                  <a:t>-1)!+</a:t>
                </a:r>
                <a14:m>
                  <m:oMath xmlns:m="http://schemas.openxmlformats.org/officeDocument/2006/math">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a:t>,2)(</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en-US" altLang="zh-CN" dirty="0"/>
                  <a:t>-2)!-…+</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r>
                      <a:rPr lang="en-US" altLang="zh-CN" i="1" dirty="0" smtClean="0">
                        <a:latin typeface="Cambria Math" panose="02040503050406030204" pitchFamily="18" charset="0"/>
                      </a:rPr>
                      <m:t>𝐶</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err="1"/>
                  <a:t>,</a:t>
                </a:r>
                <a:r>
                  <a:rPr lang="en-US" altLang="zh-CN" dirty="0"/>
                  <a:t> </a:t>
                </a:r>
                <a14:m>
                  <m:oMath xmlns:m="http://schemas.openxmlformats.org/officeDocument/2006/math">
                    <m:r>
                      <a:rPr lang="en-US" altLang="zh-CN" i="1" dirty="0">
                        <a:latin typeface="Cambria Math" panose="02040503050406030204" pitchFamily="18" charset="0"/>
                      </a:rPr>
                      <m:t>𝑛</m:t>
                    </m:r>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 </m:t>
                    </m:r>
                  </m:oMath>
                </a14:m>
                <a:r>
                  <a:rPr lang="en-US" altLang="zh-CN" dirty="0"/>
                  <a:t>- </a:t>
                </a:r>
                <a14:m>
                  <m:oMath xmlns:m="http://schemas.openxmlformats.org/officeDocument/2006/math">
                    <m:r>
                      <a:rPr lang="en-US" altLang="zh-CN" i="1" dirty="0">
                        <a:latin typeface="Cambria Math" panose="02040503050406030204" pitchFamily="18" charset="0"/>
                      </a:rPr>
                      <m:t>𝑛</m:t>
                    </m:r>
                  </m:oMath>
                </a14:m>
                <a:r>
                  <a:rPr lang="en-US" altLang="zh-CN" dirty="0" smtClean="0"/>
                  <a:t>)!</a:t>
                </a:r>
              </a:p>
              <a:p>
                <a:pPr marL="393192" lvl="1" indent="0">
                  <a:buNone/>
                </a:pPr>
                <a:r>
                  <a:rPr lang="en-US" altLang="zh-CN" dirty="0" smtClean="0"/>
                  <a:t>                                      =</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𝑛</m:t>
                            </m:r>
                            <m:r>
                              <a:rPr lang="en-US" altLang="zh-CN" i="1" dirty="0">
                                <a:latin typeface="Cambria Math" panose="02040503050406030204" pitchFamily="18" charset="0"/>
                              </a:rPr>
                              <m:t>!</m:t>
                            </m:r>
                          </m:den>
                        </m:f>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2381"/>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8566A14-503F-442F-96FD-C2A904D00B9C}"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105</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499613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错位排序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帽子认领问题</a:t>
                </a:r>
                <a:r>
                  <a:rPr lang="en-US" altLang="zh-CN" dirty="0" smtClean="0"/>
                  <a:t>):</a:t>
                </a:r>
                <a:r>
                  <a:rPr lang="zh-CN" altLang="en-US" dirty="0" smtClean="0"/>
                  <a:t>在一个餐厅里</a:t>
                </a:r>
                <a:r>
                  <a:rPr lang="en-US" altLang="zh-CN" dirty="0" smtClean="0"/>
                  <a:t>, </a:t>
                </a:r>
                <a:r>
                  <a:rPr lang="zh-CN" altLang="en-US" dirty="0" smtClean="0"/>
                  <a:t>一个新的雇员寄存</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个人的帽子时忘记把寄存号放在帽子里</a:t>
                </a:r>
                <a:r>
                  <a:rPr lang="en-US" altLang="zh-CN" dirty="0" smtClean="0"/>
                  <a:t>. </a:t>
                </a:r>
                <a:r>
                  <a:rPr lang="zh-CN" altLang="en-US" dirty="0" smtClean="0"/>
                  <a:t>当顾客取回他们的帽子时</a:t>
                </a:r>
                <a:r>
                  <a:rPr lang="en-US" altLang="zh-CN" dirty="0" smtClean="0"/>
                  <a:t>, </a:t>
                </a:r>
                <a:r>
                  <a:rPr lang="zh-CN" altLang="en-US" dirty="0" smtClean="0"/>
                  <a:t>这个雇员随机从剩下的帽子中选择发给顾客</a:t>
                </a:r>
                <a:r>
                  <a:rPr lang="en-US" altLang="zh-CN" dirty="0" smtClean="0"/>
                  <a:t>. </a:t>
                </a:r>
                <a:r>
                  <a:rPr lang="zh-CN" altLang="en-US" dirty="0" smtClean="0"/>
                  <a:t>那么没有一个人收到自己帽子的概率是多少？</a:t>
                </a:r>
                <a:endParaRPr lang="en-US" altLang="zh-CN" dirty="0" smtClean="0"/>
              </a:p>
              <a:p>
                <a:r>
                  <a:rPr lang="zh-CN" altLang="en-US" dirty="0" smtClean="0"/>
                  <a:t>解</a:t>
                </a:r>
                <a:r>
                  <a:rPr lang="en-US" altLang="zh-CN" dirty="0" smtClean="0"/>
                  <a:t>:</a:t>
                </a:r>
                <a:r>
                  <a:rPr lang="zh-CN" altLang="en-US" dirty="0" smtClean="0"/>
                  <a:t>答案就是重新排列帽子使得没有帽子在它的初始位置的方式数除以</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个帽子的排列数</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根据定理可得</a:t>
                </a:r>
                <a:endParaRPr lang="en-US" altLang="zh-CN" dirty="0" smtClean="0"/>
              </a:p>
              <a:p>
                <a:pPr marL="0"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𝑛</m:t>
                            </m:r>
                            <m:r>
                              <a:rPr lang="en-US" altLang="zh-CN" i="1" dirty="0">
                                <a:latin typeface="Cambria Math" panose="02040503050406030204" pitchFamily="18" charset="0"/>
                              </a:rPr>
                              <m:t>!</m:t>
                            </m:r>
                          </m:den>
                        </m:f>
                      </m:e>
                    </m:d>
                  </m:oMath>
                </a14:m>
                <a:endParaRPr lang="en-US" dirty="0"/>
              </a:p>
              <a:p>
                <a:pPr marL="0" indent="0">
                  <a:buNone/>
                </a:pPr>
                <a:r>
                  <a:rPr lang="zh-CN" altLang="en-US" dirty="0" smtClean="0"/>
                  <a:t>   例如对于</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≤7</m:t>
                    </m:r>
                  </m:oMath>
                </a14:m>
                <a:r>
                  <a:rPr lang="en-US" altLang="zh-CN" dirty="0" smtClean="0"/>
                  <a:t>, </a:t>
                </a:r>
                <a:r>
                  <a:rPr lang="zh-CN" altLang="en-US" dirty="0" smtClean="0"/>
                  <a:t>该概率值如下表所示</a:t>
                </a:r>
                <a:r>
                  <a:rPr lang="en-US" altLang="zh-CN" dirty="0" smtClean="0"/>
                  <a:t>:</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610"/>
                </a:stretch>
              </a:blipFill>
            </p:spPr>
            <p:txBody>
              <a:bodyPr/>
              <a:lstStyle/>
              <a:p>
                <a:r>
                  <a:rPr lang="zh-CN" altLang="en-US">
                    <a:noFill/>
                  </a:rPr>
                  <a:t> </a:t>
                </a:r>
              </a:p>
            </p:txBody>
          </p:sp>
        </mc:Fallback>
      </mc:AlternateContent>
      <p:pic>
        <p:nvPicPr>
          <p:cNvPr id="5" name="Picture 4" descr="table36.jpg"/>
          <p:cNvPicPr>
            <a:picLocks noChangeAspect="1"/>
          </p:cNvPicPr>
          <p:nvPr/>
        </p:nvPicPr>
        <p:blipFill>
          <a:blip r:embed="rId3" cstate="print"/>
          <a:stretch>
            <a:fillRect/>
          </a:stretch>
        </p:blipFill>
        <p:spPr>
          <a:xfrm>
            <a:off x="2861304" y="5029200"/>
            <a:ext cx="6454880" cy="1079642"/>
          </a:xfrm>
          <a:prstGeom prst="rect">
            <a:avLst/>
          </a:prstGeom>
        </p:spPr>
      </p:pic>
      <p:sp>
        <p:nvSpPr>
          <p:cNvPr id="7" name="日期占位符 6"/>
          <p:cNvSpPr>
            <a:spLocks noGrp="1"/>
          </p:cNvSpPr>
          <p:nvPr>
            <p:ph type="dt" sz="half" idx="10"/>
          </p:nvPr>
        </p:nvSpPr>
        <p:spPr/>
        <p:txBody>
          <a:bodyPr/>
          <a:lstStyle/>
          <a:p>
            <a:fld id="{1DC6203D-23D1-403F-955B-8A6EEFF00E8F}" type="datetime1">
              <a:rPr lang="zh-CN" altLang="en-US" smtClean="0"/>
              <a:t>2023/10/16</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106</a:t>
            </a:fld>
            <a:endParaRPr lang="zh-CN" altLang="en-US" dirty="0"/>
          </a:p>
        </p:txBody>
      </p:sp>
      <p:sp>
        <p:nvSpPr>
          <p:cNvPr id="9"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 </a:t>
            </a:r>
            <a:r>
              <a:rPr lang="zh-CN" altLang="en-US" dirty="0" smtClean="0"/>
              <a:t>课后作业</a:t>
            </a:r>
            <a:endParaRPr lang="zh-CN" altLang="en-US" dirty="0"/>
          </a:p>
        </p:txBody>
      </p:sp>
      <p:sp>
        <p:nvSpPr>
          <p:cNvPr id="3" name="内容占位符 2"/>
          <p:cNvSpPr>
            <a:spLocks noGrp="1"/>
          </p:cNvSpPr>
          <p:nvPr>
            <p:ph idx="1"/>
          </p:nvPr>
        </p:nvSpPr>
        <p:spPr/>
        <p:txBody>
          <a:bodyPr/>
          <a:lstStyle/>
          <a:p>
            <a:pPr algn="just"/>
            <a:r>
              <a:rPr lang="en-US" altLang="zh-CN" dirty="0" smtClean="0"/>
              <a:t>1. </a:t>
            </a:r>
            <a:r>
              <a:rPr lang="zh-CN" altLang="en-US" dirty="0" smtClean="0"/>
              <a:t>有多少种方式把</a:t>
            </a:r>
            <a:r>
              <a:rPr lang="en-US" altLang="zh-CN" dirty="0" smtClean="0"/>
              <a:t>7</a:t>
            </a:r>
            <a:r>
              <a:rPr lang="zh-CN" altLang="en-US" dirty="0" smtClean="0"/>
              <a:t>项不同的工作分给</a:t>
            </a:r>
            <a:r>
              <a:rPr lang="en-US" altLang="zh-CN" dirty="0" smtClean="0"/>
              <a:t>4</a:t>
            </a:r>
            <a:r>
              <a:rPr lang="zh-CN" altLang="en-US" dirty="0" smtClean="0"/>
              <a:t>个不同的雇</a:t>
            </a:r>
            <a:r>
              <a:rPr lang="zh-CN" altLang="en-US" dirty="0"/>
              <a:t>员</a:t>
            </a:r>
            <a:r>
              <a:rPr lang="en-US" altLang="zh-CN" dirty="0" smtClean="0"/>
              <a:t>, </a:t>
            </a:r>
            <a:r>
              <a:rPr lang="zh-CN" altLang="en-US" dirty="0" smtClean="0"/>
              <a:t>使得每个雇</a:t>
            </a:r>
            <a:r>
              <a:rPr lang="zh-CN" altLang="en-US" dirty="0"/>
              <a:t>员</a:t>
            </a:r>
            <a:r>
              <a:rPr lang="zh-CN" altLang="en-US" dirty="0" smtClean="0"/>
              <a:t>至少得到</a:t>
            </a:r>
            <a:r>
              <a:rPr lang="en-US" altLang="zh-CN" dirty="0" smtClean="0"/>
              <a:t>1</a:t>
            </a:r>
            <a:r>
              <a:rPr lang="zh-CN" altLang="en-US" dirty="0" smtClean="0"/>
              <a:t>项工作，并且把最难的工作分给最好的雇员？</a:t>
            </a:r>
            <a:endParaRPr lang="en-US" altLang="zh-CN" dirty="0" smtClean="0"/>
          </a:p>
          <a:p>
            <a:r>
              <a:rPr lang="en-US" altLang="zh-CN" dirty="0"/>
              <a:t>2</a:t>
            </a:r>
            <a:r>
              <a:rPr lang="en-US" altLang="zh-CN" dirty="0" smtClean="0"/>
              <a:t>. </a:t>
            </a:r>
            <a:r>
              <a:rPr lang="zh-CN" altLang="en-US" dirty="0" smtClean="0"/>
              <a:t>一个</a:t>
            </a:r>
            <a:r>
              <a:rPr lang="en-US" altLang="zh-CN" dirty="0" smtClean="0"/>
              <a:t>7</a:t>
            </a:r>
            <a:r>
              <a:rPr lang="zh-CN" altLang="en-US" dirty="0" smtClean="0"/>
              <a:t>元素集合有多少个错位排列？</a:t>
            </a:r>
            <a:endParaRPr lang="zh-CN" altLang="en-US" dirty="0"/>
          </a:p>
          <a:p>
            <a:endParaRPr lang="zh-CN" altLang="en-US" dirty="0"/>
          </a:p>
        </p:txBody>
      </p:sp>
      <p:sp>
        <p:nvSpPr>
          <p:cNvPr id="7" name="日期占位符 6"/>
          <p:cNvSpPr>
            <a:spLocks noGrp="1"/>
          </p:cNvSpPr>
          <p:nvPr>
            <p:ph type="dt" sz="half" idx="10"/>
          </p:nvPr>
        </p:nvSpPr>
        <p:spPr/>
        <p:txBody>
          <a:bodyPr/>
          <a:lstStyle/>
          <a:p>
            <a:fld id="{09FAFE60-A086-43F6-8402-8214A909538E}"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107</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965492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smtClean="0">
                    <a:solidFill>
                      <a:srgbClr val="C00000"/>
                    </a:solidFill>
                  </a:rPr>
                  <a:t>递推关系</a:t>
                </a:r>
                <a:r>
                  <a:rPr lang="en-US" altLang="zh-CN" dirty="0" smtClean="0"/>
                  <a:t>:</a:t>
                </a:r>
                <a:r>
                  <a:rPr lang="zh-CN" altLang="en-US" dirty="0" smtClean="0"/>
                  <a:t>一个公式，它把序列中除了某些初始项以外的项都表示成这个序列前面的一个或者若干个项的函数</a:t>
                </a:r>
                <a:endParaRPr lang="en-US" altLang="zh-CN" dirty="0" smtClean="0"/>
              </a:p>
              <a:p>
                <a:r>
                  <a:rPr lang="zh-CN" altLang="en-US" b="1" dirty="0">
                    <a:solidFill>
                      <a:srgbClr val="C00000"/>
                    </a:solidFill>
                  </a:rPr>
                  <a:t>常</a:t>
                </a:r>
                <a:r>
                  <a:rPr lang="zh-CN" altLang="en-US" b="1" dirty="0" smtClean="0">
                    <a:solidFill>
                      <a:srgbClr val="C00000"/>
                    </a:solidFill>
                  </a:rPr>
                  <a:t>系数线性齐次递推关系</a:t>
                </a:r>
                <a:r>
                  <a:rPr lang="en-US" altLang="zh-CN" dirty="0" smtClean="0">
                    <a:solidFill>
                      <a:srgbClr val="C00000"/>
                    </a:solidFill>
                  </a:rPr>
                  <a:t>:</a:t>
                </a:r>
                <a:r>
                  <a:rPr lang="zh-CN" altLang="en-US" dirty="0" smtClean="0"/>
                  <a:t>一个递推关系，除了初始项以外</a:t>
                </a:r>
                <a:r>
                  <a:rPr lang="en-US" altLang="zh-CN" dirty="0" smtClean="0"/>
                  <a:t>, </a:t>
                </a:r>
                <a:r>
                  <a:rPr lang="zh-CN" altLang="en-US" dirty="0" smtClean="0"/>
                  <a:t>它把序列的项表示成前面项的线性组合</a:t>
                </a:r>
                <a:endParaRPr lang="en-US" altLang="zh-CN" dirty="0" smtClean="0"/>
              </a:p>
              <a:p>
                <a:r>
                  <a:rPr lang="zh-CN" altLang="en-US" b="1" dirty="0">
                    <a:solidFill>
                      <a:srgbClr val="C00000"/>
                    </a:solidFill>
                  </a:rPr>
                  <a:t>常系数</a:t>
                </a:r>
                <a:r>
                  <a:rPr lang="zh-CN" altLang="en-US" b="1" dirty="0" smtClean="0">
                    <a:solidFill>
                      <a:srgbClr val="C00000"/>
                    </a:solidFill>
                  </a:rPr>
                  <a:t>线性非齐</a:t>
                </a:r>
                <a:r>
                  <a:rPr lang="zh-CN" altLang="en-US" b="1" dirty="0">
                    <a:solidFill>
                      <a:srgbClr val="C00000"/>
                    </a:solidFill>
                  </a:rPr>
                  <a:t>次递推</a:t>
                </a:r>
                <a:r>
                  <a:rPr lang="zh-CN" altLang="en-US" b="1" dirty="0" smtClean="0">
                    <a:solidFill>
                      <a:srgbClr val="C00000"/>
                    </a:solidFill>
                  </a:rPr>
                  <a:t>关系</a:t>
                </a:r>
                <a:r>
                  <a:rPr lang="en-US" altLang="zh-CN" dirty="0" smtClean="0">
                    <a:solidFill>
                      <a:srgbClr val="C00000"/>
                    </a:solidFill>
                  </a:rPr>
                  <a:t>:</a:t>
                </a:r>
                <a:r>
                  <a:rPr lang="zh-CN" altLang="en-US" dirty="0"/>
                  <a:t>一</a:t>
                </a:r>
                <a:r>
                  <a:rPr lang="zh-CN" altLang="en-US" dirty="0" smtClean="0"/>
                  <a:t>个递推关系，除了初始项以外</a:t>
                </a:r>
                <a:r>
                  <a:rPr lang="en-US" altLang="zh-CN" dirty="0" smtClean="0"/>
                  <a:t>, </a:t>
                </a:r>
                <a:r>
                  <a:rPr lang="zh-CN" altLang="en-US" dirty="0" smtClean="0"/>
                  <a:t>它把序列的项表示成前面项的线性组合加上一个仅仅依赖于序标的不恒为</a:t>
                </a:r>
                <a:r>
                  <a:rPr lang="en-US" altLang="zh-CN" dirty="0" smtClean="0"/>
                  <a:t>0</a:t>
                </a:r>
                <a:r>
                  <a:rPr lang="zh-CN" altLang="en-US" dirty="0" smtClean="0"/>
                  <a:t>的函数</a:t>
                </a:r>
                <a:endParaRPr lang="en-US" altLang="zh-CN" dirty="0"/>
              </a:p>
              <a:p>
                <a:r>
                  <a:rPr lang="zh-CN" altLang="en-US" b="1" dirty="0" smtClean="0">
                    <a:solidFill>
                      <a:srgbClr val="C00000"/>
                    </a:solidFill>
                  </a:rPr>
                  <a:t>序列的生成函数</a:t>
                </a:r>
                <a:r>
                  <a:rPr lang="en-US" altLang="zh-CN" dirty="0" smtClean="0">
                    <a:solidFill>
                      <a:srgbClr val="C00000"/>
                    </a:solidFill>
                  </a:rPr>
                  <a:t>:</a:t>
                </a:r>
                <a:r>
                  <a:rPr lang="zh-CN" altLang="en-US" dirty="0" smtClean="0"/>
                  <a:t>用序列的第</a:t>
                </a:r>
                <a14:m>
                  <m:oMath xmlns:m="http://schemas.openxmlformats.org/officeDocument/2006/math">
                    <m:r>
                      <a:rPr lang="en-US" altLang="zh-CN" i="1" dirty="0" smtClean="0">
                        <a:latin typeface="Cambria Math" panose="02040503050406030204" pitchFamily="18" charset="0"/>
                      </a:rPr>
                      <m:t>𝑛</m:t>
                    </m:r>
                  </m:oMath>
                </a14:m>
                <a:r>
                  <a:rPr lang="zh-CN" altLang="en-US" dirty="0" smtClean="0"/>
                  <a:t>项作为</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𝑛</m:t>
                        </m:r>
                      </m:sup>
                    </m:sSup>
                  </m:oMath>
                </a14:m>
                <a:r>
                  <a:rPr lang="zh-CN" altLang="en-US" dirty="0" smtClean="0"/>
                  <a:t>的系数的形式幂级数</a:t>
                </a:r>
              </a:p>
              <a:p>
                <a:r>
                  <a:rPr lang="zh-CN" altLang="en-US" b="1" dirty="0" smtClean="0">
                    <a:solidFill>
                      <a:srgbClr val="C00000"/>
                    </a:solidFill>
                  </a:rPr>
                  <a:t>两个集合并集的元素个数公式</a:t>
                </a:r>
                <a:r>
                  <a:rPr lang="en-US" altLang="zh-CN" dirty="0" smtClean="0"/>
                  <a:t>:</a:t>
                </a:r>
                <a14:m>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A</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endParaRPr lang="en-US" altLang="zh-CN" dirty="0" smtClean="0"/>
              </a:p>
              <a:p>
                <a:r>
                  <a:rPr lang="zh-CN" altLang="en-US" b="1" dirty="0">
                    <a:solidFill>
                      <a:srgbClr val="C00000"/>
                    </a:solidFill>
                  </a:rPr>
                  <a:t>三</a:t>
                </a:r>
                <a:r>
                  <a:rPr lang="zh-CN" altLang="en-US" b="1" dirty="0" smtClean="0">
                    <a:solidFill>
                      <a:srgbClr val="C00000"/>
                    </a:solidFill>
                  </a:rPr>
                  <a:t>个集合并集的元素个数公式</a:t>
                </a:r>
                <a:r>
                  <a:rPr lang="en-US" altLang="zh-CN" dirty="0" smtClean="0">
                    <a:solidFill>
                      <a:srgbClr val="C00000"/>
                    </a:solidFill>
                  </a:rPr>
                  <a:t>:</a:t>
                </a:r>
                <a14:m>
                  <m:oMath xmlns:m="http://schemas.openxmlformats.org/officeDocument/2006/math">
                    <m:d>
                      <m:dPr>
                        <m:begChr m:val="|"/>
                        <m:endChr m:val="|"/>
                        <m:ctrlPr>
                          <a:rPr lang="en-US" altLang="zh-CN" i="1">
                            <a:latin typeface="Cambria Math" panose="02040503050406030204" pitchFamily="18" charset="0"/>
                          </a:rPr>
                        </m:ctrlPr>
                      </m:dPr>
                      <m:e>
                        <m:r>
                          <m:rPr>
                            <m:sty m:val="p"/>
                          </m:rPr>
                          <a:rPr lang="en-US" altLang="zh-CN" i="1">
                            <a:latin typeface="Cambria Math" panose="02040503050406030204" pitchFamily="18" charset="0"/>
                          </a:rPr>
                          <m:t>A</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e>
                    </m:d>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e>
                    </m:d>
                    <m:r>
                      <a:rPr lang="en-US" altLang="zh-CN" b="0" i="1" smtClean="0">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rPr>
                      <m:t>|</m:t>
                    </m:r>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84B957-5E47-40E7-B46C-98D7F5512C8E}" type="datetime1">
              <a:rPr lang="zh-CN" altLang="en-US" smtClean="0"/>
              <a:t>2023/10/16</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108</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747689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b="1" dirty="0" smtClean="0">
                    <a:solidFill>
                      <a:srgbClr val="C00000"/>
                    </a:solidFill>
                  </a:rPr>
                  <a:t>容斥原理</a:t>
                </a:r>
                <a:r>
                  <a:rPr lang="en-US" altLang="zh-CN" dirty="0" smtClean="0">
                    <a:solidFill>
                      <a:srgbClr val="C00000"/>
                    </a:solidFill>
                  </a:rPr>
                  <a:t>:</a:t>
                </a:r>
              </a:p>
              <a:p>
                <a:pPr marL="0" indent="0">
                  <a:buNone/>
                </a:pPr>
                <a:r>
                  <a:rPr lang="en-US" altLang="zh-CN" dirty="0" smtClean="0"/>
                  <a:t>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e>
                    </m:nary>
                    <m:r>
                      <a:rPr lang="en-US" altLang="zh-CN" i="1">
                        <a:latin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𝑗</m:t>
                                </m:r>
                              </m:sub>
                            </m:sSub>
                          </m:e>
                        </m:d>
                      </m:e>
                    </m:nary>
                  </m:oMath>
                </a14:m>
                <a:r>
                  <a:rPr lang="en-US" altLang="zh-CN" dirty="0"/>
                  <a:t>+</a:t>
                </a:r>
                <a14:m>
                  <m:oMath xmlns:m="http://schemas.openxmlformats.org/officeDocument/2006/math">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rPr>
                          <m:t>𝑗</m:t>
                        </m:r>
                        <m:r>
                          <a:rPr lang="en-US" altLang="zh-CN" i="1">
                            <a:latin typeface="Cambria Math" panose="02040503050406030204" pitchFamily="18" charset="0"/>
                          </a:rPr>
                          <m:t>&lt;</m:t>
                        </m:r>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e>
                        </m:d>
                      </m:e>
                    </m:nary>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m:t>
                        </m:r>
                      </m:e>
                      <m:sup>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p>
                    </m:sSup>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e>
                    </m:d>
                  </m:oMath>
                </a14:m>
                <a:endParaRPr lang="en-US" altLang="zh-CN" dirty="0" smtClean="0"/>
              </a:p>
              <a:p>
                <a:r>
                  <a:rPr lang="zh-CN" altLang="en-US" b="1" dirty="0" smtClean="0">
                    <a:solidFill>
                      <a:srgbClr val="C00000"/>
                    </a:solidFill>
                  </a:rPr>
                  <a:t>从</a:t>
                </a:r>
                <a:r>
                  <a:rPr lang="en-US" altLang="zh-CN" b="1" dirty="0" smtClean="0">
                    <a:solidFill>
                      <a:srgbClr val="C00000"/>
                    </a:solidFill>
                  </a:rPr>
                  <a:t>m</a:t>
                </a:r>
                <a:r>
                  <a:rPr lang="zh-CN" altLang="en-US" b="1" dirty="0" smtClean="0">
                    <a:solidFill>
                      <a:srgbClr val="C00000"/>
                    </a:solidFill>
                  </a:rPr>
                  <a:t>个元素到</a:t>
                </a:r>
                <a:r>
                  <a:rPr lang="en-US" altLang="zh-CN" b="1" dirty="0" smtClean="0">
                    <a:solidFill>
                      <a:srgbClr val="C00000"/>
                    </a:solidFill>
                  </a:rPr>
                  <a:t>n</a:t>
                </a:r>
                <a:r>
                  <a:rPr lang="zh-CN" altLang="en-US" b="1" dirty="0" smtClean="0">
                    <a:solidFill>
                      <a:srgbClr val="C00000"/>
                    </a:solidFill>
                  </a:rPr>
                  <a:t>个元素的映上函数的个数</a:t>
                </a:r>
                <a:r>
                  <a:rPr lang="zh-CN" altLang="en-US" dirty="0" smtClean="0">
                    <a:solidFill>
                      <a:srgbClr val="C00000"/>
                    </a:solidFill>
                  </a:rPr>
                  <a:t>：</a:t>
                </a:r>
                <a:endParaRPr lang="en-US" altLang="zh-CN" dirty="0" smtClean="0">
                  <a:solidFill>
                    <a:srgbClr val="C00000"/>
                  </a:solidFill>
                </a:endParaRPr>
              </a:p>
              <a:p>
                <a:endParaRPr lang="en-US" altLang="zh-CN" dirty="0" smtClean="0"/>
              </a:p>
              <a:p>
                <a:r>
                  <a:rPr lang="en-US" altLang="zh-CN" b="1" dirty="0" smtClean="0">
                    <a:solidFill>
                      <a:srgbClr val="C00000"/>
                    </a:solidFill>
                  </a:rPr>
                  <a:t>n</a:t>
                </a:r>
                <a:r>
                  <a:rPr lang="zh-CN" altLang="en-US" b="1" dirty="0" smtClean="0">
                    <a:solidFill>
                      <a:srgbClr val="C00000"/>
                    </a:solidFill>
                  </a:rPr>
                  <a:t>个物体的错位排列数</a:t>
                </a:r>
                <a:r>
                  <a:rPr lang="zh-CN" altLang="en-US" dirty="0" smtClean="0">
                    <a:solidFill>
                      <a:srgbClr val="C00000"/>
                    </a:solidFill>
                  </a:rPr>
                  <a:t>：</a:t>
                </a:r>
                <a:endParaRPr lang="en-US" altLang="zh-CN" dirty="0" smtClean="0">
                  <a:solidFill>
                    <a:srgbClr val="C00000"/>
                  </a:solidFill>
                </a:endParaRPr>
              </a:p>
              <a:p>
                <a:pPr marL="0"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oMath>
                </a14:m>
                <a:r>
                  <a:rPr lang="en-US" altLang="zh-CN" dirty="0"/>
                  <a:t>=</a:t>
                </a:r>
                <a14:m>
                  <m:oMath xmlns:m="http://schemas.openxmlformats.org/officeDocument/2006/math">
                    <m:r>
                      <a:rPr lang="en-US" altLang="zh-CN" i="1" dirty="0">
                        <a:latin typeface="Cambria Math" panose="02040503050406030204" pitchFamily="18" charset="0"/>
                      </a:rPr>
                      <m:t>𝑛</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1!</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𝑛</m:t>
                            </m:r>
                          </m:sup>
                        </m:sSup>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𝑛</m:t>
                            </m:r>
                            <m:r>
                              <a:rPr lang="en-US" altLang="zh-CN" i="1" dirty="0">
                                <a:latin typeface="Cambria Math" panose="02040503050406030204" pitchFamily="18" charset="0"/>
                              </a:rPr>
                              <m:t>!</m:t>
                            </m:r>
                          </m:den>
                        </m:f>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428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84B957-5E47-40E7-B46C-98D7F5512C8E}" type="datetime1">
              <a:rPr lang="zh-CN" altLang="en-US" smtClean="0"/>
              <a:t>2023/10/16</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109</a:t>
            </a:fld>
            <a:endParaRPr lang="zh-CN" altLang="en-US" dirty="0"/>
          </a:p>
        </p:txBody>
      </p:sp>
      <p:pic>
        <p:nvPicPr>
          <p:cNvPr id="10" name="Picture 3" descr="addin_tmp.png"/>
          <p:cNvPicPr>
            <a:picLocks noChangeAspect="1"/>
          </p:cNvPicPr>
          <p:nvPr>
            <p:custDataLst>
              <p:tags r:id="rId1"/>
            </p:custDataLst>
          </p:nvPr>
        </p:nvPicPr>
        <p:blipFill>
          <a:blip r:embed="rId4" cstate="print"/>
          <a:stretch>
            <a:fillRect/>
          </a:stretch>
        </p:blipFill>
        <p:spPr>
          <a:xfrm>
            <a:off x="1632585" y="3509855"/>
            <a:ext cx="8044815" cy="285750"/>
          </a:xfrm>
          <a:prstGeom prst="rect">
            <a:avLst/>
          </a:prstGeom>
        </p:spPr>
      </p:pic>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287286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汉诺塔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例</a:t>
                </a:r>
                <a:r>
                  <a:rPr lang="en-US" altLang="zh-CN" dirty="0" smtClean="0"/>
                  <a:t>:19</a:t>
                </a:r>
                <a:r>
                  <a:rPr lang="zh-CN" altLang="en-US" dirty="0"/>
                  <a:t>世纪后期法国数学家埃德沃德</a:t>
                </a:r>
                <a:r>
                  <a:rPr lang="en-US" altLang="zh-CN" dirty="0"/>
                  <a:t>.</a:t>
                </a:r>
                <a:r>
                  <a:rPr lang="zh-CN" altLang="en-US" dirty="0"/>
                  <a:t>卢卡斯发明了一个叫</a:t>
                </a:r>
                <a:r>
                  <a:rPr lang="zh-CN" altLang="en-US" b="1" dirty="0">
                    <a:solidFill>
                      <a:srgbClr val="C00000"/>
                    </a:solidFill>
                  </a:rPr>
                  <a:t>汉诺塔</a:t>
                </a:r>
                <a:r>
                  <a:rPr lang="zh-CN" altLang="en-US" dirty="0"/>
                  <a:t>的</a:t>
                </a:r>
                <a:r>
                  <a:rPr lang="zh-CN" altLang="en-US" dirty="0" smtClean="0"/>
                  <a:t>游戏</a:t>
                </a:r>
                <a:r>
                  <a:rPr lang="en-US" altLang="zh-CN" dirty="0" smtClean="0"/>
                  <a:t>. </a:t>
                </a:r>
                <a:r>
                  <a:rPr lang="zh-CN" altLang="en-US" dirty="0" smtClean="0"/>
                  <a:t>安装</a:t>
                </a:r>
                <a:r>
                  <a:rPr lang="zh-CN" altLang="en-US" dirty="0"/>
                  <a:t>在板子上的</a:t>
                </a:r>
                <a:r>
                  <a:rPr lang="en-US" altLang="zh-CN" dirty="0"/>
                  <a:t>3</a:t>
                </a:r>
                <a:r>
                  <a:rPr lang="zh-CN" altLang="en-US" dirty="0"/>
                  <a:t>根柱子</a:t>
                </a:r>
                <a:r>
                  <a:rPr lang="en-US" altLang="zh-CN" dirty="0" smtClean="0"/>
                  <a:t>, </a:t>
                </a:r>
                <a:r>
                  <a:rPr lang="zh-CN" altLang="en-US" dirty="0" smtClean="0"/>
                  <a:t>如果</a:t>
                </a:r>
                <a:r>
                  <a:rPr lang="zh-CN" altLang="en-US" dirty="0"/>
                  <a:t>大小不同的</a:t>
                </a:r>
                <a14:m>
                  <m:oMath xmlns:m="http://schemas.openxmlformats.org/officeDocument/2006/math">
                    <m:r>
                      <a:rPr lang="en-US" altLang="zh-CN" i="1" dirty="0" smtClean="0">
                        <a:latin typeface="Cambria Math" panose="02040503050406030204" pitchFamily="18" charset="0"/>
                      </a:rPr>
                      <m:t>𝑛</m:t>
                    </m:r>
                  </m:oMath>
                </a14:m>
                <a:r>
                  <a:rPr lang="zh-CN" altLang="en-US" dirty="0"/>
                  <a:t>个盘子构成</a:t>
                </a:r>
                <a:r>
                  <a:rPr lang="en-US" altLang="zh-CN" dirty="0" smtClean="0"/>
                  <a:t>. </a:t>
                </a:r>
                <a:r>
                  <a:rPr lang="zh-CN" altLang="en-US" dirty="0" smtClean="0"/>
                  <a:t>最</a:t>
                </a:r>
                <a:r>
                  <a:rPr lang="zh-CN" altLang="en-US" dirty="0"/>
                  <a:t>开始的时候如柱子</a:t>
                </a:r>
                <a:r>
                  <a:rPr lang="en-US" altLang="zh-CN" dirty="0"/>
                  <a:t>1</a:t>
                </a:r>
                <a:r>
                  <a:rPr lang="zh-CN" altLang="en-US" dirty="0"/>
                  <a:t>上所示</a:t>
                </a:r>
                <a:r>
                  <a:rPr lang="en-US" altLang="zh-CN" dirty="0" smtClean="0"/>
                  <a:t>, </a:t>
                </a:r>
                <a:r>
                  <a:rPr lang="zh-CN" altLang="en-US" dirty="0" smtClean="0"/>
                  <a:t>盘子</a:t>
                </a:r>
                <a:r>
                  <a:rPr lang="zh-CN" altLang="en-US" dirty="0"/>
                  <a:t>根据从大到小的次序排列</a:t>
                </a:r>
                <a:r>
                  <a:rPr lang="en-US" altLang="zh-CN" dirty="0" smtClean="0"/>
                  <a:t>. </a:t>
                </a:r>
                <a:r>
                  <a:rPr lang="zh-CN" altLang="en-US" dirty="0" smtClean="0"/>
                  <a:t>要求</a:t>
                </a:r>
                <a:r>
                  <a:rPr lang="zh-CN" altLang="en-US" dirty="0"/>
                  <a:t>每次把</a:t>
                </a:r>
                <a:r>
                  <a:rPr lang="en-US" altLang="zh-CN" dirty="0"/>
                  <a:t>1</a:t>
                </a:r>
                <a:r>
                  <a:rPr lang="zh-CN" altLang="en-US" dirty="0"/>
                  <a:t>个盘子从一个柱子移动到另外一根柱子</a:t>
                </a:r>
                <a:r>
                  <a:rPr lang="en-US" altLang="zh-CN" dirty="0" smtClean="0"/>
                  <a:t>, </a:t>
                </a:r>
                <a:r>
                  <a:rPr lang="zh-CN" altLang="en-US" dirty="0" smtClean="0"/>
                  <a:t>但是</a:t>
                </a:r>
                <a:r>
                  <a:rPr lang="zh-CN" altLang="en-US" dirty="0"/>
                  <a:t>不允许这个盘子放在比它更小的盘子上面</a:t>
                </a:r>
                <a:r>
                  <a:rPr lang="en-US" altLang="zh-CN" dirty="0" smtClean="0"/>
                  <a:t>. </a:t>
                </a:r>
                <a:r>
                  <a:rPr lang="zh-CN" altLang="en-US" dirty="0" smtClean="0"/>
                  <a:t>那么</a:t>
                </a:r>
                <a:r>
                  <a:rPr lang="zh-CN" altLang="en-US" dirty="0"/>
                  <a:t>需要多少次移动以后才能将柱子</a:t>
                </a:r>
                <a:r>
                  <a:rPr lang="en-US" altLang="zh-CN" dirty="0"/>
                  <a:t>1</a:t>
                </a:r>
                <a:r>
                  <a:rPr lang="zh-CN" altLang="en-US" dirty="0"/>
                  <a:t>上的所有盘子移动到柱子</a:t>
                </a:r>
                <a:r>
                  <a:rPr lang="en-US" altLang="zh-CN" dirty="0"/>
                  <a:t>2</a:t>
                </a:r>
                <a:r>
                  <a:rPr lang="zh-CN" altLang="en-US" dirty="0"/>
                  <a:t>上</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544" y="4473856"/>
            <a:ext cx="7010400" cy="1828800"/>
          </a:xfrm>
          <a:prstGeom prst="rect">
            <a:avLst/>
          </a:prstGeom>
        </p:spPr>
      </p:pic>
      <p:sp>
        <p:nvSpPr>
          <p:cNvPr id="4" name="日期占位符 3"/>
          <p:cNvSpPr>
            <a:spLocks noGrp="1"/>
          </p:cNvSpPr>
          <p:nvPr>
            <p:ph type="dt" sz="half" idx="10"/>
          </p:nvPr>
        </p:nvSpPr>
        <p:spPr/>
        <p:txBody>
          <a:bodyPr/>
          <a:lstStyle/>
          <a:p>
            <a:fld id="{F667F04D-0C1A-4654-B700-1308A4FE99EF}"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11</a:t>
            </a:fld>
            <a:endParaRPr lang="zh-CN" altLang="en-US" dirty="0"/>
          </a:p>
        </p:txBody>
      </p:sp>
      <p:sp>
        <p:nvSpPr>
          <p:cNvPr id="8"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12345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汉诺塔</a:t>
            </a:r>
            <a:endParaRPr 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026975"/>
            <a:ext cx="5191125" cy="5191125"/>
          </a:xfrm>
        </p:spPr>
      </p:pic>
      <p:sp>
        <p:nvSpPr>
          <p:cNvPr id="3" name="日期占位符 2"/>
          <p:cNvSpPr>
            <a:spLocks noGrp="1"/>
          </p:cNvSpPr>
          <p:nvPr>
            <p:ph type="dt" sz="half" idx="10"/>
          </p:nvPr>
        </p:nvSpPr>
        <p:spPr/>
        <p:txBody>
          <a:bodyPr/>
          <a:lstStyle/>
          <a:p>
            <a:fld id="{BB3EE7BE-2F34-4CBE-B96D-CEF50F148F4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12</a:t>
            </a:fld>
            <a:endParaRPr lang="zh-CN" altLang="en-US" dirty="0"/>
          </a:p>
        </p:txBody>
      </p:sp>
      <p:sp>
        <p:nvSpPr>
          <p:cNvPr id="7"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9866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汉诺塔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nSpc>
                    <a:spcPct val="120000"/>
                  </a:lnSpc>
                </a:pPr>
                <a:r>
                  <a:rPr lang="zh-CN" altLang="en-US" dirty="0" smtClean="0"/>
                  <a:t>解</a:t>
                </a:r>
                <a:r>
                  <a:rPr lang="en-US" altLang="zh-CN" dirty="0" smtClean="0"/>
                  <a:t>:</a:t>
                </a:r>
              </a:p>
              <a:p>
                <a:pPr lvl="1"/>
                <a:r>
                  <a:rPr lang="zh-CN" altLang="en-US" dirty="0"/>
                  <a:t>令</a:t>
                </a:r>
                <a14:m>
                  <m:oMath xmlns:m="http://schemas.openxmlformats.org/officeDocument/2006/math">
                    <m:sSub>
                      <m:sSubPr>
                        <m:ctrlPr>
                          <a:rPr lang="zh-CN" altLang="en-US" i="1">
                            <a:latin typeface="Cambria Math" panose="02040503050406030204" pitchFamily="18" charset="0"/>
                          </a:rPr>
                        </m:ctrlPr>
                      </m:sSubPr>
                      <m:e>
                        <m:r>
                          <a:rPr lang="en-US" altLang="zh-CN">
                            <a:latin typeface="Cambria Math" panose="02040503050406030204" pitchFamily="18" charset="0"/>
                          </a:rPr>
                          <m:t>𝐻</m:t>
                        </m:r>
                      </m:e>
                      <m:sub>
                        <m:r>
                          <a:rPr lang="zh-CN" altLang="en-US">
                            <a:latin typeface="Cambria Math" panose="02040503050406030204" pitchFamily="18" charset="0"/>
                          </a:rPr>
                          <m:t>𝑛</m:t>
                        </m:r>
                      </m:sub>
                    </m:sSub>
                    <m:r>
                      <a:rPr lang="zh-CN" altLang="en-US">
                        <a:latin typeface="Cambria Math" panose="02040503050406030204" pitchFamily="18" charset="0"/>
                      </a:rPr>
                      <m:t> </m:t>
                    </m:r>
                  </m:oMath>
                </a14:m>
                <a:r>
                  <a:rPr lang="zh-CN" altLang="en-US" dirty="0"/>
                  <a:t>表示解</a:t>
                </a:r>
                <a14:m>
                  <m:oMath xmlns:m="http://schemas.openxmlformats.org/officeDocument/2006/math">
                    <m:r>
                      <a:rPr lang="en-US" altLang="zh-CN" dirty="0">
                        <a:latin typeface="Cambria Math" panose="02040503050406030204" pitchFamily="18" charset="0"/>
                      </a:rPr>
                      <m:t>𝑛</m:t>
                    </m:r>
                  </m:oMath>
                </a14:m>
                <a:r>
                  <a:rPr lang="zh-CN" altLang="en-US" dirty="0"/>
                  <a:t>个盘子的汉诺塔所需移动的次数</a:t>
                </a:r>
                <a:r>
                  <a:rPr lang="en-US" altLang="zh-CN" dirty="0" smtClean="0"/>
                  <a:t>. </a:t>
                </a:r>
                <a:r>
                  <a:rPr lang="zh-CN" altLang="en-US" dirty="0" smtClean="0"/>
                  <a:t>建立</a:t>
                </a:r>
                <a:r>
                  <a:rPr lang="zh-CN" altLang="en-US" dirty="0"/>
                  <a:t>一个关于序列</a:t>
                </a:r>
                <a:r>
                  <a:rPr lang="en-US" dirty="0"/>
                  <a:t>{</a:t>
                </a:r>
                <a14:m>
                  <m:oMath xmlns:m="http://schemas.openxmlformats.org/officeDocument/2006/math">
                    <m:sSub>
                      <m:sSubPr>
                        <m:ctrlPr>
                          <a:rPr lang="zh-CN" altLang="en-US" i="1">
                            <a:latin typeface="Cambria Math" panose="02040503050406030204" pitchFamily="18" charset="0"/>
                          </a:rPr>
                        </m:ctrlPr>
                      </m:sSubPr>
                      <m:e>
                        <m:r>
                          <a:rPr lang="en-US" altLang="zh-CN">
                            <a:latin typeface="Cambria Math" panose="02040503050406030204" pitchFamily="18" charset="0"/>
                          </a:rPr>
                          <m:t>𝐻</m:t>
                        </m:r>
                      </m:e>
                      <m:sub>
                        <m:r>
                          <a:rPr lang="zh-CN" altLang="en-US">
                            <a:latin typeface="Cambria Math" panose="02040503050406030204" pitchFamily="18" charset="0"/>
                          </a:rPr>
                          <m:t>𝑛</m:t>
                        </m:r>
                      </m:sub>
                    </m:sSub>
                  </m:oMath>
                </a14:m>
                <a:r>
                  <a:rPr lang="en-US" dirty="0"/>
                  <a:t>}</a:t>
                </a:r>
                <a:r>
                  <a:rPr lang="zh-CN" altLang="en-US" dirty="0"/>
                  <a:t>的递推关系</a:t>
                </a:r>
                <a:r>
                  <a:rPr lang="en-US" altLang="zh-CN" dirty="0"/>
                  <a:t>. </a:t>
                </a:r>
                <a:r>
                  <a:rPr lang="zh-CN" altLang="en-US" dirty="0"/>
                  <a:t>最初</a:t>
                </a:r>
                <a:r>
                  <a:rPr lang="en-US" altLang="zh-CN" dirty="0"/>
                  <a:t>, </a:t>
                </a:r>
                <a14:m>
                  <m:oMath xmlns:m="http://schemas.openxmlformats.org/officeDocument/2006/math">
                    <m:r>
                      <a:rPr lang="en-US" altLang="zh-CN" dirty="0">
                        <a:latin typeface="Cambria Math" panose="02040503050406030204" pitchFamily="18" charset="0"/>
                      </a:rPr>
                      <m:t>𝑛</m:t>
                    </m:r>
                  </m:oMath>
                </a14:m>
                <a:r>
                  <a:rPr lang="zh-CN" altLang="en-US" dirty="0"/>
                  <a:t>个盘子在柱子</a:t>
                </a:r>
                <a:r>
                  <a:rPr lang="en-US" altLang="zh-CN" dirty="0"/>
                  <a:t>1. </a:t>
                </a:r>
                <a:r>
                  <a:rPr lang="zh-CN" altLang="en-US" dirty="0"/>
                  <a:t>按照游戏规则</a:t>
                </a:r>
                <a:r>
                  <a:rPr lang="en-US" altLang="zh-CN" dirty="0"/>
                  <a:t>, </a:t>
                </a:r>
                <a:r>
                  <a:rPr lang="zh-CN" altLang="en-US" dirty="0"/>
                  <a:t>我们可以用</a:t>
                </a:r>
                <a14:m>
                  <m:oMath xmlns:m="http://schemas.openxmlformats.org/officeDocument/2006/math">
                    <m:sSub>
                      <m:sSubPr>
                        <m:ctrlPr>
                          <a:rPr lang="zh-CN" altLang="en-US" i="1">
                            <a:latin typeface="Cambria Math" panose="02040503050406030204" pitchFamily="18" charset="0"/>
                          </a:rPr>
                        </m:ctrlPr>
                      </m:sSubPr>
                      <m:e>
                        <m:r>
                          <a:rPr lang="en-US" altLang="zh-CN">
                            <a:latin typeface="Cambria Math" panose="02040503050406030204" pitchFamily="18" charset="0"/>
                          </a:rPr>
                          <m:t>𝐻</m:t>
                        </m:r>
                      </m:e>
                      <m:sub>
                        <m:r>
                          <a:rPr lang="zh-CN" altLang="en-US">
                            <a:latin typeface="Cambria Math" panose="02040503050406030204" pitchFamily="18" charset="0"/>
                          </a:rPr>
                          <m:t>𝑛</m:t>
                        </m:r>
                        <m:r>
                          <a:rPr lang="en-US" altLang="zh-CN">
                            <a:latin typeface="Cambria Math" panose="02040503050406030204" pitchFamily="18" charset="0"/>
                          </a:rPr>
                          <m:t>−1</m:t>
                        </m:r>
                      </m:sub>
                    </m:sSub>
                  </m:oMath>
                </a14:m>
                <a:r>
                  <a:rPr lang="zh-CN" altLang="en-US" dirty="0"/>
                  <a:t>次移动将上边的</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a:t>个盘子移动到柱子</a:t>
                </a:r>
                <a:r>
                  <a:rPr lang="en-US" altLang="zh-CN" dirty="0" smtClean="0"/>
                  <a:t>3(</a:t>
                </a:r>
                <a:r>
                  <a:rPr lang="zh-CN" altLang="en-US" dirty="0" smtClean="0"/>
                  <a:t>在</a:t>
                </a:r>
                <a:r>
                  <a:rPr lang="zh-CN" altLang="en-US" dirty="0"/>
                  <a:t>这些移动中保证最大的盘子不</a:t>
                </a:r>
                <a:r>
                  <a:rPr lang="zh-CN" altLang="en-US" dirty="0" smtClean="0"/>
                  <a:t>动</a:t>
                </a:r>
                <a:r>
                  <a:rPr lang="en-US" altLang="zh-CN" dirty="0" smtClean="0"/>
                  <a:t>). </a:t>
                </a:r>
                <a:r>
                  <a:rPr lang="zh-CN" altLang="en-US" dirty="0" smtClean="0"/>
                  <a:t>如下</a:t>
                </a:r>
                <a:r>
                  <a:rPr lang="zh-CN" altLang="en-US" dirty="0"/>
                  <a:t>图所示</a:t>
                </a:r>
                <a:r>
                  <a:rPr lang="en-US" altLang="zh-CN" dirty="0" smtClean="0"/>
                  <a:t>:</a:t>
                </a:r>
              </a:p>
              <a:p>
                <a:pPr lvl="1"/>
                <a:endParaRPr lang="en-US" altLang="zh-CN" dirty="0"/>
              </a:p>
              <a:p>
                <a:pPr lvl="1"/>
                <a:endParaRPr lang="en-US" altLang="zh-CN" dirty="0" smtClean="0"/>
              </a:p>
              <a:p>
                <a:pPr lvl="1"/>
                <a:endParaRPr lang="en-US" altLang="zh-CN" dirty="0" smtClean="0"/>
              </a:p>
              <a:p>
                <a:pPr lvl="1"/>
                <a:endParaRPr lang="en-US" altLang="zh-CN" dirty="0"/>
              </a:p>
              <a:p>
                <a:pPr lvl="1"/>
                <a:r>
                  <a:rPr lang="zh-CN" altLang="en-US" dirty="0" smtClean="0"/>
                  <a:t>然后</a:t>
                </a:r>
                <a:r>
                  <a:rPr lang="zh-CN" altLang="en-US" dirty="0"/>
                  <a:t>我们就可以用一次移动将最大的盘子从柱子</a:t>
                </a:r>
                <a:r>
                  <a:rPr lang="en-US" altLang="zh-CN" dirty="0"/>
                  <a:t>1</a:t>
                </a:r>
                <a:r>
                  <a:rPr lang="zh-CN" altLang="en-US" dirty="0"/>
                  <a:t>移动到柱子</a:t>
                </a:r>
                <a:r>
                  <a:rPr lang="en-US" altLang="zh-CN" dirty="0"/>
                  <a:t>2, </a:t>
                </a:r>
                <a:r>
                  <a:rPr lang="zh-CN" altLang="en-US" dirty="0"/>
                  <a:t>再使用</a:t>
                </a:r>
                <a14:m>
                  <m:oMath xmlns:m="http://schemas.openxmlformats.org/officeDocument/2006/math">
                    <m:sSub>
                      <m:sSubPr>
                        <m:ctrlPr>
                          <a:rPr lang="zh-CN" altLang="en-US" i="1">
                            <a:latin typeface="Cambria Math" panose="02040503050406030204" pitchFamily="18" charset="0"/>
                          </a:rPr>
                        </m:ctrlPr>
                      </m:sSubPr>
                      <m:e>
                        <m:r>
                          <a:rPr lang="en-US" altLang="zh-CN">
                            <a:latin typeface="Cambria Math" panose="02040503050406030204" pitchFamily="18" charset="0"/>
                          </a:rPr>
                          <m:t>𝐻</m:t>
                        </m:r>
                      </m:e>
                      <m:sub>
                        <m:r>
                          <a:rPr lang="zh-CN" altLang="en-US">
                            <a:latin typeface="Cambria Math" panose="02040503050406030204" pitchFamily="18" charset="0"/>
                          </a:rPr>
                          <m:t>𝑛</m:t>
                        </m:r>
                        <m:r>
                          <a:rPr lang="en-US" altLang="zh-CN">
                            <a:latin typeface="Cambria Math" panose="02040503050406030204" pitchFamily="18" charset="0"/>
                          </a:rPr>
                          <m:t>−1</m:t>
                        </m:r>
                      </m:sub>
                    </m:sSub>
                  </m:oMath>
                </a14:m>
                <a:r>
                  <a:rPr lang="zh-CN" altLang="en-US" dirty="0"/>
                  <a:t>次移动将柱子</a:t>
                </a:r>
                <a:r>
                  <a:rPr lang="en-US" altLang="zh-CN" dirty="0"/>
                  <a:t>3</a:t>
                </a:r>
                <a:r>
                  <a:rPr lang="zh-CN" altLang="en-US" dirty="0"/>
                  <a:t>上的那</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a:t>个盘子移到柱子</a:t>
                </a:r>
                <a:r>
                  <a:rPr lang="en-US" altLang="zh-CN" dirty="0"/>
                  <a:t>2, </a:t>
                </a:r>
                <a:r>
                  <a:rPr lang="zh-CN" altLang="en-US" dirty="0"/>
                  <a:t>把他们放大最大的盘子上面</a:t>
                </a:r>
                <a:r>
                  <a:rPr lang="en-US" altLang="zh-CN" dirty="0" smtClean="0"/>
                  <a:t>.</a:t>
                </a:r>
              </a:p>
              <a:p>
                <a:pPr lvl="1"/>
                <a:r>
                  <a:rPr lang="zh-CN" altLang="en-US" dirty="0"/>
                  <a:t>这样就能满足游戏的要求</a:t>
                </a:r>
                <a:r>
                  <a:rPr lang="en-US" altLang="zh-CN" dirty="0"/>
                  <a:t>, </a:t>
                </a:r>
                <a:r>
                  <a:rPr lang="zh-CN" altLang="en-US" dirty="0" smtClean="0"/>
                  <a:t>因此</a:t>
                </a:r>
                <a14:m>
                  <m:oMath xmlns:m="http://schemas.openxmlformats.org/officeDocument/2006/math">
                    <m:sSub>
                      <m:sSubPr>
                        <m:ctrlPr>
                          <a:rPr lang="zh-CN" altLang="en-US" i="1">
                            <a:latin typeface="Cambria Math" panose="02040503050406030204" pitchFamily="18" charset="0"/>
                          </a:rPr>
                        </m:ctrlPr>
                      </m:sSubPr>
                      <m:e>
                        <m:r>
                          <a:rPr lang="en-US" altLang="zh-CN" i="1">
                            <a:latin typeface="Cambria Math" panose="02040503050406030204" pitchFamily="18" charset="0"/>
                          </a:rPr>
                          <m:t>𝐻</m:t>
                        </m:r>
                      </m:e>
                      <m:sub>
                        <m:r>
                          <a:rPr lang="zh-CN" altLang="en-US" i="1">
                            <a:latin typeface="Cambria Math" panose="02040503050406030204" pitchFamily="18" charset="0"/>
                          </a:rPr>
                          <m:t>𝑛</m:t>
                        </m:r>
                      </m:sub>
                    </m:sSub>
                    <m:r>
                      <a:rPr lang="en-US" altLang="zh-CN" i="1">
                        <a:latin typeface="Cambria Math" panose="02040503050406030204" pitchFamily="18" charset="0"/>
                      </a:rPr>
                      <m:t>=2</m:t>
                    </m:r>
                    <m:sSub>
                      <m:sSubPr>
                        <m:ctrlPr>
                          <a:rPr lang="zh-CN" altLang="en-US" i="1">
                            <a:latin typeface="Cambria Math" panose="02040503050406030204" pitchFamily="18" charset="0"/>
                          </a:rPr>
                        </m:ctrlPr>
                      </m:sSubPr>
                      <m:e>
                        <m:r>
                          <a:rPr lang="en-US" altLang="zh-CN" i="1">
                            <a:latin typeface="Cambria Math" panose="02040503050406030204" pitchFamily="18" charset="0"/>
                          </a:rPr>
                          <m:t>𝐻</m:t>
                        </m:r>
                      </m:e>
                      <m:sub>
                        <m:r>
                          <a:rPr lang="zh-CN" altLang="en-US"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+1</m:t>
                    </m:r>
                  </m:oMath>
                </a14:m>
                <a:r>
                  <a:rPr lang="en-US" altLang="zh-CN" dirty="0" smtClean="0"/>
                  <a:t>. </a:t>
                </a:r>
                <a:r>
                  <a:rPr lang="zh-CN" altLang="en-US" dirty="0" smtClean="0"/>
                  <a:t>其中</a:t>
                </a:r>
                <a:r>
                  <a:rPr lang="zh-CN" altLang="en-US" dirty="0"/>
                  <a:t>初始条件</a:t>
                </a:r>
                <a14:m>
                  <m:oMath xmlns:m="http://schemas.openxmlformats.org/officeDocument/2006/math">
                    <m:sSub>
                      <m:sSubPr>
                        <m:ctrlPr>
                          <a:rPr lang="zh-CN" altLang="en-US"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1</m:t>
                        </m:r>
                      </m:sub>
                    </m:sSub>
                    <m:r>
                      <a:rPr lang="en-US" altLang="zh-CN" i="1">
                        <a:latin typeface="Cambria Math" panose="02040503050406030204" pitchFamily="18" charset="0"/>
                      </a:rPr>
                      <m:t>=1</m:t>
                    </m:r>
                  </m:oMath>
                </a14:m>
                <a:r>
                  <a:rPr lang="en-US" altLang="zh-CN" dirty="0" smtClean="0"/>
                  <a:t>(</a:t>
                </a:r>
                <a:r>
                  <a:rPr lang="zh-CN" altLang="en-US" dirty="0"/>
                  <a:t>因为依照游戏规则一个盘子可以用</a:t>
                </a:r>
                <a:r>
                  <a:rPr lang="en-US" altLang="zh-CN" dirty="0"/>
                  <a:t>1</a:t>
                </a:r>
                <a:r>
                  <a:rPr lang="zh-CN" altLang="en-US" dirty="0"/>
                  <a:t>次移动从柱子</a:t>
                </a:r>
                <a:r>
                  <a:rPr lang="en-US" altLang="zh-CN" dirty="0"/>
                  <a:t>1</a:t>
                </a:r>
                <a:r>
                  <a:rPr lang="zh-CN" altLang="en-US" dirty="0"/>
                  <a:t>到柱子</a:t>
                </a:r>
                <a:r>
                  <a:rPr lang="en-US" altLang="zh-CN" dirty="0"/>
                  <a:t>2</a:t>
                </a:r>
                <a:r>
                  <a:rPr lang="en-US" altLang="zh-CN"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777"/>
                </a:stretch>
              </a:blipFill>
            </p:spPr>
            <p:txBody>
              <a:bodyPr/>
              <a:lstStyle/>
              <a:p>
                <a:r>
                  <a:rPr lang="zh-CN" altLang="en-US">
                    <a:noFill/>
                  </a:rPr>
                  <a:t> </a:t>
                </a:r>
              </a:p>
            </p:txBody>
          </p:sp>
        </mc:Fallback>
      </mc:AlternateContent>
      <p:pic>
        <p:nvPicPr>
          <p:cNvPr id="4" name="Picture 3" descr="0703.jpg"/>
          <p:cNvPicPr>
            <a:picLocks noChangeAspect="1"/>
          </p:cNvPicPr>
          <p:nvPr/>
        </p:nvPicPr>
        <p:blipFill>
          <a:blip r:embed="rId3" cstate="print"/>
          <a:stretch>
            <a:fillRect/>
          </a:stretch>
        </p:blipFill>
        <p:spPr>
          <a:xfrm>
            <a:off x="4152029" y="2868263"/>
            <a:ext cx="3759708" cy="1677162"/>
          </a:xfrm>
          <a:prstGeom prst="rect">
            <a:avLst/>
          </a:prstGeom>
        </p:spPr>
      </p:pic>
      <p:sp>
        <p:nvSpPr>
          <p:cNvPr id="8" name="日期占位符 7"/>
          <p:cNvSpPr>
            <a:spLocks noGrp="1"/>
          </p:cNvSpPr>
          <p:nvPr>
            <p:ph type="dt" sz="half" idx="10"/>
          </p:nvPr>
        </p:nvSpPr>
        <p:spPr/>
        <p:txBody>
          <a:bodyPr/>
          <a:lstStyle/>
          <a:p>
            <a:fld id="{E2105446-5D77-4A7A-AE11-DFE988AEB021}"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13</a:t>
            </a:fld>
            <a:endParaRPr lang="zh-CN" altLang="en-US" dirty="0"/>
          </a:p>
        </p:txBody>
      </p:sp>
      <p:sp>
        <p:nvSpPr>
          <p:cNvPr id="11"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408494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汉诺塔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20000"/>
                  </a:lnSpc>
                </a:pPr>
                <a:r>
                  <a:rPr lang="zh-CN" altLang="en-US" dirty="0" smtClean="0"/>
                  <a:t>扩展</a:t>
                </a:r>
                <a:r>
                  <a:rPr lang="en-US" altLang="zh-CN" dirty="0" smtClean="0"/>
                  <a:t>: </a:t>
                </a:r>
                <a:r>
                  <a:rPr lang="zh-CN" altLang="en-US" dirty="0" smtClean="0"/>
                  <a:t>我们可以迭代方法求解这个递推关系</a:t>
                </a:r>
                <a:r>
                  <a:rPr lang="en-US" altLang="zh-CN" dirty="0" smtClean="0"/>
                  <a:t>:</a:t>
                </a:r>
              </a:p>
              <a:p>
                <a:pPr>
                  <a:buNone/>
                </a:pPr>
                <a:r>
                  <a:rPr lang="en-US" altLang="zh-CN" dirty="0" smtClean="0"/>
                  <a:t>   </a:t>
                </a:r>
                <a14:m>
                  <m:oMath xmlns:m="http://schemas.openxmlformats.org/officeDocument/2006/math">
                    <m:sSub>
                      <m:sSubPr>
                        <m:ctrlPr>
                          <a:rPr lang="zh-CN" altLang="en-US" i="1">
                            <a:latin typeface="Cambria Math" panose="02040503050406030204" pitchFamily="18" charset="0"/>
                          </a:rPr>
                        </m:ctrlPr>
                      </m:sSubPr>
                      <m:e>
                        <m:r>
                          <a:rPr lang="en-US" altLang="zh-CN" i="1">
                            <a:latin typeface="Cambria Math" panose="02040503050406030204" pitchFamily="18" charset="0"/>
                          </a:rPr>
                          <m:t>𝐻</m:t>
                        </m:r>
                      </m:e>
                      <m:sub>
                        <m:r>
                          <a:rPr lang="zh-CN" altLang="en-US" i="1">
                            <a:latin typeface="Cambria Math" panose="02040503050406030204" pitchFamily="18" charset="0"/>
                          </a:rPr>
                          <m:t>𝑛</m:t>
                        </m:r>
                      </m:sub>
                    </m:sSub>
                    <m:r>
                      <a:rPr lang="en-US" altLang="zh-CN" i="1">
                        <a:latin typeface="Cambria Math" panose="02040503050406030204" pitchFamily="18" charset="0"/>
                      </a:rPr>
                      <m:t>=2</m:t>
                    </m:r>
                    <m:sSub>
                      <m:sSubPr>
                        <m:ctrlPr>
                          <a:rPr lang="zh-CN" altLang="en-US" i="1">
                            <a:latin typeface="Cambria Math" panose="02040503050406030204" pitchFamily="18" charset="0"/>
                          </a:rPr>
                        </m:ctrlPr>
                      </m:sSubPr>
                      <m:e>
                        <m:r>
                          <a:rPr lang="en-US" altLang="zh-CN" i="1">
                            <a:latin typeface="Cambria Math" panose="02040503050406030204" pitchFamily="18" charset="0"/>
                          </a:rPr>
                          <m:t>𝐻</m:t>
                        </m:r>
                      </m:e>
                      <m:sub>
                        <m:r>
                          <a:rPr lang="zh-CN" altLang="en-US"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+1</m:t>
                    </m:r>
                  </m:oMath>
                </a14:m>
                <a:endParaRPr lang="en-US" altLang="zh-CN" sz="2800" dirty="0" smtClean="0"/>
              </a:p>
              <a:p>
                <a:pPr>
                  <a:buNone/>
                </a:pPr>
                <a:r>
                  <a:rPr lang="en-US" altLang="zh-CN" sz="2800" dirty="0"/>
                  <a:t> </a:t>
                </a:r>
                <a:r>
                  <a:rPr lang="en-US" altLang="zh-CN" sz="2800" dirty="0" smtClean="0"/>
                  <a:t>       </a:t>
                </a:r>
                <a14:m>
                  <m:oMath xmlns:m="http://schemas.openxmlformats.org/officeDocument/2006/math">
                    <m:r>
                      <a:rPr lang="en-US" altLang="zh-CN" sz="2800" b="0" i="1" smtClean="0">
                        <a:latin typeface="Cambria Math" panose="02040503050406030204" pitchFamily="18" charset="0"/>
                      </a:rPr>
                      <m:t>=2</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𝐻</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+1=</m:t>
                    </m:r>
                  </m:oMath>
                </a14:m>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b="0" i="1" smtClean="0">
                        <a:latin typeface="Cambria Math" panose="02040503050406030204" pitchFamily="18" charset="0"/>
                      </a:rPr>
                      <m:t>+2</m:t>
                    </m:r>
                    <m:r>
                      <a:rPr lang="en-US" altLang="zh-CN" i="1">
                        <a:latin typeface="Cambria Math" panose="02040503050406030204" pitchFamily="18" charset="0"/>
                      </a:rPr>
                      <m:t>+1</m:t>
                    </m:r>
                  </m:oMath>
                </a14:m>
                <a:r>
                  <a:rPr lang="en-US" altLang="zh-CN" sz="2800" dirty="0" smtClean="0"/>
                  <a:t> </a:t>
                </a:r>
              </a:p>
              <a:p>
                <a:pPr>
                  <a:buNone/>
                </a:pPr>
                <a:r>
                  <a:rPr lang="en-US" altLang="zh-CN" sz="2800" b="0" dirty="0" smtClean="0"/>
                  <a:t>        </a:t>
                </a:r>
                <a14:m>
                  <m:oMath xmlns:m="http://schemas.openxmlformats.org/officeDocument/2006/math">
                    <m:r>
                      <a:rPr lang="en-US" altLang="zh-CN" sz="2800"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𝑛</m:t>
                            </m:r>
                            <m:r>
                              <a:rPr lang="en-US" altLang="zh-CN" i="1">
                                <a:latin typeface="Cambria Math" panose="02040503050406030204" pitchFamily="18" charset="0"/>
                              </a:rPr>
                              <m:t>−3</m:t>
                            </m:r>
                          </m:sub>
                        </m:sSub>
                        <m:r>
                          <a:rPr lang="en-US" altLang="zh-CN" i="1">
                            <a:latin typeface="Cambria Math" panose="02040503050406030204" pitchFamily="18" charset="0"/>
                          </a:rPr>
                          <m:t>+1</m:t>
                        </m:r>
                      </m:e>
                    </m:d>
                    <m:r>
                      <a:rPr lang="en-US" altLang="zh-CN" i="1">
                        <a:latin typeface="Cambria Math" panose="02040503050406030204" pitchFamily="18" charset="0"/>
                      </a:rPr>
                      <m:t>+2+</m:t>
                    </m:r>
                    <m:r>
                      <a:rPr lang="en-US" altLang="zh-CN" b="0" i="1" smtClean="0">
                        <a:latin typeface="Cambria Math" panose="02040503050406030204" pitchFamily="18" charset="0"/>
                      </a:rPr>
                      <m:t>1=</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𝑛</m:t>
                        </m:r>
                        <m:r>
                          <a:rPr lang="en-US" altLang="zh-CN" i="1">
                            <a:latin typeface="Cambria Math" panose="02040503050406030204" pitchFamily="18" charset="0"/>
                          </a:rPr>
                          <m:t>−3</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2+1</m:t>
                    </m:r>
                  </m:oMath>
                </a14:m>
                <a:r>
                  <a:rPr lang="en-US" altLang="zh-CN" dirty="0"/>
                  <a:t> </a:t>
                </a:r>
                <a:endParaRPr lang="en-US" altLang="zh-CN" dirty="0" smtClean="0"/>
              </a:p>
              <a:p>
                <a:pPr>
                  <a:buNone/>
                </a:pPr>
                <a:r>
                  <a:rPr lang="en-US" altLang="zh-CN" sz="2800" dirty="0"/>
                  <a:t> </a:t>
                </a:r>
                <a:r>
                  <a:rPr lang="en-US" altLang="zh-CN" sz="2800" dirty="0" smtClean="0"/>
                  <a:t>       ……</a:t>
                </a:r>
                <a:endParaRPr lang="en-US" altLang="zh-CN" dirty="0"/>
              </a:p>
              <a:p>
                <a:pPr>
                  <a:buNone/>
                </a:pPr>
                <a:r>
                  <a:rPr lang="en-US" altLang="zh-CN" sz="2800" dirty="0" smtClean="0"/>
                  <a:t>        </a:t>
                </a:r>
                <a14:m>
                  <m:oMath xmlns:m="http://schemas.openxmlformats.org/officeDocument/2006/math">
                    <m:r>
                      <a:rPr lang="en-US" altLang="zh-CN" sz="2800" i="1" dirty="0" smtClean="0">
                        <a:latin typeface="Cambria Math" panose="02040503050406030204" pitchFamily="18" charset="0"/>
                      </a:rPr>
                      <m:t>=</m:t>
                    </m:r>
                  </m:oMath>
                </a14:m>
                <a:r>
                  <a:rPr lang="en-US" altLang="zh-CN" sz="2800" dirty="0" smtClean="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p>
                    </m:sSup>
                  </m:oMath>
                </a14:m>
                <a:r>
                  <a:rPr lang="en-US" altLang="zh-CN" sz="2800" dirty="0"/>
                  <a:t> +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𝑛</m:t>
                        </m:r>
                        <m:r>
                          <a:rPr lang="en-US" altLang="zh-CN" sz="2800" i="1">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𝑛</m:t>
                        </m:r>
                        <m:r>
                          <a:rPr lang="en-US" altLang="zh-CN" sz="2800" i="1">
                            <a:latin typeface="Cambria Math" panose="02040503050406030204" pitchFamily="18" charset="0"/>
                          </a:rPr>
                          <m:t>−3</m:t>
                        </m:r>
                      </m:sup>
                    </m:sSup>
                  </m:oMath>
                </a14:m>
                <a:r>
                  <a:rPr lang="en-US" altLang="zh-CN" sz="2800" dirty="0"/>
                  <a:t>+ </a:t>
                </a: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rPr>
                      <m:t>⋯</m:t>
                    </m:r>
                  </m:oMath>
                </a14:m>
                <a:r>
                  <a:rPr lang="en-US" altLang="zh-CN" sz="2800" dirty="0" smtClean="0"/>
                  <a:t> </a:t>
                </a:r>
                <a:r>
                  <a:rPr lang="en-US" altLang="zh-CN" sz="2800" dirty="0"/>
                  <a:t>+ 2 + </a:t>
                </a:r>
                <a:r>
                  <a:rPr lang="en-US" altLang="zh-CN" sz="2800" dirty="0" smtClean="0"/>
                  <a:t>1 </a:t>
                </a:r>
                <a:r>
                  <a:rPr lang="en-US" altLang="zh-CN" sz="2400" dirty="0" smtClean="0"/>
                  <a:t>(</a:t>
                </a:r>
                <a:r>
                  <a:rPr lang="zh-CN" altLang="en-US" sz="2400" dirty="0" smtClean="0"/>
                  <a:t>因为</a:t>
                </a:r>
                <a14:m>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𝐻</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=1 </m:t>
                    </m:r>
                    <m:r>
                      <a:rPr lang="zh-CN" altLang="en-US" sz="2400" i="1" smtClean="0">
                        <a:latin typeface="Cambria Math" panose="02040503050406030204" pitchFamily="18" charset="0"/>
                      </a:rPr>
                      <m:t>）</m:t>
                    </m:r>
                  </m:oMath>
                </a14:m>
                <a:r>
                  <a:rPr lang="en-US" altLang="zh-CN" sz="2400" dirty="0" smtClean="0">
                    <a:solidFill>
                      <a:srgbClr val="FF0000"/>
                    </a:solidFill>
                  </a:rPr>
                  <a:t> </a:t>
                </a:r>
                <a:endParaRPr lang="en-US" altLang="zh-CN" sz="2400" dirty="0">
                  <a:solidFill>
                    <a:srgbClr val="FF0000"/>
                  </a:solidFill>
                </a:endParaRPr>
              </a:p>
              <a:p>
                <a:pPr>
                  <a:buNone/>
                </a:pPr>
                <a:r>
                  <a:rPr lang="en-US" altLang="zh-CN" sz="2400" dirty="0">
                    <a:solidFill>
                      <a:srgbClr val="FF0000"/>
                    </a:solidFill>
                  </a:rPr>
                  <a:t> </a:t>
                </a:r>
                <a:r>
                  <a:rPr lang="en-US" altLang="zh-CN" sz="2400" dirty="0" smtClean="0">
                    <a:solidFill>
                      <a:srgbClr val="FF0000"/>
                    </a:solidFill>
                  </a:rPr>
                  <a:t>        </a:t>
                </a:r>
                <a14:m>
                  <m:oMath xmlns:m="http://schemas.openxmlformats.org/officeDocument/2006/math">
                    <m:r>
                      <a:rPr lang="en-US" altLang="zh-CN" sz="2800" i="1" dirty="0" smtClean="0">
                        <a:latin typeface="Cambria Math" panose="02040503050406030204" pitchFamily="18" charset="0"/>
                      </a:rPr>
                      <m:t>=</m:t>
                    </m:r>
                  </m:oMath>
                </a14:m>
                <a:r>
                  <a:rPr lang="en-US" altLang="zh-CN" sz="2800" dirty="0" smtClean="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𝑛</m:t>
                        </m:r>
                      </m:sup>
                    </m:sSup>
                  </m:oMath>
                </a14:m>
                <a:r>
                  <a:rPr lang="en-US" altLang="zh-CN" sz="2800" dirty="0"/>
                  <a:t> − </a:t>
                </a:r>
                <a:r>
                  <a:rPr lang="en-US" altLang="zh-CN" sz="2800" dirty="0" smtClean="0"/>
                  <a:t>1</a:t>
                </a:r>
                <a:endParaRPr lang="en-US" altLang="zh-CN"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B2EF243-340C-4C44-87FC-51E656C3E57C}"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14</a:t>
            </a:fld>
            <a:endParaRPr lang="zh-CN" altLang="en-US" dirty="0"/>
          </a:p>
        </p:txBody>
      </p:sp>
      <p:sp>
        <p:nvSpPr>
          <p:cNvPr id="7"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22564" y="5732295"/>
                <a:ext cx="7092711" cy="570092"/>
              </a:xfrm>
              <a:prstGeom prst="rect">
                <a:avLst/>
              </a:prstGeom>
              <a:noFill/>
            </p:spPr>
            <p:txBody>
              <a:bodyPr wrap="none" rtlCol="0">
                <a:spAutoFit/>
              </a:bodyPr>
              <a:lstStyle/>
              <a:p>
                <a:r>
                  <a:rPr lang="en-US" altLang="zh-CN" sz="2000" dirty="0" smtClean="0"/>
                  <a:t>【</a:t>
                </a:r>
                <a:r>
                  <a:rPr lang="zh-CN" altLang="en-US" sz="2000" dirty="0" smtClean="0"/>
                  <a:t>基础知识：</a:t>
                </a:r>
                <a:r>
                  <a:rPr lang="zh-CN" altLang="en-US" sz="2000" dirty="0"/>
                  <a:t>等比序列的求和公式</a:t>
                </a:r>
                <a14:m>
                  <m:oMath xmlns:m="http://schemas.openxmlformats.org/officeDocument/2006/math">
                    <m:nary>
                      <m:naryPr>
                        <m:chr m:val="∑"/>
                        <m:limLoc m:val="subSup"/>
                        <m:ctrlPr>
                          <a:rPr lang="en-US" altLang="zh-CN" sz="2000" i="1">
                            <a:latin typeface="Cambria Math" panose="02040503050406030204" pitchFamily="18" charset="0"/>
                          </a:rPr>
                        </m:ctrlPr>
                      </m:naryPr>
                      <m:sub>
                        <m:r>
                          <m:rPr>
                            <m:sty m:val="p"/>
                            <m:brk m:alnAt="25"/>
                          </m:rPr>
                          <a:rPr lang="en-US" altLang="zh-CN" sz="2000" i="1">
                            <a:latin typeface="Cambria Math" panose="02040503050406030204" pitchFamily="18" charset="0"/>
                          </a:rPr>
                          <m:t>j</m:t>
                        </m:r>
                        <m:r>
                          <a:rPr lang="en-US" altLang="zh-CN" sz="2000" i="1">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i="1">
                            <a:latin typeface="Cambria Math" panose="02040503050406030204" pitchFamily="18" charset="0"/>
                          </a:rPr>
                          <m:t>𝑛</m:t>
                        </m:r>
                      </m:sup>
                      <m:e>
                        <m:r>
                          <a:rPr lang="en-US" altLang="zh-CN" sz="2000" i="1">
                            <a:latin typeface="Cambria Math" panose="02040503050406030204" pitchFamily="18" charset="0"/>
                          </a:rPr>
                          <m:t>𝑎</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𝑗</m:t>
                            </m:r>
                          </m:sup>
                        </m:s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𝑎</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𝑛</m:t>
                                </m:r>
                              </m:sup>
                            </m:sSup>
                            <m:r>
                              <a:rPr lang="en-US" altLang="zh-CN" sz="2000" i="1">
                                <a:latin typeface="Cambria Math" panose="02040503050406030204" pitchFamily="18" charset="0"/>
                              </a:rPr>
                              <m:t>−</m:t>
                            </m:r>
                            <m:r>
                              <a:rPr lang="en-US" altLang="zh-CN" sz="2000" i="1">
                                <a:latin typeface="Cambria Math" panose="02040503050406030204" pitchFamily="18" charset="0"/>
                              </a:rPr>
                              <m:t>𝑎</m:t>
                            </m:r>
                          </m:num>
                          <m:den>
                            <m:r>
                              <a:rPr lang="en-US" altLang="zh-CN" sz="2000" i="1">
                                <a:latin typeface="Cambria Math" panose="02040503050406030204" pitchFamily="18" charset="0"/>
                              </a:rPr>
                              <m:t>𝑟</m:t>
                            </m:r>
                            <m:r>
                              <a:rPr lang="en-US" altLang="zh-CN" sz="2000" i="1">
                                <a:latin typeface="Cambria Math" panose="02040503050406030204" pitchFamily="18" charset="0"/>
                              </a:rPr>
                              <m:t>−1</m:t>
                            </m:r>
                          </m:den>
                        </m:f>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ea typeface="Cambria Math" panose="02040503050406030204" pitchFamily="18" charset="0"/>
                          </a:rPr>
                          <m:t>≠1</m:t>
                        </m:r>
                      </m:e>
                    </m:nary>
                  </m:oMath>
                </a14:m>
                <a:r>
                  <a:rPr lang="en-US" altLang="zh-CN" sz="2000" dirty="0" smtClean="0"/>
                  <a:t>】</a:t>
                </a:r>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22564" y="5732295"/>
                <a:ext cx="7092711" cy="570092"/>
              </a:xfrm>
              <a:prstGeom prst="rect">
                <a:avLst/>
              </a:prstGeom>
              <a:blipFill rotWithShape="0">
                <a:blip r:embed="rId3"/>
                <a:stretch>
                  <a:fillRect l="-859" b="-53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位串计数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对于不含</a:t>
                </a:r>
                <a:r>
                  <a:rPr lang="en-US" altLang="zh-CN" dirty="0" smtClean="0"/>
                  <a:t>2</a:t>
                </a:r>
                <a:r>
                  <a:rPr lang="zh-CN" altLang="en-US" dirty="0" smtClean="0"/>
                  <a:t>个连续</a:t>
                </a:r>
                <a:r>
                  <a:rPr lang="en-US" altLang="zh-CN" dirty="0" smtClean="0"/>
                  <a:t>0</a:t>
                </a:r>
                <a:r>
                  <a:rPr lang="zh-CN" altLang="en-US" dirty="0" smtClean="0"/>
                  <a:t>的</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位二进制位串的个数</a:t>
                </a:r>
                <a:r>
                  <a:rPr lang="en-US" altLang="zh-CN" dirty="0" smtClean="0"/>
                  <a:t>, </a:t>
                </a:r>
                <a:r>
                  <a:rPr lang="zh-CN" altLang="en-US" dirty="0" smtClean="0"/>
                  <a:t>找出递推关系和初始条件</a:t>
                </a:r>
                <a:r>
                  <a:rPr lang="en-US" altLang="zh-CN" dirty="0" smtClean="0"/>
                  <a:t>, </a:t>
                </a:r>
                <a:r>
                  <a:rPr lang="zh-CN" altLang="en-US" dirty="0" smtClean="0"/>
                  <a:t>有多少个这样的</a:t>
                </a:r>
                <a:r>
                  <a:rPr lang="en-US" altLang="zh-CN" dirty="0" smtClean="0"/>
                  <a:t>5</a:t>
                </a:r>
                <a:r>
                  <a:rPr lang="zh-CN" altLang="en-US" dirty="0" smtClean="0"/>
                  <a:t>位二进制位串？</a:t>
                </a:r>
                <a:endParaRPr lang="en-US" altLang="zh-CN" dirty="0" smtClean="0"/>
              </a:p>
              <a:p>
                <a:pPr>
                  <a:lnSpc>
                    <a:spcPct val="110000"/>
                  </a:lnSpc>
                </a:pPr>
                <a:r>
                  <a:rPr lang="zh-CN" altLang="en-US" dirty="0" smtClean="0"/>
                  <a:t>解</a:t>
                </a:r>
                <a:r>
                  <a:rPr lang="en-US" altLang="zh-CN" dirty="0" smtClean="0"/>
                  <a:t>:</a:t>
                </a:r>
              </a:p>
              <a:p>
                <a:pPr lvl="1">
                  <a:lnSpc>
                    <a:spcPct val="110000"/>
                  </a:lnSpc>
                </a:pPr>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𝑛</m:t>
                        </m:r>
                      </m:sub>
                    </m:sSub>
                  </m:oMath>
                </a14:m>
                <a:r>
                  <a:rPr lang="zh-CN" altLang="en-US" dirty="0"/>
                  <a:t>表示不含</a:t>
                </a:r>
                <a:r>
                  <a:rPr lang="en-US" altLang="zh-CN" dirty="0"/>
                  <a:t>2</a:t>
                </a:r>
                <a:r>
                  <a:rPr lang="zh-CN" altLang="en-US" dirty="0"/>
                  <a:t>个连续</a:t>
                </a:r>
                <a:r>
                  <a:rPr lang="en-US" altLang="zh-CN" dirty="0"/>
                  <a:t>0</a:t>
                </a:r>
                <a:r>
                  <a:rPr lang="zh-CN" altLang="en-US" dirty="0"/>
                  <a:t>的</a:t>
                </a:r>
                <a14:m>
                  <m:oMath xmlns:m="http://schemas.openxmlformats.org/officeDocument/2006/math">
                    <m:r>
                      <a:rPr lang="en-US" altLang="zh-CN" dirty="0">
                        <a:latin typeface="Cambria Math" panose="02040503050406030204" pitchFamily="18" charset="0"/>
                      </a:rPr>
                      <m:t>𝑛</m:t>
                    </m:r>
                  </m:oMath>
                </a14:m>
                <a:r>
                  <a:rPr lang="zh-CN" altLang="en-US" dirty="0"/>
                  <a:t>位二进制位串数</a:t>
                </a:r>
                <a:r>
                  <a:rPr lang="en-US" altLang="zh-CN" dirty="0"/>
                  <a:t>. </a:t>
                </a:r>
                <a:r>
                  <a:rPr lang="zh-CN" altLang="en-US" dirty="0"/>
                  <a:t>为得到一个关于</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𝑛</m:t>
                        </m:r>
                      </m:sub>
                    </m:sSub>
                  </m:oMath>
                </a14:m>
                <a:r>
                  <a:rPr lang="en-US" altLang="zh-CN" dirty="0"/>
                  <a:t> }</a:t>
                </a:r>
                <a:r>
                  <a:rPr lang="zh-CN" altLang="en-US" dirty="0"/>
                  <a:t>的递推关系</a:t>
                </a:r>
                <a:r>
                  <a:rPr lang="en-US" altLang="zh-CN" dirty="0"/>
                  <a:t>, </a:t>
                </a:r>
                <a:r>
                  <a:rPr lang="zh-CN" altLang="en-US" dirty="0"/>
                  <a:t>由求和法则</a:t>
                </a:r>
                <a:r>
                  <a:rPr lang="en-US" altLang="zh-CN" dirty="0"/>
                  <a:t>, </a:t>
                </a:r>
                <a:r>
                  <a:rPr lang="zh-CN" altLang="en-US" dirty="0"/>
                  <a:t>不含</a:t>
                </a:r>
                <a:r>
                  <a:rPr lang="en-US" altLang="zh-CN" dirty="0"/>
                  <a:t>2</a:t>
                </a:r>
                <a:r>
                  <a:rPr lang="zh-CN" altLang="en-US" dirty="0"/>
                  <a:t>个连续</a:t>
                </a:r>
                <a:r>
                  <a:rPr lang="en-US" altLang="zh-CN" dirty="0"/>
                  <a:t>0</a:t>
                </a:r>
                <a:r>
                  <a:rPr lang="zh-CN" altLang="en-US" dirty="0"/>
                  <a:t>的</a:t>
                </a:r>
                <a14:m>
                  <m:oMath xmlns:m="http://schemas.openxmlformats.org/officeDocument/2006/math">
                    <m:r>
                      <a:rPr lang="en-US" altLang="zh-CN" dirty="0">
                        <a:latin typeface="Cambria Math" panose="02040503050406030204" pitchFamily="18" charset="0"/>
                      </a:rPr>
                      <m:t>𝑛</m:t>
                    </m:r>
                  </m:oMath>
                </a14:m>
                <a:r>
                  <a:rPr lang="zh-CN" altLang="en-US" dirty="0"/>
                  <a:t>位二进制位串数</a:t>
                </a:r>
                <a:r>
                  <a:rPr lang="en-US" altLang="zh-CN" dirty="0"/>
                  <a:t>=</a:t>
                </a:r>
                <a:r>
                  <a:rPr lang="zh-CN" altLang="en-US" dirty="0"/>
                  <a:t>以</a:t>
                </a:r>
                <a:r>
                  <a:rPr lang="en-US" altLang="zh-CN" dirty="0"/>
                  <a:t>0</a:t>
                </a:r>
                <a:r>
                  <a:rPr lang="zh-CN" altLang="en-US" dirty="0"/>
                  <a:t>结尾的这种二进制位串数</a:t>
                </a:r>
                <a:r>
                  <a:rPr lang="en-US" altLang="zh-CN" dirty="0"/>
                  <a:t>+</a:t>
                </a:r>
                <a:r>
                  <a:rPr lang="zh-CN" altLang="en-US" dirty="0"/>
                  <a:t>以</a:t>
                </a:r>
                <a:r>
                  <a:rPr lang="en-US" altLang="zh-CN" dirty="0"/>
                  <a:t>1</a:t>
                </a:r>
                <a:r>
                  <a:rPr lang="zh-CN" altLang="en-US" dirty="0"/>
                  <a:t>结尾的这种二进制位串数</a:t>
                </a:r>
                <a:r>
                  <a:rPr lang="en-US" altLang="zh-CN" dirty="0"/>
                  <a:t>. </a:t>
                </a:r>
                <a:r>
                  <a:rPr lang="zh-CN" altLang="en-US" dirty="0"/>
                  <a:t>我们假定</a:t>
                </a:r>
                <a14:m>
                  <m:oMath xmlns:m="http://schemas.openxmlformats.org/officeDocument/2006/math">
                    <m:r>
                      <a:rPr lang="en-US" altLang="zh-CN" dirty="0">
                        <a:latin typeface="Cambria Math" panose="02040503050406030204" pitchFamily="18" charset="0"/>
                      </a:rPr>
                      <m:t>𝑛</m:t>
                    </m:r>
                  </m:oMath>
                </a14:m>
                <a:r>
                  <a:rPr lang="en-US" altLang="zh-CN" dirty="0"/>
                  <a:t> ≥ 3, </a:t>
                </a:r>
                <a:r>
                  <a:rPr lang="zh-CN" altLang="en-US" dirty="0"/>
                  <a:t>二进制位串数至少为</a:t>
                </a:r>
                <a:r>
                  <a:rPr lang="en-US" altLang="zh-CN" dirty="0"/>
                  <a:t>3</a:t>
                </a:r>
                <a:r>
                  <a:rPr lang="zh-CN" altLang="en-US" dirty="0"/>
                  <a:t>位</a:t>
                </a:r>
                <a:r>
                  <a:rPr lang="en-US" altLang="zh-CN" dirty="0"/>
                  <a:t>.</a:t>
                </a:r>
              </a:p>
              <a:p>
                <a:pPr marL="892175" lvl="1" indent="0">
                  <a:buFont typeface="Arial" panose="020B0604020202020204" pitchFamily="34" charset="0"/>
                  <a:buChar char="•"/>
                </a:pPr>
                <a:r>
                  <a:rPr lang="en-US" altLang="zh-CN" sz="2000" dirty="0" smtClean="0"/>
                  <a:t>1)</a:t>
                </a:r>
                <a:r>
                  <a:rPr lang="zh-CN" altLang="en-US" sz="2000" dirty="0" smtClean="0"/>
                  <a:t>不</a:t>
                </a:r>
                <a:r>
                  <a:rPr lang="zh-CN" altLang="en-US" sz="2000" dirty="0"/>
                  <a:t>含</a:t>
                </a:r>
                <a:r>
                  <a:rPr lang="en-US" altLang="zh-CN" sz="2000" dirty="0"/>
                  <a:t>2</a:t>
                </a:r>
                <a:r>
                  <a:rPr lang="zh-CN" altLang="en-US" sz="2000" dirty="0"/>
                  <a:t>个连续</a:t>
                </a:r>
                <a:r>
                  <a:rPr lang="en-US" altLang="zh-CN" sz="2000" dirty="0"/>
                  <a:t>0</a:t>
                </a:r>
                <a:r>
                  <a:rPr lang="zh-CN" altLang="en-US" sz="2000" dirty="0"/>
                  <a:t>并以</a:t>
                </a:r>
                <a:r>
                  <a:rPr lang="en-US" altLang="zh-CN" sz="2000" dirty="0"/>
                  <a:t>1</a:t>
                </a:r>
                <a:r>
                  <a:rPr lang="zh-CN" altLang="en-US" sz="2000" dirty="0"/>
                  <a:t>结尾的</a:t>
                </a:r>
                <a14:m>
                  <m:oMath xmlns:m="http://schemas.openxmlformats.org/officeDocument/2006/math">
                    <m:r>
                      <a:rPr lang="en-US" altLang="zh-CN" sz="2000" i="1" dirty="0" smtClean="0">
                        <a:latin typeface="Cambria Math" panose="02040503050406030204" pitchFamily="18" charset="0"/>
                      </a:rPr>
                      <m:t>𝑛</m:t>
                    </m:r>
                  </m:oMath>
                </a14:m>
                <a:r>
                  <a:rPr lang="zh-CN" altLang="en-US" sz="2000" dirty="0"/>
                  <a:t>位二进制位</a:t>
                </a:r>
                <a:r>
                  <a:rPr lang="zh-CN" altLang="en-US" sz="2000" dirty="0" smtClean="0"/>
                  <a:t>串</a:t>
                </a:r>
                <a:r>
                  <a:rPr lang="en-US" altLang="zh-CN" sz="2000" dirty="0" smtClean="0"/>
                  <a:t>, </a:t>
                </a:r>
                <a:r>
                  <a:rPr lang="zh-CN" altLang="en-US" sz="2000" dirty="0" smtClean="0"/>
                  <a:t>就是</a:t>
                </a:r>
                <a:r>
                  <a:rPr lang="zh-CN" altLang="en-US" sz="2000" dirty="0"/>
                  <a:t>在不含</a:t>
                </a:r>
                <a:r>
                  <a:rPr lang="en-US" altLang="zh-CN" sz="2000" dirty="0"/>
                  <a:t>2</a:t>
                </a:r>
                <a:r>
                  <a:rPr lang="zh-CN" altLang="en-US" sz="2000" dirty="0"/>
                  <a:t>个连续</a:t>
                </a:r>
                <a:r>
                  <a:rPr lang="en-US" altLang="zh-CN" sz="2000" dirty="0"/>
                  <a:t>0</a:t>
                </a:r>
                <a:r>
                  <a:rPr lang="zh-CN" altLang="en-US" sz="2000" dirty="0"/>
                  <a:t>的</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-1</a:t>
                </a:r>
                <a:r>
                  <a:rPr lang="zh-CN" altLang="en-US" sz="2000" dirty="0"/>
                  <a:t>位二进制位串的尾部加上一个</a:t>
                </a:r>
                <a:r>
                  <a:rPr lang="en-US" altLang="zh-CN" sz="2000" dirty="0"/>
                  <a:t>1</a:t>
                </a:r>
                <a:r>
                  <a:rPr lang="en-US" altLang="zh-CN" sz="2000" dirty="0" smtClean="0"/>
                  <a:t>. </a:t>
                </a:r>
                <a:r>
                  <a:rPr lang="zh-CN" altLang="en-US" sz="2000" dirty="0" smtClean="0"/>
                  <a:t>因此存在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r>
                          <a:rPr lang="en-US" altLang="zh-CN" sz="2000" b="0" i="1" smtClean="0">
                            <a:latin typeface="Cambria Math" panose="02040503050406030204" pitchFamily="18" charset="0"/>
                          </a:rPr>
                          <m:t>−1</m:t>
                        </m:r>
                      </m:sub>
                    </m:sSub>
                  </m:oMath>
                </a14:m>
                <a:r>
                  <a:rPr lang="zh-CN" altLang="en-US" sz="2000" dirty="0" smtClean="0"/>
                  <a:t>个</a:t>
                </a:r>
                <a:r>
                  <a:rPr lang="zh-CN" altLang="en-US" sz="2000" dirty="0"/>
                  <a:t>这样的位</a:t>
                </a:r>
                <a:r>
                  <a:rPr lang="zh-CN" altLang="en-US" sz="2000" dirty="0" smtClean="0"/>
                  <a:t>串</a:t>
                </a:r>
                <a:r>
                  <a:rPr lang="en-US" altLang="zh-CN" sz="2000" dirty="0" smtClean="0"/>
                  <a:t>.</a:t>
                </a:r>
                <a:endParaRPr lang="en-US" altLang="zh-CN" sz="2000" dirty="0"/>
              </a:p>
              <a:p>
                <a:pPr marL="892175" lvl="1" indent="0">
                  <a:buFont typeface="Arial" panose="020B0604020202020204" pitchFamily="34" charset="0"/>
                  <a:buChar char="•"/>
                </a:pPr>
                <a:r>
                  <a:rPr lang="en-US" altLang="zh-CN" sz="2000" dirty="0" smtClean="0"/>
                  <a:t>2)</a:t>
                </a:r>
                <a:r>
                  <a:rPr lang="zh-CN" altLang="en-US" sz="2000" dirty="0" smtClean="0"/>
                  <a:t>不</a:t>
                </a:r>
                <a:r>
                  <a:rPr lang="zh-CN" altLang="en-US" sz="2000" dirty="0"/>
                  <a:t>含</a:t>
                </a:r>
                <a:r>
                  <a:rPr lang="en-US" altLang="zh-CN" sz="2000" dirty="0"/>
                  <a:t>2</a:t>
                </a:r>
                <a:r>
                  <a:rPr lang="zh-CN" altLang="en-US" sz="2000" dirty="0"/>
                  <a:t>个连续</a:t>
                </a:r>
                <a:r>
                  <a:rPr lang="en-US" altLang="zh-CN" sz="2000" dirty="0"/>
                  <a:t>0</a:t>
                </a:r>
                <a:r>
                  <a:rPr lang="zh-CN" altLang="en-US" sz="2000" dirty="0"/>
                  <a:t>并以</a:t>
                </a:r>
                <a:r>
                  <a:rPr lang="en-US" altLang="zh-CN" sz="2000" dirty="0"/>
                  <a:t>0</a:t>
                </a:r>
                <a:r>
                  <a:rPr lang="zh-CN" altLang="en-US" sz="2000" dirty="0"/>
                  <a:t>结尾的</a:t>
                </a:r>
                <a14:m>
                  <m:oMath xmlns:m="http://schemas.openxmlformats.org/officeDocument/2006/math">
                    <m:r>
                      <a:rPr lang="en-US" altLang="zh-CN" sz="2000" i="1" dirty="0" smtClean="0">
                        <a:latin typeface="Cambria Math" panose="02040503050406030204" pitchFamily="18" charset="0"/>
                      </a:rPr>
                      <m:t>𝑛</m:t>
                    </m:r>
                  </m:oMath>
                </a14:m>
                <a:r>
                  <a:rPr lang="zh-CN" altLang="en-US" sz="2000" dirty="0"/>
                  <a:t>位二进制位串在它的</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-1</a:t>
                </a:r>
                <a:r>
                  <a:rPr lang="zh-CN" altLang="en-US" sz="2000" dirty="0"/>
                  <a:t>位必须是</a:t>
                </a:r>
                <a:r>
                  <a:rPr lang="en-US" altLang="zh-CN" sz="2000" dirty="0" smtClean="0"/>
                  <a:t>1,</a:t>
                </a:r>
                <a:r>
                  <a:rPr lang="zh-CN" altLang="en-US" sz="2000" dirty="0" smtClean="0"/>
                  <a:t>否则</a:t>
                </a:r>
                <a:r>
                  <a:rPr lang="zh-CN" altLang="en-US" sz="2000" dirty="0"/>
                  <a:t>就不满足</a:t>
                </a:r>
                <a:r>
                  <a:rPr lang="zh-CN" altLang="en-US" sz="2000" dirty="0" smtClean="0"/>
                  <a:t>要求</a:t>
                </a:r>
                <a:r>
                  <a:rPr lang="en-US" altLang="zh-CN" sz="2000" dirty="0" smtClean="0"/>
                  <a:t>(</a:t>
                </a:r>
                <a:r>
                  <a:rPr lang="zh-CN" altLang="en-US" sz="2000" dirty="0" smtClean="0"/>
                  <a:t>不</a:t>
                </a:r>
                <a:r>
                  <a:rPr lang="zh-CN" altLang="en-US" sz="2000" dirty="0"/>
                  <a:t>含</a:t>
                </a:r>
                <a:r>
                  <a:rPr lang="en-US" altLang="zh-CN" sz="2000" dirty="0"/>
                  <a:t>2</a:t>
                </a:r>
                <a:r>
                  <a:rPr lang="zh-CN" altLang="en-US" sz="2000" dirty="0"/>
                  <a:t>个连续</a:t>
                </a:r>
                <a:r>
                  <a:rPr lang="en-US" altLang="zh-CN" sz="2000" dirty="0" smtClean="0"/>
                  <a:t>0). </a:t>
                </a:r>
                <a:r>
                  <a:rPr lang="zh-CN" altLang="en-US" sz="2000" dirty="0" smtClean="0"/>
                  <a:t>精确</a:t>
                </a:r>
                <a:r>
                  <a:rPr lang="zh-CN" altLang="en-US" sz="2000" dirty="0"/>
                  <a:t>地</a:t>
                </a:r>
                <a:r>
                  <a:rPr lang="zh-CN" altLang="en-US" sz="2000" dirty="0" smtClean="0"/>
                  <a:t>说</a:t>
                </a:r>
                <a:r>
                  <a:rPr lang="en-US" altLang="zh-CN" sz="2000" dirty="0" smtClean="0"/>
                  <a:t>, </a:t>
                </a:r>
                <a:r>
                  <a:rPr lang="zh-CN" altLang="en-US" sz="2000" dirty="0" smtClean="0"/>
                  <a:t>它</a:t>
                </a:r>
                <a:r>
                  <a:rPr lang="zh-CN" altLang="en-US" sz="2000" dirty="0"/>
                  <a:t>就是在不含</a:t>
                </a:r>
                <a:r>
                  <a:rPr lang="en-US" altLang="zh-CN" sz="2000" dirty="0"/>
                  <a:t>2</a:t>
                </a:r>
                <a:r>
                  <a:rPr lang="zh-CN" altLang="en-US" sz="2000" dirty="0"/>
                  <a:t>个连续</a:t>
                </a:r>
                <a:r>
                  <a:rPr lang="en-US" altLang="zh-CN" sz="2000" dirty="0"/>
                  <a:t>0</a:t>
                </a:r>
                <a:r>
                  <a:rPr lang="zh-CN" altLang="en-US" sz="2000" dirty="0"/>
                  <a:t>的</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-2</a:t>
                </a:r>
                <a:r>
                  <a:rPr lang="zh-CN" altLang="en-US" sz="2000" dirty="0"/>
                  <a:t>为二进制位串的尾部加上</a:t>
                </a:r>
                <a:r>
                  <a:rPr lang="en-US" altLang="zh-CN" sz="2000" dirty="0"/>
                  <a:t>10</a:t>
                </a:r>
                <a:r>
                  <a:rPr lang="en-US" altLang="zh-CN" sz="2000" dirty="0" smtClean="0"/>
                  <a:t>. </a:t>
                </a:r>
                <a:r>
                  <a:rPr lang="zh-CN" altLang="en-US" sz="2000" dirty="0" smtClean="0"/>
                  <a:t>因此存在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r>
                          <a:rPr lang="en-US" altLang="zh-CN" sz="2000" i="1">
                            <a:latin typeface="Cambria Math" panose="02040503050406030204" pitchFamily="18" charset="0"/>
                          </a:rPr>
                          <m:t>−2</m:t>
                        </m:r>
                      </m:sub>
                    </m:sSub>
                  </m:oMath>
                </a14:m>
                <a:r>
                  <a:rPr lang="zh-CN" altLang="en-US" sz="2000" dirty="0" smtClean="0"/>
                  <a:t>个</a:t>
                </a:r>
                <a:r>
                  <a:rPr lang="zh-CN" altLang="en-US" sz="2000" dirty="0"/>
                  <a:t>这样的位</a:t>
                </a:r>
                <a:r>
                  <a:rPr lang="zh-CN" altLang="en-US" sz="2000" dirty="0" smtClean="0"/>
                  <a:t>串</a:t>
                </a:r>
                <a:r>
                  <a:rPr lang="en-US" altLang="zh-CN" sz="2000" dirty="0" smtClean="0"/>
                  <a:t>. </a:t>
                </a:r>
                <a:r>
                  <a:rPr lang="zh-CN" altLang="en-US" sz="2000" dirty="0" smtClean="0"/>
                  <a:t>如下所示</a:t>
                </a:r>
                <a:r>
                  <a:rPr lang="en-US" altLang="zh-CN" sz="2000" dirty="0" smtClean="0"/>
                  <a:t>:</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555"/>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289B426-B9AB-43D7-B625-4B86EE3F61B8}"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15</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位串计数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解</a:t>
                </a:r>
                <a:r>
                  <a:rPr lang="en-US" altLang="zh-CN" dirty="0" smtClean="0"/>
                  <a:t>(</a:t>
                </a:r>
                <a:r>
                  <a:rPr lang="zh-CN" altLang="en-US" dirty="0" smtClean="0"/>
                  <a:t>续</a:t>
                </a:r>
                <a:r>
                  <a:rPr lang="en-US" altLang="zh-CN" dirty="0" smtClean="0"/>
                  <a:t>):</a:t>
                </a:r>
                <a:endParaRPr lang="en-US" dirty="0" smtClean="0"/>
              </a:p>
              <a:p>
                <a:endParaRPr lang="en-US" dirty="0" smtClean="0"/>
              </a:p>
              <a:p>
                <a:endParaRPr lang="en-US" dirty="0" smtClean="0"/>
              </a:p>
              <a:p>
                <a:endParaRPr lang="en-US" dirty="0" smtClean="0"/>
              </a:p>
              <a:p>
                <a:endParaRPr lang="en-US" dirty="0" smtClean="0"/>
              </a:p>
              <a:p>
                <a:pPr lvl="1"/>
                <a:r>
                  <a:rPr lang="zh-CN" altLang="en-US" dirty="0"/>
                  <a:t>可以断言对于</a:t>
                </a:r>
                <a14:m>
                  <m:oMath xmlns:m="http://schemas.openxmlformats.org/officeDocument/2006/math">
                    <m:r>
                      <a:rPr lang="en-US" altLang="zh-CN" dirty="0">
                        <a:latin typeface="Cambria Math" panose="02040503050406030204" pitchFamily="18" charset="0"/>
                      </a:rPr>
                      <m:t>𝑛</m:t>
                    </m:r>
                  </m:oMath>
                </a14:m>
                <a:r>
                  <a:rPr lang="en-US" altLang="zh-CN" dirty="0"/>
                  <a:t> ≥ 3,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𝑛</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𝑎</m:t>
                        </m:r>
                      </m:e>
                      <m:sub>
                        <m:r>
                          <a:rPr lang="en-US" altLang="zh-CN" dirty="0">
                            <a:latin typeface="Cambria Math" panose="02040503050406030204" pitchFamily="18" charset="0"/>
                          </a:rPr>
                          <m:t>𝑛</m:t>
                        </m:r>
                        <m:r>
                          <a:rPr lang="en-US" altLang="zh-CN" dirty="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𝑎</m:t>
                        </m:r>
                      </m:e>
                      <m:sub>
                        <m:r>
                          <a:rPr lang="en-US" altLang="zh-CN" dirty="0">
                            <a:latin typeface="Cambria Math" panose="02040503050406030204" pitchFamily="18" charset="0"/>
                          </a:rPr>
                          <m:t>𝑛</m:t>
                        </m:r>
                        <m:r>
                          <a:rPr lang="en-US" altLang="zh-CN" dirty="0">
                            <a:latin typeface="Cambria Math" panose="02040503050406030204" pitchFamily="18" charset="0"/>
                          </a:rPr>
                          <m:t>−2</m:t>
                        </m:r>
                      </m:sub>
                    </m:sSub>
                  </m:oMath>
                </a14:m>
                <a:r>
                  <a:rPr lang="en-US" altLang="zh-CN" dirty="0"/>
                  <a:t>. </a:t>
                </a:r>
                <a:endParaRPr lang="en-US" altLang="zh-CN" dirty="0" smtClean="0"/>
              </a:p>
              <a:p>
                <a:pPr lvl="1"/>
                <a:r>
                  <a:rPr lang="zh-CN" altLang="en-US" dirty="0" smtClean="0"/>
                  <a:t>其中</a:t>
                </a:r>
                <a:r>
                  <a:rPr lang="zh-CN" altLang="en-US" dirty="0"/>
                  <a:t>初始条件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1</m:t>
                        </m:r>
                      </m:sub>
                    </m:sSub>
                  </m:oMath>
                </a14:m>
                <a:r>
                  <a:rPr lang="en-US" altLang="zh-CN" dirty="0"/>
                  <a:t> =2, </a:t>
                </a:r>
                <a:r>
                  <a:rPr lang="zh-CN" altLang="en-US" dirty="0"/>
                  <a:t>因为</a:t>
                </a:r>
                <a:r>
                  <a:rPr lang="en-US" altLang="zh-CN" dirty="0"/>
                  <a:t>1</a:t>
                </a:r>
                <a:r>
                  <a:rPr lang="zh-CN" altLang="en-US" dirty="0"/>
                  <a:t>位的二进制位串是</a:t>
                </a:r>
                <a:r>
                  <a:rPr lang="en-US" altLang="zh-CN" dirty="0"/>
                  <a:t>0</a:t>
                </a:r>
                <a:r>
                  <a:rPr lang="zh-CN" altLang="en-US" dirty="0"/>
                  <a:t>或者</a:t>
                </a:r>
                <a:r>
                  <a:rPr lang="en-US" altLang="zh-CN" dirty="0"/>
                  <a:t>1.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2</m:t>
                        </m:r>
                      </m:sub>
                    </m:sSub>
                  </m:oMath>
                </a14:m>
                <a:r>
                  <a:rPr lang="en-US" altLang="zh-CN" dirty="0"/>
                  <a:t> =3, </a:t>
                </a:r>
                <a:r>
                  <a:rPr lang="zh-CN" altLang="en-US" dirty="0"/>
                  <a:t>因为</a:t>
                </a:r>
                <a:r>
                  <a:rPr lang="en-US" altLang="zh-CN" dirty="0"/>
                  <a:t>2</a:t>
                </a:r>
                <a:r>
                  <a:rPr lang="zh-CN" altLang="en-US" dirty="0"/>
                  <a:t>位的二进制位串中满足条件的有</a:t>
                </a:r>
                <a:r>
                  <a:rPr lang="en-US" altLang="zh-CN" dirty="0"/>
                  <a:t>01,10,11.</a:t>
                </a:r>
              </a:p>
              <a:p>
                <a:pPr lvl="1"/>
                <a:r>
                  <a:rPr lang="zh-CN" altLang="en-US" dirty="0"/>
                  <a:t>使用递推关系可以</a:t>
                </a:r>
                <a:r>
                  <a:rPr lang="zh-CN" altLang="en-US" dirty="0" smtClean="0"/>
                  <a:t>得到</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=13</m:t>
                    </m:r>
                  </m:oMath>
                </a14:m>
                <a:endParaRPr lang="pt-BR" altLang="zh-CN"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444"/>
                </a:stretch>
              </a:blipFill>
            </p:spPr>
            <p:txBody>
              <a:bodyPr/>
              <a:lstStyle/>
              <a:p>
                <a:r>
                  <a:rPr lang="zh-CN" altLang="en-US">
                    <a:noFill/>
                  </a:rPr>
                  <a:t> </a:t>
                </a:r>
              </a:p>
            </p:txBody>
          </p:sp>
        </mc:Fallback>
      </mc:AlternateContent>
      <p:pic>
        <p:nvPicPr>
          <p:cNvPr id="5" name="Picture 4" descr="0704.jpg"/>
          <p:cNvPicPr>
            <a:picLocks noChangeAspect="1"/>
          </p:cNvPicPr>
          <p:nvPr/>
        </p:nvPicPr>
        <p:blipFill>
          <a:blip r:embed="rId3" cstate="print"/>
          <a:stretch>
            <a:fillRect/>
          </a:stretch>
        </p:blipFill>
        <p:spPr>
          <a:xfrm>
            <a:off x="3505200" y="1219200"/>
            <a:ext cx="5585848" cy="2056453"/>
          </a:xfrm>
          <a:prstGeom prst="rect">
            <a:avLst/>
          </a:prstGeom>
        </p:spPr>
      </p:pic>
      <p:sp>
        <p:nvSpPr>
          <p:cNvPr id="8" name="日期占位符 7"/>
          <p:cNvSpPr>
            <a:spLocks noGrp="1"/>
          </p:cNvSpPr>
          <p:nvPr>
            <p:ph type="dt" sz="half" idx="10"/>
          </p:nvPr>
        </p:nvSpPr>
        <p:spPr/>
        <p:txBody>
          <a:bodyPr/>
          <a:lstStyle/>
          <a:p>
            <a:fld id="{CD15A94C-C2DE-4E8D-AF37-3A34980E5C80}"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16</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999378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编码字的枚举</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sz="3000" dirty="0" smtClean="0"/>
                  <a:t>例</a:t>
                </a:r>
                <a:r>
                  <a:rPr lang="en-US" altLang="zh-CN" sz="3000" dirty="0" smtClean="0"/>
                  <a:t>:</a:t>
                </a:r>
                <a:r>
                  <a:rPr lang="zh-CN" altLang="en-US" sz="3000" dirty="0" smtClean="0"/>
                  <a:t>一个十进制串作为一个编码字</a:t>
                </a:r>
                <a:r>
                  <a:rPr lang="en-US" altLang="zh-CN" sz="3000" dirty="0" smtClean="0"/>
                  <a:t>. </a:t>
                </a:r>
                <a:r>
                  <a:rPr lang="zh-CN" altLang="en-US" sz="3000" dirty="0" smtClean="0"/>
                  <a:t>如果它包含偶数个</a:t>
                </a:r>
                <a:r>
                  <a:rPr lang="en-US" altLang="zh-CN" sz="3000" dirty="0" smtClean="0"/>
                  <a:t>0, </a:t>
                </a:r>
                <a:r>
                  <a:rPr lang="zh-CN" altLang="en-US" sz="3000" dirty="0" smtClean="0"/>
                  <a:t>则它有效</a:t>
                </a:r>
                <a:r>
                  <a:rPr lang="en-US" altLang="zh-CN" sz="3000" dirty="0" smtClean="0"/>
                  <a:t>. </a:t>
                </a:r>
                <a:r>
                  <a:rPr lang="zh-CN" altLang="en-US" sz="3000" dirty="0" smtClean="0"/>
                  <a:t>比如</a:t>
                </a:r>
                <a:r>
                  <a:rPr lang="en-US" altLang="zh-CN" sz="3000" dirty="0" smtClean="0"/>
                  <a:t>1200</a:t>
                </a:r>
                <a:r>
                  <a:rPr lang="zh-CN" altLang="en-US" sz="3000" dirty="0" smtClean="0"/>
                  <a:t>是有效的</a:t>
                </a:r>
                <a:r>
                  <a:rPr lang="en-US" altLang="zh-CN" sz="3000" dirty="0" smtClean="0"/>
                  <a:t>, 120</a:t>
                </a:r>
                <a:r>
                  <a:rPr lang="zh-CN" altLang="en-US" sz="3000" dirty="0" smtClean="0"/>
                  <a:t>则不是有效的</a:t>
                </a:r>
                <a:r>
                  <a:rPr lang="en-US" altLang="zh-CN" sz="3000" dirty="0" smtClean="0"/>
                  <a:t>. </a:t>
                </a:r>
                <a:r>
                  <a:rPr lang="zh-CN" altLang="en-US" sz="3000" dirty="0" smtClean="0"/>
                  <a:t>设</a:t>
                </a:r>
                <a14:m>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𝑛</m:t>
                        </m:r>
                      </m:sub>
                    </m:sSub>
                  </m:oMath>
                </a14:m>
                <a:r>
                  <a:rPr lang="zh-CN" altLang="en-US" sz="3000" dirty="0" smtClean="0"/>
                  <a:t>是有效的</a:t>
                </a:r>
                <a14:m>
                  <m:oMath xmlns:m="http://schemas.openxmlformats.org/officeDocument/2006/math">
                    <m:r>
                      <a:rPr lang="en-US" altLang="zh-CN" sz="3000" i="1" dirty="0" smtClean="0">
                        <a:latin typeface="Cambria Math" panose="02040503050406030204" pitchFamily="18" charset="0"/>
                      </a:rPr>
                      <m:t>𝑛</m:t>
                    </m:r>
                  </m:oMath>
                </a14:m>
                <a:r>
                  <a:rPr lang="zh-CN" altLang="en-US" sz="3000" dirty="0" smtClean="0"/>
                  <a:t>位编码字的个数</a:t>
                </a:r>
                <a:r>
                  <a:rPr lang="en-US" altLang="zh-CN" sz="3000" dirty="0" smtClean="0"/>
                  <a:t>. </a:t>
                </a:r>
                <a:r>
                  <a:rPr lang="zh-CN" altLang="en-US" sz="3000" dirty="0" smtClean="0"/>
                  <a:t>找出一个关于</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𝑎</m:t>
                        </m:r>
                      </m:e>
                      <m:sub>
                        <m:r>
                          <a:rPr lang="en-US" altLang="zh-CN" sz="3200" i="1">
                            <a:latin typeface="Cambria Math" panose="02040503050406030204" pitchFamily="18" charset="0"/>
                          </a:rPr>
                          <m:t>𝑛</m:t>
                        </m:r>
                      </m:sub>
                    </m:sSub>
                  </m:oMath>
                </a14:m>
                <a:r>
                  <a:rPr lang="zh-CN" altLang="en-US" sz="3000" dirty="0" smtClean="0"/>
                  <a:t>的递推关系</a:t>
                </a:r>
                <a:r>
                  <a:rPr lang="en-US" altLang="zh-CN" sz="3000" dirty="0" smtClean="0"/>
                  <a:t>.</a:t>
                </a:r>
                <a:endParaRPr lang="en-US" sz="3000" dirty="0" smtClean="0"/>
              </a:p>
              <a:p>
                <a:r>
                  <a:rPr lang="zh-CN" altLang="en-US" sz="3000" dirty="0" smtClean="0"/>
                  <a:t>解</a:t>
                </a:r>
                <a:r>
                  <a:rPr lang="en-US" altLang="zh-CN" sz="3000" dirty="0" smtClean="0"/>
                  <a:t>:</a:t>
                </a:r>
                <a:r>
                  <a:rPr lang="zh-CN" altLang="en-US" sz="3000" dirty="0" smtClean="0"/>
                  <a:t>从少一位构成</a:t>
                </a:r>
                <a14:m>
                  <m:oMath xmlns:m="http://schemas.openxmlformats.org/officeDocument/2006/math">
                    <m:r>
                      <a:rPr lang="en-US" altLang="zh-CN" sz="3000" i="1" dirty="0" smtClean="0">
                        <a:latin typeface="Cambria Math" panose="02040503050406030204" pitchFamily="18" charset="0"/>
                      </a:rPr>
                      <m:t>𝑛</m:t>
                    </m:r>
                  </m:oMath>
                </a14:m>
                <a:r>
                  <a:rPr lang="zh-CN" altLang="en-US" sz="3000" dirty="0" smtClean="0"/>
                  <a:t>位有效编码字有两种方式，</a:t>
                </a:r>
                <a:endParaRPr lang="en-US" altLang="zh-CN" sz="3000" dirty="0" smtClean="0"/>
              </a:p>
              <a:p>
                <a:pPr lvl="1"/>
                <a:r>
                  <a:rPr lang="zh-CN" altLang="en-US" dirty="0" smtClean="0"/>
                  <a:t>一个</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位的有效编码字后面加一个非</a:t>
                </a:r>
                <a:r>
                  <a:rPr lang="en-US" altLang="zh-CN" dirty="0" smtClean="0"/>
                  <a:t>0</a:t>
                </a:r>
                <a:r>
                  <a:rPr lang="zh-CN" altLang="en-US" dirty="0" smtClean="0"/>
                  <a:t>的数字</a:t>
                </a:r>
                <a:r>
                  <a:rPr lang="en-US" altLang="zh-CN" dirty="0" smtClean="0"/>
                  <a:t>. </a:t>
                </a:r>
                <a:r>
                  <a:rPr lang="zh-CN" altLang="en-US" dirty="0" smtClean="0"/>
                  <a:t>后面</a:t>
                </a:r>
                <a:r>
                  <a:rPr lang="zh-CN" altLang="en-US" dirty="0"/>
                  <a:t>的非</a:t>
                </a:r>
                <a:r>
                  <a:rPr lang="en-US" altLang="zh-CN" dirty="0"/>
                  <a:t>0</a:t>
                </a:r>
                <a:r>
                  <a:rPr lang="zh-CN" altLang="en-US" dirty="0"/>
                  <a:t>数字共有</a:t>
                </a:r>
                <a:r>
                  <a:rPr lang="en-US" altLang="zh-CN" dirty="0"/>
                  <a:t>9</a:t>
                </a:r>
                <a:r>
                  <a:rPr lang="zh-CN" altLang="en-US" dirty="0"/>
                  <a:t>种</a:t>
                </a:r>
                <a:r>
                  <a:rPr lang="en-US" altLang="zh-CN" dirty="0"/>
                  <a:t>(1-9)</a:t>
                </a:r>
                <a:r>
                  <a:rPr lang="zh-CN" altLang="en-US" dirty="0"/>
                  <a:t>，所以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9;</a:t>
                </a:r>
                <a:endParaRPr lang="en-US" altLang="zh-CN" dirty="0" smtClean="0"/>
              </a:p>
              <a:p>
                <a:pPr lvl="1"/>
                <a:r>
                  <a:rPr lang="zh-CN" altLang="en-US" dirty="0" smtClean="0"/>
                  <a:t>一个</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位的无效编码字后面加上一个</a:t>
                </a:r>
                <a:r>
                  <a:rPr lang="en-US" altLang="zh-CN" dirty="0" smtClean="0"/>
                  <a:t>0. </a:t>
                </a:r>
                <a:r>
                  <a:rPr lang="zh-CN" altLang="en-US" dirty="0" smtClean="0"/>
                  <a:t>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zh-CN" altLang="en-US" i="1">
                        <a:latin typeface="Cambria Math" panose="02040503050406030204" pitchFamily="18" charset="0"/>
                      </a:rPr>
                      <m:t>个</m:t>
                    </m:r>
                    <m:r>
                      <a:rPr lang="en-US" altLang="zh-CN" i="1" dirty="0" smtClean="0">
                        <a:latin typeface="Cambria Math" panose="02040503050406030204" pitchFamily="18" charset="0"/>
                      </a:rPr>
                      <m:t>𝑛</m:t>
                    </m:r>
                  </m:oMath>
                </a14:m>
                <a:r>
                  <a:rPr lang="en-US" altLang="zh-CN" dirty="0" smtClean="0"/>
                  <a:t>-1</a:t>
                </a:r>
                <a:r>
                  <a:rPr lang="zh-CN" altLang="en-US" dirty="0" smtClean="0"/>
                  <a:t>位编码字，这其中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zh-CN" altLang="en-US" dirty="0" smtClean="0"/>
                  <a:t>个有效编码字，所以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zh-CN" altLang="en-US" dirty="0" smtClean="0"/>
                  <a:t>种</a:t>
                </a:r>
                <a:r>
                  <a:rPr lang="en-US" altLang="zh-CN" dirty="0" smtClean="0"/>
                  <a:t>. </a:t>
                </a:r>
              </a:p>
              <a:p>
                <a:pPr lvl="1"/>
                <a:r>
                  <a:rPr lang="zh-CN" altLang="en-US" dirty="0"/>
                  <a:t>综上</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dirty="0">
                        <a:latin typeface="Cambria Math" panose="02040503050406030204" pitchFamily="18" charset="0"/>
                      </a:rPr>
                      <m:t>∗</m:t>
                    </m:r>
                    <m:r>
                      <m:rPr>
                        <m:nor/>
                      </m:rPr>
                      <a:rPr lang="en-US" altLang="zh-CN" dirty="0"/>
                      <m:t>9</m:t>
                    </m:r>
                    <m:r>
                      <a:rPr lang="en-US" altLang="zh-CN" b="0" i="1" dirty="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𝑛</m:t>
                        </m:r>
                        <m:r>
                          <a:rPr lang="en-US" altLang="zh-CN" i="1">
                            <a:latin typeface="Cambria Math" panose="02040503050406030204" pitchFamily="18" charset="0"/>
                          </a:rPr>
                          <m:t>−1</m:t>
                        </m:r>
                      </m:sup>
                    </m:sSup>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sz="2400" b="0" i="1" smtClean="0">
                        <a:latin typeface="Cambria Math" panose="02040503050406030204" pitchFamily="18" charset="0"/>
                      </a:rPr>
                      <m:t>=8</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pt-BR" altLang="zh-CN" sz="2400" i="1"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smtClean="0"/>
                  <a:t>=9</a:t>
                </a:r>
                <a:r>
                  <a:rPr lang="zh-CN" altLang="en-US" dirty="0"/>
                  <a:t>，因为串</a:t>
                </a:r>
                <a:r>
                  <a:rPr lang="en-US" altLang="zh-CN" dirty="0"/>
                  <a:t>0</a:t>
                </a:r>
                <a:r>
                  <a:rPr lang="zh-CN" altLang="en-US" dirty="0"/>
                  <a:t>是无效的，数字</a:t>
                </a:r>
                <a:r>
                  <a:rPr lang="en-US" altLang="zh-CN" dirty="0"/>
                  <a:t>1-9</a:t>
                </a:r>
                <a:r>
                  <a:rPr lang="zh-CN" altLang="en-US" dirty="0"/>
                  <a:t>都是有效的</a:t>
                </a:r>
                <a:r>
                  <a:rPr lang="en-US" altLang="zh-CN" dirty="0"/>
                  <a:t>.</a:t>
                </a:r>
                <a:endParaRPr lang="pt-BR" altLang="zh-CN" sz="2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5" t="-1548" r="-3663"/>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CD15A94C-C2DE-4E8D-AF37-3A34980E5C80}"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17</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64102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卡塔兰数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例</a:t>
                </a:r>
                <a:r>
                  <a:rPr lang="en-US" altLang="zh-CN" dirty="0" smtClean="0"/>
                  <a:t>:</a:t>
                </a:r>
                <a:r>
                  <a:rPr lang="zh-CN" altLang="en-US" dirty="0" smtClean="0"/>
                  <a:t>求关于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的</m:t>
                    </m:r>
                  </m:oMath>
                </a14:m>
                <a:r>
                  <a:rPr lang="zh-CN" altLang="en-US" dirty="0" smtClean="0"/>
                  <a:t>递推关系</a:t>
                </a:r>
                <a:r>
                  <a:rPr lang="en-US" altLang="zh-CN" dirty="0" smtClean="0"/>
                  <a:t>, </a:t>
                </a:r>
                <a:r>
                  <a:rPr lang="zh-CN" altLang="en-US" dirty="0" smtClean="0"/>
                  <a:t>它是通过对</a:t>
                </a:r>
                <a14:m>
                  <m:oMath xmlns:m="http://schemas.openxmlformats.org/officeDocument/2006/math">
                    <m:r>
                      <a:rPr lang="en-US" altLang="zh-CN" i="1" dirty="0" smtClean="0">
                        <a:latin typeface="Cambria Math" panose="02040503050406030204" pitchFamily="18" charset="0"/>
                      </a:rPr>
                      <m:t>𝑛</m:t>
                    </m:r>
                  </m:oMath>
                </a14:m>
                <a:r>
                  <a:rPr lang="en-US" altLang="zh-CN" dirty="0" smtClean="0"/>
                  <a:t>+1</a:t>
                </a:r>
                <a:r>
                  <a:rPr lang="zh-CN" altLang="en-US" dirty="0" smtClean="0"/>
                  <a:t>个数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r>
                  <a:rPr lang="zh-CN" altLang="en-US" dirty="0" smtClean="0"/>
                  <a:t>的乘积中加括号来规定乘法的次序的方式数</a:t>
                </a:r>
                <a:r>
                  <a:rPr lang="en-US" altLang="zh-CN" dirty="0" smtClean="0"/>
                  <a:t>. </a:t>
                </a:r>
                <a:r>
                  <a:rPr lang="zh-CN" altLang="en-US" dirty="0" smtClean="0"/>
                  <a:t>例如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3</m:t>
                        </m:r>
                      </m:sub>
                    </m:sSub>
                    <m:r>
                      <a:rPr lang="en-US" altLang="zh-CN" i="1" smtClean="0">
                        <a:latin typeface="Cambria Math" panose="02040503050406030204" pitchFamily="18" charset="0"/>
                      </a:rPr>
                      <m:t>=</m:t>
                    </m:r>
                  </m:oMath>
                </a14:m>
                <a:r>
                  <a:rPr lang="en-US" altLang="zh-CN" dirty="0" smtClean="0"/>
                  <a:t>5, </a:t>
                </a:r>
                <a:r>
                  <a:rPr lang="zh-CN" altLang="en-US" dirty="0" smtClean="0"/>
                  <a:t>因为有以下五种方式</a:t>
                </a:r>
                <a:endParaRPr lang="en-US" altLang="zh-CN" dirty="0" smtClean="0"/>
              </a:p>
              <a:p>
                <a:pPr marL="0" indent="0">
                  <a:lnSpc>
                    <a:spcPct val="100000"/>
                  </a:lnSpc>
                  <a:buNone/>
                </a:pP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oMath>
                </a14:m>
                <a:endParaRPr lang="en-US" altLang="zh-CN" dirty="0" smtClean="0"/>
              </a:p>
              <a:p>
                <a:pPr marL="0" indent="0">
                  <a:lnSpc>
                    <a:spcPct val="100000"/>
                  </a:lnSpc>
                  <a:buNone/>
                </a:pP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en-US" altLang="zh-CN" dirty="0" smtClean="0"/>
                  <a:t>))</a:t>
                </a:r>
                <a:endParaRPr lang="en-US" altLang="zh-CN" dirty="0"/>
              </a:p>
              <a:p>
                <a:pPr algn="just"/>
                <a:r>
                  <a:rPr lang="zh-CN" altLang="en-US" dirty="0" smtClean="0"/>
                  <a:t>解</a:t>
                </a:r>
                <a:r>
                  <a:rPr lang="en-US" altLang="zh-CN" dirty="0" smtClean="0"/>
                  <a:t>:</a:t>
                </a:r>
              </a:p>
              <a:p>
                <a:pPr lvl="1"/>
                <a:r>
                  <a:rPr lang="zh-CN" altLang="en-US" dirty="0"/>
                  <a:t>无论从哪个位置加入括号，总有一个“</a:t>
                </a:r>
                <a:r>
                  <a:rPr lang="en-US" altLang="zh-CN" dirty="0"/>
                  <a:t>.</a:t>
                </a:r>
                <a:r>
                  <a:rPr lang="zh-CN" altLang="en-US" dirty="0"/>
                  <a:t>”运算符在括号的外面</a:t>
                </a:r>
                <a:r>
                  <a:rPr lang="en-US" altLang="zh-CN" dirty="0" smtClean="0"/>
                  <a:t>. </a:t>
                </a:r>
                <a:r>
                  <a:rPr lang="zh-CN" altLang="en-US" dirty="0" smtClean="0"/>
                  <a:t>该</a:t>
                </a:r>
                <a:r>
                  <a:rPr lang="zh-CN" altLang="en-US" dirty="0"/>
                  <a:t>运算符出现在</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a:t>个数的两个数之间，例如</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k</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𝑘</m:t>
                        </m:r>
                        <m:r>
                          <a:rPr lang="en-US" altLang="zh-CN">
                            <a:latin typeface="Cambria Math" panose="02040503050406030204" pitchFamily="18" charset="0"/>
                          </a:rPr>
                          <m:t>+1</m:t>
                        </m:r>
                      </m:sub>
                    </m:sSub>
                    <m:r>
                      <a:rPr lang="en-US" altLang="zh-CN">
                        <a:latin typeface="Cambria Math" panose="02040503050406030204" pitchFamily="18" charset="0"/>
                      </a:rPr>
                      <m:t> </m:t>
                    </m:r>
                    <m:r>
                      <a:rPr lang="zh-CN" altLang="en-US">
                        <a:latin typeface="Cambria Math" panose="02040503050406030204" pitchFamily="18" charset="0"/>
                      </a:rPr>
                      <m:t>之间</m:t>
                    </m:r>
                  </m:oMath>
                </a14:m>
                <a:r>
                  <a:rPr lang="pt-BR" altLang="zh-CN" dirty="0"/>
                  <a:t>. </a:t>
                </a:r>
                <a:r>
                  <a:rPr lang="zh-CN" altLang="en-US" dirty="0"/>
                  <a:t>那么在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k</m:t>
                        </m:r>
                      </m:sub>
                    </m:sSub>
                    <m:r>
                      <a:rPr lang="zh-CN" altLang="en-US">
                        <a:latin typeface="Cambria Math" panose="02040503050406030204" pitchFamily="18" charset="0"/>
                      </a:rPr>
                      <m:t>的</m:t>
                    </m:r>
                  </m:oMath>
                </a14:m>
                <a:r>
                  <a:rPr lang="zh-CN" altLang="en-US" dirty="0"/>
                  <a:t>乘积中有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k</m:t>
                        </m:r>
                      </m:sub>
                    </m:sSub>
                    <m:r>
                      <a:rPr lang="zh-CN" altLang="en-US">
                        <a:latin typeface="Cambria Math" panose="02040503050406030204" pitchFamily="18" charset="0"/>
                      </a:rPr>
                      <m:t>种</m:t>
                    </m:r>
                  </m:oMath>
                </a14:m>
                <a:r>
                  <a:rPr lang="zh-CN" altLang="en-US" dirty="0"/>
                  <a:t>方式确定它们乘积中的括号不同而出现的不同乘法次序</a:t>
                </a:r>
                <a:r>
                  <a:rPr lang="en-US" altLang="zh-CN" dirty="0"/>
                  <a:t>. </a:t>
                </a:r>
                <a:r>
                  <a:rPr lang="zh-CN" altLang="en-US" dirty="0"/>
                  <a:t>另外在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k</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𝑘</m:t>
                        </m:r>
                        <m:r>
                          <a:rPr lang="en-US" altLang="zh-CN">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𝑥</m:t>
                        </m:r>
                      </m:e>
                      <m:sub>
                        <m:r>
                          <a:rPr lang="en-US" altLang="zh-CN">
                            <a:latin typeface="Cambria Math" panose="02040503050406030204" pitchFamily="18" charset="0"/>
                          </a:rPr>
                          <m:t>𝑘</m:t>
                        </m:r>
                        <m:r>
                          <a:rPr lang="en-US" altLang="zh-CN">
                            <a:latin typeface="Cambria Math" panose="02040503050406030204" pitchFamily="18" charset="0"/>
                          </a:rPr>
                          <m:t>+3</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𝑛</m:t>
                        </m:r>
                      </m:sub>
                    </m:sSub>
                    <m:r>
                      <a:rPr lang="zh-CN" altLang="en-US">
                        <a:latin typeface="Cambria Math" panose="02040503050406030204" pitchFamily="18" charset="0"/>
                      </a:rPr>
                      <m:t>的</m:t>
                    </m:r>
                  </m:oMath>
                </a14:m>
                <a:r>
                  <a:rPr lang="zh-CN" altLang="en-US" dirty="0"/>
                  <a:t>乘积中有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a:latin typeface="Cambria Math" panose="02040503050406030204" pitchFamily="18" charset="0"/>
                          </a:rPr>
                          <m:t>𝑛</m:t>
                        </m:r>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−1</m:t>
                        </m:r>
                      </m:sub>
                    </m:sSub>
                    <m:r>
                      <a:rPr lang="zh-CN" altLang="en-US">
                        <a:latin typeface="Cambria Math" panose="02040503050406030204" pitchFamily="18" charset="0"/>
                      </a:rPr>
                      <m:t>种</m:t>
                    </m:r>
                  </m:oMath>
                </a14:m>
                <a:r>
                  <a:rPr lang="zh-CN" altLang="en-US" dirty="0"/>
                  <a:t>方式确定它们乘积中的括号不同而出现的不同乘法次序</a:t>
                </a:r>
                <a:r>
                  <a:rPr lang="en-US" altLang="zh-CN" dirty="0"/>
                  <a:t>.</a:t>
                </a:r>
                <a:endParaRPr lang="pt-BR"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44"/>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CD15A94C-C2DE-4E8D-AF37-3A34980E5C80}"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18</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79928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卡塔兰数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解</a:t>
                </a:r>
                <a:r>
                  <a:rPr lang="en-US" altLang="zh-CN" dirty="0" smtClean="0"/>
                  <a:t>(</a:t>
                </a:r>
                <a:r>
                  <a:rPr lang="zh-CN" altLang="en-US" dirty="0" smtClean="0"/>
                  <a:t>续</a:t>
                </a:r>
                <a:r>
                  <a:rPr lang="en-US" altLang="zh-CN" dirty="0" smtClean="0"/>
                  <a:t>):</a:t>
                </a:r>
              </a:p>
              <a:p>
                <a:pPr lvl="1"/>
                <a:r>
                  <a:rPr lang="zh-CN" altLang="en-US" dirty="0"/>
                  <a:t>由于</a:t>
                </a:r>
                <a14:m>
                  <m:oMath xmlns:m="http://schemas.openxmlformats.org/officeDocument/2006/math">
                    <m:r>
                      <a:rPr lang="en-US" altLang="zh-CN" dirty="0">
                        <a:latin typeface="Cambria Math" panose="02040503050406030204" pitchFamily="18" charset="0"/>
                      </a:rPr>
                      <m:t>𝑘</m:t>
                    </m:r>
                  </m:oMath>
                </a14:m>
                <a:r>
                  <a:rPr lang="zh-CN" altLang="en-US" dirty="0"/>
                  <a:t>值可能是</a:t>
                </a:r>
                <a:r>
                  <a:rPr lang="en-US" altLang="zh-CN" dirty="0"/>
                  <a:t>0</a:t>
                </a:r>
                <a:r>
                  <a:rPr lang="zh-CN" altLang="en-US" dirty="0"/>
                  <a:t>到</a:t>
                </a:r>
                <a14:m>
                  <m:oMath xmlns:m="http://schemas.openxmlformats.org/officeDocument/2006/math">
                    <m:r>
                      <a:rPr lang="en-US" altLang="zh-CN" dirty="0">
                        <a:latin typeface="Cambria Math" panose="02040503050406030204" pitchFamily="18" charset="0"/>
                      </a:rPr>
                      <m:t>𝑛</m:t>
                    </m:r>
                  </m:oMath>
                </a14:m>
                <a:r>
                  <a:rPr lang="en-US" altLang="zh-CN" dirty="0"/>
                  <a:t>-1</a:t>
                </a:r>
                <a:r>
                  <a:rPr lang="zh-CN" altLang="en-US" dirty="0"/>
                  <a:t>的任何一个值</a:t>
                </a:r>
                <a:r>
                  <a:rPr lang="en-US" altLang="zh-CN" dirty="0"/>
                  <a:t>, </a:t>
                </a:r>
                <a:r>
                  <a:rPr lang="zh-CN" altLang="en-US" dirty="0"/>
                  <a:t>所以</a:t>
                </a:r>
                <a:endParaRPr lang="en-US" altLang="zh-CN" dirty="0"/>
              </a:p>
              <a:p>
                <a:pPr marL="0" indent="0" algn="ctr">
                  <a:lnSpc>
                    <a:spcPct val="100000"/>
                  </a:lnSpc>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𝑛</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smtClean="0">
                        <a:latin typeface="Cambria Math" panose="02040503050406030204" pitchFamily="18" charset="0"/>
                      </a:rPr>
                      <m:t>+</m:t>
                    </m:r>
                  </m:oMath>
                </a14:m>
                <a:r>
                  <a:rPr lang="pt-BR"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0</m:t>
                        </m:r>
                      </m:sub>
                    </m:sSub>
                  </m:oMath>
                </a14:m>
                <a:endParaRPr lang="pt-BR" altLang="zh-CN" dirty="0" smtClean="0"/>
              </a:p>
              <a:p>
                <a:pPr marL="0" indent="0">
                  <a:lnSpc>
                    <a:spcPct val="100000"/>
                  </a:lnSpc>
                  <a:buNone/>
                </a:pPr>
                <a:r>
                  <a:rPr lang="pt-BR" altLang="zh-CN" dirty="0" smtClean="0"/>
                  <a:t>                        =</a:t>
                </a:r>
                <a14:m>
                  <m:oMath xmlns:m="http://schemas.openxmlformats.org/officeDocument/2006/math">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pt-BR"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𝑘</m:t>
                            </m:r>
                          </m:sub>
                        </m:sSub>
                        <m:sSub>
                          <m:sSubPr>
                            <m:ctrlPr>
                              <a:rPr lang="pt-BR"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nary>
                  </m:oMath>
                </a14:m>
                <a:endParaRPr lang="pt-BR" altLang="zh-CN" dirty="0" smtClean="0"/>
              </a:p>
              <a:p>
                <a:pPr lvl="1"/>
                <a:r>
                  <a:rPr lang="zh-CN" altLang="en-US" dirty="0"/>
                  <a:t>其中初始条件</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a:latin typeface="Cambria Math" panose="02040503050406030204" pitchFamily="18" charset="0"/>
                          </a:rPr>
                          <m:t>0</m:t>
                        </m:r>
                      </m:sub>
                    </m:sSub>
                  </m:oMath>
                </a14:m>
                <a:r>
                  <a:rPr lang="pt-BR" altLang="zh-CN" dirty="0"/>
                  <a:t>=1,</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a:latin typeface="Cambria Math" panose="02040503050406030204" pitchFamily="18" charset="0"/>
                          </a:rPr>
                          <m:t>1</m:t>
                        </m:r>
                      </m:sub>
                    </m:sSub>
                  </m:oMath>
                </a14:m>
                <a:r>
                  <a:rPr lang="pt-BR" altLang="zh-CN" dirty="0"/>
                  <a:t>=1.</a:t>
                </a:r>
                <a:endParaRPr lang="en-US" altLang="zh-CN" dirty="0"/>
              </a:p>
              <a:p>
                <a:pPr lvl="1"/>
                <a:r>
                  <a:rPr lang="zh-CN" altLang="en-US" dirty="0"/>
                  <a:t>序列</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a:latin typeface="Cambria Math" panose="02040503050406030204" pitchFamily="18" charset="0"/>
                          </a:rPr>
                          <m:t>𝑛</m:t>
                        </m:r>
                      </m:sub>
                    </m:sSub>
                  </m:oMath>
                </a14:m>
                <a:r>
                  <a:rPr lang="en-US" altLang="zh-CN" dirty="0"/>
                  <a:t>}</a:t>
                </a:r>
                <a:r>
                  <a:rPr lang="zh-CN" altLang="en-US" dirty="0"/>
                  <a:t>是</a:t>
                </a:r>
                <a:r>
                  <a:rPr lang="zh-CN" altLang="en-US" b="1" dirty="0">
                    <a:solidFill>
                      <a:srgbClr val="C00000"/>
                    </a:solidFill>
                  </a:rPr>
                  <a:t>卡塔兰数</a:t>
                </a:r>
                <a:r>
                  <a:rPr lang="zh-CN" altLang="en-US" dirty="0"/>
                  <a:t>的序列</a:t>
                </a:r>
                <a:r>
                  <a:rPr lang="en-US" altLang="zh-CN" dirty="0"/>
                  <a:t>. </a:t>
                </a:r>
                <a:r>
                  <a:rPr lang="zh-CN" altLang="en-US" dirty="0"/>
                  <a:t>这个</a:t>
                </a:r>
                <a:r>
                  <a:rPr lang="zh-CN" altLang="en-US" dirty="0" smtClean="0"/>
                  <a:t>序列还是除了该例</a:t>
                </a:r>
                <a:r>
                  <a:rPr lang="zh-CN" altLang="en-US" dirty="0"/>
                  <a:t>之外的许多不同计数问题的解</a:t>
                </a:r>
                <a:r>
                  <a:rPr lang="en-US" altLang="zh-CN" dirty="0"/>
                  <a:t>.</a:t>
                </a:r>
                <a:endParaRPr lang="zh-CN" altLang="en-US" dirty="0"/>
              </a:p>
              <a:p>
                <a:pPr marL="0" indent="0">
                  <a:lnSpc>
                    <a:spcPct val="100000"/>
                  </a:lnSpc>
                  <a:buNone/>
                </a:pPr>
                <a:endParaRPr lang="pt-BR"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610"/>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CD15A94C-C2DE-4E8D-AF37-3A34980E5C80}"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19</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361363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971540" y="912079"/>
            <a:ext cx="4867275" cy="658343"/>
            <a:chOff x="5402407" y="1253593"/>
            <a:chExt cx="4867485" cy="658235"/>
          </a:xfrm>
        </p:grpSpPr>
        <p:sp>
          <p:nvSpPr>
            <p:cNvPr id="16" name="文本框 15"/>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01559D"/>
                  </a:solidFill>
                  <a:latin typeface="微软雅黑" panose="020B0503020204020204" pitchFamily="34" charset="-122"/>
                  <a:ea typeface="微软雅黑" panose="020B0503020204020204" pitchFamily="34" charset="-122"/>
                </a:rPr>
                <a:t>递</a:t>
              </a:r>
              <a:r>
                <a:rPr lang="zh-CN" altLang="en-US" sz="2400" b="1" dirty="0" smtClean="0">
                  <a:solidFill>
                    <a:srgbClr val="01559D"/>
                  </a:solidFill>
                  <a:latin typeface="微软雅黑" panose="020B0503020204020204" pitchFamily="34" charset="-122"/>
                  <a:ea typeface="微软雅黑" panose="020B0503020204020204" pitchFamily="34" charset="-122"/>
                </a:rPr>
                <a:t>推关系</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Recurrence Relations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18" name="圆角矩形 17"/>
          <p:cNvSpPr/>
          <p:nvPr/>
        </p:nvSpPr>
        <p:spPr>
          <a:xfrm rot="2700000">
            <a:off x="5478145" y="1032095"/>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19" name="文本框 18"/>
          <p:cNvSpPr txBox="1"/>
          <p:nvPr/>
        </p:nvSpPr>
        <p:spPr>
          <a:xfrm>
            <a:off x="5521868" y="10479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grpSp>
        <p:nvGrpSpPr>
          <p:cNvPr id="20" name="组合 19"/>
          <p:cNvGrpSpPr/>
          <p:nvPr/>
        </p:nvGrpSpPr>
        <p:grpSpPr>
          <a:xfrm>
            <a:off x="5971540" y="1889979"/>
            <a:ext cx="4867275" cy="677130"/>
            <a:chOff x="5402407" y="1253593"/>
            <a:chExt cx="4867485" cy="677019"/>
          </a:xfrm>
        </p:grpSpPr>
        <p:sp>
          <p:nvSpPr>
            <p:cNvPr id="21" name="文本框 20"/>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求解线性递推关系</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5402408" y="1616731"/>
              <a:ext cx="4867484" cy="31388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Solving</a:t>
              </a:r>
              <a:r>
                <a:rPr kumimoji="0" lang="en-US" altLang="zh-CN" sz="1200" b="0" i="0" u="none" strike="noStrike" kern="1200" cap="none" spc="0" normalizeH="0" noProof="0" dirty="0" smtClean="0">
                  <a:ln>
                    <a:noFill/>
                  </a:ln>
                  <a:solidFill>
                    <a:srgbClr val="01559D"/>
                  </a:solidFill>
                  <a:effectLst/>
                  <a:uLnTx/>
                  <a:uFillTx/>
                  <a:latin typeface="微软雅黑" panose="020B0503020204020204" pitchFamily="34" charset="-122"/>
                  <a:ea typeface="微软雅黑" panose="020B0503020204020204" pitchFamily="34" charset="-122"/>
                </a:rPr>
                <a:t> Linear Recurrence Relations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3" name="圆角矩形 22"/>
          <p:cNvSpPr/>
          <p:nvPr/>
        </p:nvSpPr>
        <p:spPr>
          <a:xfrm rot="2700000">
            <a:off x="5478145" y="2009995"/>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4" name="文本框 23"/>
          <p:cNvSpPr txBox="1"/>
          <p:nvPr/>
        </p:nvSpPr>
        <p:spPr>
          <a:xfrm>
            <a:off x="5521868" y="20258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grpSp>
        <p:nvGrpSpPr>
          <p:cNvPr id="25" name="组合 24"/>
          <p:cNvGrpSpPr/>
          <p:nvPr/>
        </p:nvGrpSpPr>
        <p:grpSpPr>
          <a:xfrm>
            <a:off x="5971540" y="2867244"/>
            <a:ext cx="4867275" cy="658343"/>
            <a:chOff x="5402407" y="1253593"/>
            <a:chExt cx="4867485" cy="658235"/>
          </a:xfrm>
        </p:grpSpPr>
        <p:sp>
          <p:nvSpPr>
            <p:cNvPr id="26" name="文本框 25"/>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分治算法和递推关系</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200" dirty="0" smtClean="0">
                  <a:solidFill>
                    <a:srgbClr val="01559D"/>
                  </a:solidFill>
                  <a:latin typeface="微软雅黑" panose="020B0503020204020204" pitchFamily="34" charset="-122"/>
                  <a:ea typeface="微软雅黑" panose="020B0503020204020204" pitchFamily="34" charset="-122"/>
                </a:rPr>
                <a:t>Divide-and-</a:t>
              </a:r>
              <a:r>
                <a:rPr lang="en-US" altLang="zh-CN" sz="1200" dirty="0" err="1" smtClean="0">
                  <a:solidFill>
                    <a:srgbClr val="01559D"/>
                  </a:solidFill>
                  <a:latin typeface="微软雅黑" panose="020B0503020204020204" pitchFamily="34" charset="-122"/>
                  <a:ea typeface="微软雅黑" panose="020B0503020204020204" pitchFamily="34" charset="-122"/>
                </a:rPr>
                <a:t>Conqer</a:t>
              </a:r>
              <a:r>
                <a:rPr lang="en-US" altLang="zh-CN" sz="1200" dirty="0" smtClean="0">
                  <a:solidFill>
                    <a:srgbClr val="01559D"/>
                  </a:solidFill>
                  <a:latin typeface="微软雅黑" panose="020B0503020204020204" pitchFamily="34" charset="-122"/>
                  <a:ea typeface="微软雅黑" panose="020B0503020204020204" pitchFamily="34" charset="-122"/>
                </a:rPr>
                <a:t> Algorithms and Recurrence Relations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28" name="圆角矩形 27"/>
          <p:cNvSpPr/>
          <p:nvPr/>
        </p:nvSpPr>
        <p:spPr>
          <a:xfrm rot="2700000">
            <a:off x="5478145" y="2987260"/>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29" name="文本框 28"/>
          <p:cNvSpPr txBox="1"/>
          <p:nvPr/>
        </p:nvSpPr>
        <p:spPr>
          <a:xfrm>
            <a:off x="5521868" y="3003770"/>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grpSp>
        <p:nvGrpSpPr>
          <p:cNvPr id="30" name="组合 29"/>
          <p:cNvGrpSpPr/>
          <p:nvPr/>
        </p:nvGrpSpPr>
        <p:grpSpPr>
          <a:xfrm>
            <a:off x="5971540" y="3845144"/>
            <a:ext cx="4867275" cy="658343"/>
            <a:chOff x="5402407" y="1253593"/>
            <a:chExt cx="4867485" cy="658235"/>
          </a:xfrm>
        </p:grpSpPr>
        <p:sp>
          <p:nvSpPr>
            <p:cNvPr id="31" name="文本框 30"/>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生成函数</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32" name="文本框 31"/>
            <p:cNvSpPr txBox="1"/>
            <p:nvPr/>
          </p:nvSpPr>
          <p:spPr>
            <a:xfrm>
              <a:off x="5402408" y="1616731"/>
              <a:ext cx="4867484" cy="2950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Generating</a:t>
              </a:r>
              <a:r>
                <a:rPr kumimoji="0" lang="en-US" altLang="zh-CN" sz="1200" b="0" i="0" u="none" strike="noStrike" kern="1200" cap="none" spc="0" normalizeH="0" noProof="0" dirty="0" smtClean="0">
                  <a:ln>
                    <a:noFill/>
                  </a:ln>
                  <a:solidFill>
                    <a:srgbClr val="01559D"/>
                  </a:solidFill>
                  <a:effectLst/>
                  <a:uLnTx/>
                  <a:uFillTx/>
                  <a:latin typeface="微软雅黑" panose="020B0503020204020204" pitchFamily="34" charset="-122"/>
                  <a:ea typeface="微软雅黑" panose="020B0503020204020204" pitchFamily="34" charset="-122"/>
                </a:rPr>
                <a:t> Functions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3" name="圆角矩形 32"/>
          <p:cNvSpPr/>
          <p:nvPr/>
        </p:nvSpPr>
        <p:spPr>
          <a:xfrm rot="2700000">
            <a:off x="5478145" y="3965160"/>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34" name="文本框 33"/>
          <p:cNvSpPr txBox="1"/>
          <p:nvPr/>
        </p:nvSpPr>
        <p:spPr>
          <a:xfrm>
            <a:off x="5521868" y="3981035"/>
            <a:ext cx="314510" cy="369332"/>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35" name="文本框 34"/>
          <p:cNvSpPr txBox="1"/>
          <p:nvPr/>
        </p:nvSpPr>
        <p:spPr>
          <a:xfrm>
            <a:off x="1403844" y="1769537"/>
            <a:ext cx="3768205" cy="82994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800" b="1" dirty="0" smtClean="0">
                <a:solidFill>
                  <a:srgbClr val="01559D"/>
                </a:solidFill>
                <a:latin typeface="Arial" panose="020B0604020202020204" pitchFamily="34" charset="0"/>
                <a:cs typeface="Arial" panose="020B0604020202020204" pitchFamily="34" charset="0"/>
              </a:rPr>
              <a:t>CONTENT</a:t>
            </a:r>
            <a:endParaRPr kumimoji="0" lang="en-US" altLang="zh-CN" sz="4800" b="1" u="none" strike="noStrike" kern="1200" cap="none" spc="0" normalizeH="0" baseline="0" noProof="0" dirty="0" smtClean="0">
              <a:ln>
                <a:noFill/>
              </a:ln>
              <a:solidFill>
                <a:srgbClr val="01559D"/>
              </a:solidFill>
              <a:effectLst/>
              <a:uLnTx/>
              <a:uFillTx/>
              <a:latin typeface="Arial" panose="020B0604020202020204" pitchFamily="34" charset="0"/>
              <a:cs typeface="Arial" panose="020B0604020202020204" pitchFamily="34" charset="0"/>
            </a:endParaRPr>
          </a:p>
        </p:txBody>
      </p:sp>
      <p:grpSp>
        <p:nvGrpSpPr>
          <p:cNvPr id="36" name="组合 35"/>
          <p:cNvGrpSpPr/>
          <p:nvPr/>
        </p:nvGrpSpPr>
        <p:grpSpPr>
          <a:xfrm>
            <a:off x="5971540" y="4885471"/>
            <a:ext cx="4867275" cy="677130"/>
            <a:chOff x="5402407" y="1253593"/>
            <a:chExt cx="4867485" cy="677019"/>
          </a:xfrm>
        </p:grpSpPr>
        <p:sp>
          <p:nvSpPr>
            <p:cNvPr id="37" name="文本框 36"/>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rgbClr val="01559D"/>
                  </a:solidFill>
                  <a:effectLst/>
                  <a:uLnTx/>
                  <a:uFillTx/>
                  <a:latin typeface="微软雅黑" panose="020B0503020204020204" pitchFamily="34" charset="-122"/>
                  <a:ea typeface="微软雅黑" panose="020B0503020204020204" pitchFamily="34" charset="-122"/>
                  <a:sym typeface="+mn-ea"/>
                </a:rPr>
                <a:t>容斥及其应用</a:t>
              </a:r>
              <a:endParaRPr kumimoji="0" lang="zh-CN" altLang="en-US" sz="2400" b="1"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endParaRPr>
            </a:p>
          </p:txBody>
        </p:sp>
        <p:sp>
          <p:nvSpPr>
            <p:cNvPr id="38" name="文本框 37"/>
            <p:cNvSpPr txBox="1"/>
            <p:nvPr/>
          </p:nvSpPr>
          <p:spPr>
            <a:xfrm>
              <a:off x="5402408" y="1616731"/>
              <a:ext cx="4867484" cy="31388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rPr>
                <a:t>Inclusion-Exclusion and its </a:t>
              </a:r>
              <a:r>
                <a:rPr lang="en-US" altLang="zh-CN" sz="1200" dirty="0" smtClean="0">
                  <a:solidFill>
                    <a:srgbClr val="01559D"/>
                  </a:solidFill>
                  <a:latin typeface="微软雅黑" panose="020B0503020204020204" pitchFamily="34" charset="-122"/>
                  <a:ea typeface="微软雅黑" panose="020B0503020204020204" pitchFamily="34" charset="-122"/>
                </a:rPr>
                <a:t>Applications</a:t>
              </a:r>
              <a:endParaRPr kumimoji="0" lang="en-US" altLang="zh-CN" sz="1200"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endParaRPr>
            </a:p>
          </p:txBody>
        </p:sp>
      </p:grpSp>
      <p:sp>
        <p:nvSpPr>
          <p:cNvPr id="39" name="圆角矩形 38"/>
          <p:cNvSpPr/>
          <p:nvPr/>
        </p:nvSpPr>
        <p:spPr>
          <a:xfrm rot="2700000">
            <a:off x="5478145" y="4956971"/>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1559D"/>
              </a:solidFill>
            </a:endParaRPr>
          </a:p>
        </p:txBody>
      </p:sp>
      <p:sp>
        <p:nvSpPr>
          <p:cNvPr id="40" name="文本框 39"/>
          <p:cNvSpPr txBox="1"/>
          <p:nvPr/>
        </p:nvSpPr>
        <p:spPr>
          <a:xfrm>
            <a:off x="5522669" y="4973481"/>
            <a:ext cx="312907"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2" name="直接连接符 41"/>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524183" y="10479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1</a:t>
            </a:r>
            <a:endParaRPr lang="zh-CN" altLang="en-US" b="1" i="1" dirty="0">
              <a:solidFill>
                <a:schemeClr val="bg1"/>
              </a:solidFill>
              <a:latin typeface="Century Gothic" panose="020B0502020202020204" pitchFamily="34" charset="0"/>
            </a:endParaRPr>
          </a:p>
        </p:txBody>
      </p:sp>
      <p:sp>
        <p:nvSpPr>
          <p:cNvPr id="43" name="文本框 42"/>
          <p:cNvSpPr txBox="1"/>
          <p:nvPr/>
        </p:nvSpPr>
        <p:spPr>
          <a:xfrm>
            <a:off x="5524183" y="20258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2</a:t>
            </a:r>
            <a:endParaRPr lang="zh-CN" altLang="en-US" b="1" i="1" dirty="0">
              <a:solidFill>
                <a:schemeClr val="bg1"/>
              </a:solidFill>
              <a:latin typeface="Century Gothic" panose="020B0502020202020204" pitchFamily="34" charset="0"/>
            </a:endParaRPr>
          </a:p>
        </p:txBody>
      </p:sp>
      <p:sp>
        <p:nvSpPr>
          <p:cNvPr id="44" name="文本框 43"/>
          <p:cNvSpPr txBox="1"/>
          <p:nvPr/>
        </p:nvSpPr>
        <p:spPr>
          <a:xfrm>
            <a:off x="5524183" y="3003770"/>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3</a:t>
            </a:r>
            <a:endParaRPr lang="zh-CN" altLang="en-US" b="1" i="1" dirty="0">
              <a:solidFill>
                <a:schemeClr val="bg1"/>
              </a:solidFill>
              <a:latin typeface="Century Gothic" panose="020B0502020202020204" pitchFamily="34" charset="0"/>
            </a:endParaRPr>
          </a:p>
        </p:txBody>
      </p:sp>
      <p:sp>
        <p:nvSpPr>
          <p:cNvPr id="45" name="文本框 44"/>
          <p:cNvSpPr txBox="1"/>
          <p:nvPr/>
        </p:nvSpPr>
        <p:spPr>
          <a:xfrm>
            <a:off x="5524183" y="3981035"/>
            <a:ext cx="309880" cy="368300"/>
          </a:xfrm>
          <a:prstGeom prst="rect">
            <a:avLst/>
          </a:prstGeom>
          <a:noFill/>
        </p:spPr>
        <p:txBody>
          <a:bodyPr wrap="none" rtlCol="0">
            <a:spAutoFit/>
          </a:bodyPr>
          <a:lstStyle/>
          <a:p>
            <a:pPr algn="ctr"/>
            <a:r>
              <a:rPr lang="en-US" altLang="zh-CN" b="1" i="1" dirty="0" smtClean="0">
                <a:solidFill>
                  <a:schemeClr val="bg1"/>
                </a:solidFill>
                <a:latin typeface="Century Gothic" panose="020B0502020202020204" pitchFamily="34" charset="0"/>
              </a:rPr>
              <a:t>4</a:t>
            </a:r>
            <a:endParaRPr lang="zh-CN" altLang="en-US" b="1" i="1" dirty="0">
              <a:solidFill>
                <a:schemeClr val="bg1"/>
              </a:solidFill>
              <a:latin typeface="Century Gothic" panose="020B0502020202020204" pitchFamily="34" charset="0"/>
            </a:endParaRPr>
          </a:p>
        </p:txBody>
      </p:sp>
      <p:sp>
        <p:nvSpPr>
          <p:cNvPr id="46" name="文本框 45"/>
          <p:cNvSpPr txBox="1"/>
          <p:nvPr/>
        </p:nvSpPr>
        <p:spPr>
          <a:xfrm>
            <a:off x="5529081" y="4973481"/>
            <a:ext cx="300082" cy="369332"/>
          </a:xfrm>
          <a:prstGeom prst="rect">
            <a:avLst/>
          </a:prstGeom>
          <a:noFill/>
        </p:spPr>
        <p:txBody>
          <a:bodyPr wrap="none" rtlCol="0">
            <a:spAutoFit/>
          </a:bodyPr>
          <a:lstStyle/>
          <a:p>
            <a:pPr algn="ctr"/>
            <a:r>
              <a:rPr lang="en-US" altLang="zh-CN" b="1" i="1" dirty="0">
                <a:solidFill>
                  <a:schemeClr val="bg1"/>
                </a:solidFill>
                <a:latin typeface="Century Gothic" panose="020B0502020202020204" pitchFamily="34" charset="0"/>
              </a:rPr>
              <a:t>5</a:t>
            </a:r>
            <a:endParaRPr lang="zh-CN" altLang="en-US" b="1" i="1" dirty="0">
              <a:solidFill>
                <a:schemeClr val="bg1"/>
              </a:solidFill>
              <a:latin typeface="Century Gothic" panose="020B0502020202020204" pitchFamily="34" charset="0"/>
            </a:endParaRPr>
          </a:p>
        </p:txBody>
      </p:sp>
      <p:cxnSp>
        <p:nvCxnSpPr>
          <p:cNvPr id="47" name="直接连接符 46"/>
          <p:cNvCxnSpPr/>
          <p:nvPr/>
        </p:nvCxnSpPr>
        <p:spPr>
          <a:xfrm>
            <a:off x="5172049" y="685800"/>
            <a:ext cx="0" cy="548640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65" t="12185" r="-1365" b="14706"/>
          <a:stretch/>
        </p:blipFill>
        <p:spPr>
          <a:xfrm>
            <a:off x="-76200" y="0"/>
            <a:ext cx="5337360" cy="6858000"/>
          </a:xfrm>
          <a:prstGeom prst="rect">
            <a:avLst/>
          </a:prstGeom>
        </p:spPr>
      </p:pic>
      <p:sp>
        <p:nvSpPr>
          <p:cNvPr id="49" name="矩形 48"/>
          <p:cNvSpPr/>
          <p:nvPr/>
        </p:nvSpPr>
        <p:spPr>
          <a:xfrm>
            <a:off x="10724" y="13332"/>
            <a:ext cx="5161325" cy="684963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453762" y="788767"/>
            <a:ext cx="3664725" cy="2363484"/>
            <a:chOff x="1480473" y="320843"/>
            <a:chExt cx="3664725" cy="2363484"/>
          </a:xfrm>
        </p:grpSpPr>
        <p:sp>
          <p:nvSpPr>
            <p:cNvPr id="51" name="标题 1"/>
            <p:cNvSpPr txBox="1">
              <a:spLocks/>
            </p:cNvSpPr>
            <p:nvPr/>
          </p:nvSpPr>
          <p:spPr>
            <a:xfrm>
              <a:off x="1480473" y="320843"/>
              <a:ext cx="3193873" cy="2363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dirty="0" smtClean="0">
                  <a:solidFill>
                    <a:schemeClr val="bg1"/>
                  </a:solidFill>
                  <a:latin typeface="微软雅黑" panose="020B0503020204020204" pitchFamily="34" charset="-122"/>
                  <a:ea typeface="微软雅黑" panose="020B0503020204020204" pitchFamily="34" charset="-122"/>
                </a:rPr>
                <a:t>Contents</a:t>
              </a:r>
              <a:r>
                <a:rPr lang="zh-CN" altLang="en-US" sz="4800" dirty="0" smtClean="0">
                  <a:solidFill>
                    <a:schemeClr val="bg1"/>
                  </a:solidFill>
                  <a:latin typeface="微软雅黑" panose="020B0503020204020204" pitchFamily="34" charset="-122"/>
                  <a:ea typeface="微软雅黑" panose="020B0503020204020204" pitchFamily="34" charset="-122"/>
                </a:rPr>
                <a:t>  </a:t>
              </a:r>
              <a:endParaRPr lang="en-US" altLang="zh-CN" sz="4800" dirty="0" smtClean="0">
                <a:solidFill>
                  <a:schemeClr val="bg1"/>
                </a:solidFill>
                <a:latin typeface="微软雅黑" panose="020B0503020204020204" pitchFamily="34" charset="-122"/>
                <a:ea typeface="微软雅黑" panose="020B0503020204020204" pitchFamily="34" charset="-122"/>
              </a:endParaRPr>
            </a:p>
            <a:p>
              <a:endParaRPr lang="zh-CN" altLang="en-US" sz="48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V="1">
              <a:off x="2085198" y="1542583"/>
              <a:ext cx="3060000" cy="1455"/>
            </a:xfrm>
            <a:prstGeom prst="line">
              <a:avLst/>
            </a:prstGeom>
            <a:ln w="22225">
              <a:solidFill>
                <a:srgbClr val="FFFFFF"/>
              </a:solidFill>
              <a:headEnd type="ova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128730" y="1640460"/>
              <a:ext cx="1529995" cy="830997"/>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mj-cs"/>
                </a:rPr>
                <a:t>提纲</a:t>
              </a:r>
              <a:endParaRPr lang="en-US" altLang="zh-CN" sz="4800" dirty="0">
                <a:solidFill>
                  <a:schemeClr val="bg1"/>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938517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课后作业</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一台出售邮票簿的售货机只接受</a:t>
            </a:r>
            <a:r>
              <a:rPr lang="en-US" altLang="zh-CN" dirty="0" smtClean="0"/>
              <a:t>1</a:t>
            </a:r>
            <a:r>
              <a:rPr lang="zh-CN" altLang="en-US" dirty="0" smtClean="0"/>
              <a:t>美元硬币</a:t>
            </a:r>
            <a:r>
              <a:rPr lang="en-US" altLang="zh-CN" dirty="0" smtClean="0"/>
              <a:t>, 1</a:t>
            </a:r>
            <a:r>
              <a:rPr lang="zh-CN" altLang="en-US" dirty="0" smtClean="0"/>
              <a:t>美元纸币以及</a:t>
            </a:r>
            <a:r>
              <a:rPr lang="en-US" altLang="zh-CN" dirty="0" smtClean="0"/>
              <a:t>5</a:t>
            </a:r>
            <a:r>
              <a:rPr lang="zh-CN" altLang="en-US" dirty="0" smtClean="0"/>
              <a:t>美元纸币</a:t>
            </a:r>
            <a:r>
              <a:rPr lang="en-US" altLang="zh-CN" dirty="0" smtClean="0"/>
              <a:t>.</a:t>
            </a:r>
          </a:p>
          <a:p>
            <a:pPr lvl="1">
              <a:lnSpc>
                <a:spcPct val="110000"/>
              </a:lnSpc>
            </a:pPr>
            <a:r>
              <a:rPr lang="en-US" altLang="zh-CN" dirty="0" smtClean="0"/>
              <a:t>a</a:t>
            </a:r>
            <a:r>
              <a:rPr lang="en-US" altLang="zh-CN" dirty="0"/>
              <a:t>) </a:t>
            </a:r>
            <a:r>
              <a:rPr lang="zh-CN" altLang="en-US" dirty="0"/>
              <a:t>找出与放</a:t>
            </a:r>
            <a:r>
              <a:rPr lang="en-US" altLang="zh-CN" dirty="0"/>
              <a:t>n</a:t>
            </a:r>
            <a:r>
              <a:rPr lang="zh-CN" altLang="en-US" dirty="0"/>
              <a:t>美元到这台售货机的方式数有关的递推关系</a:t>
            </a:r>
            <a:r>
              <a:rPr lang="en-US" altLang="zh-CN" dirty="0"/>
              <a:t>, </a:t>
            </a:r>
            <a:r>
              <a:rPr lang="zh-CN" altLang="en-US" dirty="0"/>
              <a:t>这里要考虑硬币和纸币的放入的次序</a:t>
            </a:r>
            <a:r>
              <a:rPr lang="en-US" altLang="zh-CN" dirty="0"/>
              <a:t>.</a:t>
            </a:r>
          </a:p>
          <a:p>
            <a:pPr lvl="1">
              <a:lnSpc>
                <a:spcPct val="110000"/>
              </a:lnSpc>
            </a:pPr>
            <a:r>
              <a:rPr lang="en-US" altLang="zh-CN" dirty="0" smtClean="0"/>
              <a:t>b</a:t>
            </a:r>
            <a:r>
              <a:rPr lang="en-US" altLang="zh-CN" dirty="0"/>
              <a:t>) </a:t>
            </a:r>
            <a:r>
              <a:rPr lang="zh-CN" altLang="en-US" dirty="0"/>
              <a:t>初始条件是什么？</a:t>
            </a:r>
            <a:endParaRPr lang="en-US" altLang="zh-CN" dirty="0"/>
          </a:p>
          <a:p>
            <a:pPr lvl="1">
              <a:lnSpc>
                <a:spcPct val="110000"/>
              </a:lnSpc>
            </a:pPr>
            <a:r>
              <a:rPr lang="en-US" altLang="zh-CN" dirty="0" smtClean="0"/>
              <a:t>c</a:t>
            </a:r>
            <a:r>
              <a:rPr lang="en-US" altLang="zh-CN" dirty="0"/>
              <a:t>) </a:t>
            </a:r>
            <a:r>
              <a:rPr lang="zh-CN" altLang="en-US" dirty="0"/>
              <a:t>一本邮票簿需</a:t>
            </a:r>
            <a:r>
              <a:rPr lang="en-US" altLang="zh-CN" dirty="0"/>
              <a:t>10</a:t>
            </a:r>
            <a:r>
              <a:rPr lang="zh-CN" altLang="en-US" dirty="0"/>
              <a:t>美元</a:t>
            </a:r>
            <a:r>
              <a:rPr lang="en-US" altLang="zh-CN" dirty="0"/>
              <a:t>, </a:t>
            </a:r>
            <a:r>
              <a:rPr lang="zh-CN" altLang="en-US" dirty="0"/>
              <a:t>有多少种方式付款</a:t>
            </a:r>
            <a:r>
              <a:rPr lang="en-US" altLang="zh-CN" dirty="0"/>
              <a:t>?</a:t>
            </a:r>
          </a:p>
          <a:p>
            <a:r>
              <a:rPr lang="en-US" altLang="zh-CN" dirty="0" smtClean="0"/>
              <a:t>2. </a:t>
            </a:r>
          </a:p>
          <a:p>
            <a:pPr lvl="1">
              <a:lnSpc>
                <a:spcPct val="110000"/>
              </a:lnSpc>
            </a:pPr>
            <a:r>
              <a:rPr lang="en-US" altLang="zh-CN" dirty="0" smtClean="0"/>
              <a:t>a</a:t>
            </a:r>
            <a:r>
              <a:rPr lang="en-US" altLang="zh-CN" dirty="0"/>
              <a:t>) </a:t>
            </a:r>
            <a:r>
              <a:rPr lang="zh-CN" altLang="en-US" dirty="0"/>
              <a:t>求与包含</a:t>
            </a:r>
            <a:r>
              <a:rPr lang="en-US" altLang="zh-CN" dirty="0"/>
              <a:t>2</a:t>
            </a:r>
            <a:r>
              <a:rPr lang="zh-CN" altLang="en-US" dirty="0"/>
              <a:t>个连续</a:t>
            </a:r>
            <a:r>
              <a:rPr lang="en-US" altLang="zh-CN" dirty="0"/>
              <a:t>0</a:t>
            </a:r>
            <a:r>
              <a:rPr lang="zh-CN" altLang="en-US" dirty="0"/>
              <a:t>的</a:t>
            </a:r>
            <a:r>
              <a:rPr lang="en-US" altLang="zh-CN" dirty="0"/>
              <a:t>n</a:t>
            </a:r>
            <a:r>
              <a:rPr lang="zh-CN" altLang="en-US" dirty="0"/>
              <a:t>位比特串的个数有关的递推关系</a:t>
            </a:r>
            <a:r>
              <a:rPr lang="en-US" altLang="zh-CN" dirty="0"/>
              <a:t>.</a:t>
            </a:r>
          </a:p>
          <a:p>
            <a:pPr lvl="1">
              <a:lnSpc>
                <a:spcPct val="110000"/>
              </a:lnSpc>
            </a:pPr>
            <a:r>
              <a:rPr lang="en-US" altLang="zh-CN" dirty="0" smtClean="0"/>
              <a:t>b</a:t>
            </a:r>
            <a:r>
              <a:rPr lang="en-US" altLang="zh-CN" dirty="0"/>
              <a:t>) </a:t>
            </a:r>
            <a:r>
              <a:rPr lang="zh-CN" altLang="en-US" dirty="0"/>
              <a:t>初始条件是什么？</a:t>
            </a:r>
            <a:endParaRPr lang="en-US" altLang="zh-CN" dirty="0"/>
          </a:p>
          <a:p>
            <a:pPr lvl="1">
              <a:lnSpc>
                <a:spcPct val="110000"/>
              </a:lnSpc>
            </a:pPr>
            <a:r>
              <a:rPr lang="en-US" altLang="zh-CN" dirty="0" smtClean="0"/>
              <a:t>c</a:t>
            </a:r>
            <a:r>
              <a:rPr lang="en-US" altLang="zh-CN" dirty="0"/>
              <a:t>) </a:t>
            </a:r>
            <a:r>
              <a:rPr lang="zh-CN" altLang="en-US" dirty="0"/>
              <a:t>包含</a:t>
            </a:r>
            <a:r>
              <a:rPr lang="en-US" altLang="zh-CN" dirty="0"/>
              <a:t>2</a:t>
            </a:r>
            <a:r>
              <a:rPr lang="zh-CN" altLang="en-US" dirty="0"/>
              <a:t>个连续</a:t>
            </a:r>
            <a:r>
              <a:rPr lang="en-US" altLang="zh-CN" dirty="0"/>
              <a:t>0</a:t>
            </a:r>
            <a:r>
              <a:rPr lang="zh-CN" altLang="en-US" dirty="0"/>
              <a:t>的</a:t>
            </a:r>
            <a:r>
              <a:rPr lang="en-US" altLang="zh-CN" dirty="0"/>
              <a:t>7</a:t>
            </a:r>
            <a:r>
              <a:rPr lang="zh-CN" altLang="en-US" dirty="0"/>
              <a:t>位比特串有多少个？</a:t>
            </a:r>
            <a:endParaRPr lang="en-US" altLang="zh-CN" dirty="0"/>
          </a:p>
          <a:p>
            <a:endParaRPr lang="zh-CN" altLang="en-US" dirty="0"/>
          </a:p>
        </p:txBody>
      </p:sp>
      <p:sp>
        <p:nvSpPr>
          <p:cNvPr id="7" name="日期占位符 6"/>
          <p:cNvSpPr>
            <a:spLocks noGrp="1"/>
          </p:cNvSpPr>
          <p:nvPr>
            <p:ph type="dt" sz="half" idx="10"/>
          </p:nvPr>
        </p:nvSpPr>
        <p:spPr/>
        <p:txBody>
          <a:bodyPr/>
          <a:lstStyle/>
          <a:p>
            <a:fld id="{A28CC608-00B5-431D-8CF9-4A258D78A55E}"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20</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61949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DDD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DDD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410201" y="1923068"/>
            <a:ext cx="6781800" cy="2780907"/>
          </a:xfrm>
        </p:spPr>
        <p:txBody>
          <a:bodyPr>
            <a:normAutofit/>
          </a:bodyPr>
          <a:lstStyle/>
          <a:p>
            <a:r>
              <a:rPr lang="zh-CN" altLang="en-US" dirty="0" smtClean="0"/>
              <a:t>第</a:t>
            </a:r>
            <a:r>
              <a:rPr lang="en-US" altLang="zh-CN" dirty="0" smtClean="0"/>
              <a:t>3.2</a:t>
            </a:r>
            <a:r>
              <a:rPr lang="zh-CN" altLang="en-US" dirty="0"/>
              <a:t>节求解线性递推</a:t>
            </a:r>
            <a:r>
              <a:rPr lang="zh-CN" altLang="en-US" dirty="0" smtClean="0"/>
              <a:t>关系</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3.2: Solving Linear Recurrence Relations</a:t>
            </a:r>
            <a:endParaRPr lang="zh-CN" altLang="en-US" sz="1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50" y="1920711"/>
            <a:ext cx="4081333" cy="2780907"/>
          </a:xfrm>
          <a:prstGeom prst="rect">
            <a:avLst/>
          </a:prstGeom>
        </p:spPr>
      </p:pic>
    </p:spTree>
    <p:extLst>
      <p:ext uri="{BB962C8B-B14F-4D97-AF65-F5344CB8AC3E}">
        <p14:creationId xmlns:p14="http://schemas.microsoft.com/office/powerpoint/2010/main" val="2582073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1000">
              <a:schemeClr val="bg1"/>
            </a:gs>
            <a:gs pos="39000">
              <a:schemeClr val="bg1">
                <a:lumMod val="95000"/>
              </a:schemeClr>
            </a:gs>
            <a:gs pos="0">
              <a:srgbClr val="DDD7CB"/>
            </a:gs>
            <a:gs pos="100000">
              <a:srgbClr val="DDD7CB"/>
            </a:gs>
          </a:gsLst>
          <a:lin ang="135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DDD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340009"/>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线性齐次递推关系</a:t>
              </a:r>
            </a:p>
            <a:p>
              <a:pPr lvl="0" defTabSz="1219170"/>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204105"/>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求解常系数线性齐次递推关系</a:t>
              </a:r>
            </a:p>
            <a:p>
              <a:pPr lvl="0" defTabSz="1219170"/>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4086568"/>
            <a:ext cx="6472403" cy="1187188"/>
            <a:chOff x="3203848" y="1969391"/>
            <a:chExt cx="4854302"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3</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3" name="TextBox 22"/>
            <p:cNvSpPr txBox="1"/>
            <p:nvPr/>
          </p:nvSpPr>
          <p:spPr>
            <a:xfrm>
              <a:off x="4114800" y="1969391"/>
              <a:ext cx="3943350"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求解常系数线性非齐次递推关系</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387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1143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线性递推关系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086" y="1066800"/>
                <a:ext cx="10987316" cy="5143505"/>
              </a:xfrm>
            </p:spPr>
            <p:txBody>
              <a:bodyPr>
                <a:normAutofit/>
              </a:bodyPr>
              <a:lstStyle/>
              <a:p>
                <a:pPr>
                  <a:lnSpc>
                    <a:spcPct val="110000"/>
                  </a:lnSpc>
                </a:pPr>
                <a:r>
                  <a:rPr lang="zh-CN" altLang="en-US" dirty="0" smtClean="0"/>
                  <a:t>定义</a:t>
                </a:r>
                <a:r>
                  <a:rPr lang="en-US" altLang="zh-CN" dirty="0" smtClean="0"/>
                  <a:t>:</a:t>
                </a:r>
                <a:r>
                  <a:rPr lang="zh-CN" altLang="en-US" dirty="0" smtClean="0"/>
                  <a:t>一个</a:t>
                </a:r>
                <a:r>
                  <a:rPr lang="zh-CN" altLang="en-US" b="1" dirty="0" smtClean="0"/>
                  <a:t>常系数</a:t>
                </a:r>
                <a:r>
                  <a:rPr lang="zh-CN" altLang="en-US" dirty="0" smtClean="0"/>
                  <a:t>的</a:t>
                </a:r>
                <a14:m>
                  <m:oMath xmlns:m="http://schemas.openxmlformats.org/officeDocument/2006/math">
                    <m:r>
                      <a:rPr lang="en-US" altLang="zh-CN" b="1" i="1" dirty="0" smtClean="0">
                        <a:solidFill>
                          <a:srgbClr val="C00000"/>
                        </a:solidFill>
                        <a:latin typeface="Cambria Math" panose="02040503050406030204" pitchFamily="18" charset="0"/>
                      </a:rPr>
                      <m:t>𝒌</m:t>
                    </m:r>
                  </m:oMath>
                </a14:m>
                <a:r>
                  <a:rPr lang="zh-CN" altLang="en-US" b="1" dirty="0" smtClean="0">
                    <a:solidFill>
                      <a:srgbClr val="C00000"/>
                    </a:solidFill>
                  </a:rPr>
                  <a:t>阶递推关系</a:t>
                </a:r>
                <a:r>
                  <a:rPr lang="zh-CN" altLang="en-US" dirty="0" smtClean="0"/>
                  <a:t>是形如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smtClean="0"/>
                  <a:t>的递推关系</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en-US" altLang="zh-CN" dirty="0" smtClean="0"/>
                  <a:t>,</a:t>
                </a:r>
                <a:r>
                  <a:rPr lang="en-US" altLang="zh-CN" i="1"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en-US" altLang="zh-CN" dirty="0" smtClean="0"/>
                  <a:t>,</a:t>
                </a:r>
                <a:r>
                  <a:rPr lang="en-US" altLang="zh-CN" i="1" dirty="0" smtClean="0"/>
                  <a:t> …</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𝑐</m:t>
                        </m:r>
                      </m:e>
                      <m:sub>
                        <m:r>
                          <a:rPr lang="en-US" altLang="zh-CN" i="1">
                            <a:latin typeface="Cambria Math" panose="02040503050406030204" pitchFamily="18" charset="0"/>
                          </a:rPr>
                          <m:t>𝑘</m:t>
                        </m:r>
                      </m:sub>
                    </m:sSub>
                  </m:oMath>
                </a14:m>
                <a:r>
                  <a:rPr lang="zh-CN" altLang="en-US" dirty="0" smtClean="0"/>
                  <a:t>是实数</a:t>
                </a:r>
                <a:r>
                  <a:rPr lang="en-US" altLang="zh-CN" dirty="0"/>
                  <a:t>, </a:t>
                </a:r>
                <a:r>
                  <a:rPr lang="zh-CN" altLang="en-US" dirty="0" smtClean="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oMath>
                </a14:m>
                <a:r>
                  <a:rPr lang="en-US" dirty="0" smtClean="0"/>
                  <a:t> ≠ 0</a:t>
                </a:r>
                <a:r>
                  <a:rPr lang="en-US" altLang="zh-CN" dirty="0" smtClean="0"/>
                  <a:t>.</a:t>
                </a:r>
              </a:p>
              <a:p>
                <a:pPr>
                  <a:lnSpc>
                    <a:spcPct val="100000"/>
                  </a:lnSpc>
                </a:pPr>
                <a:r>
                  <a:rPr lang="zh-CN" altLang="en-US" b="1" dirty="0"/>
                  <a:t>阶</a:t>
                </a:r>
                <a:r>
                  <a:rPr lang="zh-CN" altLang="en-US" dirty="0"/>
                  <a:t>为</a:t>
                </a:r>
                <a14:m>
                  <m:oMath xmlns:m="http://schemas.openxmlformats.org/officeDocument/2006/math">
                    <m:r>
                      <a:rPr lang="en-US" altLang="zh-CN" i="1" dirty="0">
                        <a:latin typeface="Cambria Math" panose="02040503050406030204" pitchFamily="18" charset="0"/>
                      </a:rPr>
                      <m:t>𝑘</m:t>
                    </m:r>
                  </m:oMath>
                </a14:m>
                <a:r>
                  <a:rPr lang="en-US" altLang="zh-CN" dirty="0"/>
                  <a:t>, </a:t>
                </a:r>
                <a:r>
                  <a:rPr lang="zh-CN" altLang="en-US" dirty="0"/>
                  <a:t>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zh-CN" altLang="en-US" dirty="0"/>
                  <a:t>由序列前面的</a:t>
                </a:r>
                <a14:m>
                  <m:oMath xmlns:m="http://schemas.openxmlformats.org/officeDocument/2006/math">
                    <m:r>
                      <a:rPr lang="en-US" altLang="zh-CN" i="1" dirty="0">
                        <a:latin typeface="Cambria Math" panose="02040503050406030204" pitchFamily="18" charset="0"/>
                      </a:rPr>
                      <m:t>𝑘</m:t>
                    </m:r>
                  </m:oMath>
                </a14:m>
                <a:r>
                  <a:rPr lang="zh-CN" altLang="en-US" dirty="0"/>
                  <a:t>项来表示</a:t>
                </a:r>
                <a:r>
                  <a:rPr lang="en-US" altLang="zh-CN" dirty="0"/>
                  <a:t>.</a:t>
                </a:r>
                <a:r>
                  <a:rPr lang="en-US" altLang="zh-CN" dirty="0" smtClean="0"/>
                  <a:t> </a:t>
                </a:r>
                <a14:m>
                  <m:oMath xmlns:m="http://schemas.openxmlformats.org/officeDocument/2006/math">
                    <m:r>
                      <a:rPr lang="en-US" i="1" dirty="0" smtClean="0">
                        <a:latin typeface="Cambria Math" panose="02040503050406030204" pitchFamily="18" charset="0"/>
                      </a:rPr>
                      <m:t>𝑘</m:t>
                    </m:r>
                  </m:oMath>
                </a14:m>
                <a:r>
                  <a:rPr lang="zh-CN" altLang="en-US" dirty="0"/>
                  <a:t>阶递推</a:t>
                </a:r>
                <a:r>
                  <a:rPr lang="zh-CN" altLang="en-US" dirty="0" smtClean="0"/>
                  <a:t>关系是</a:t>
                </a:r>
                <a:r>
                  <a:rPr lang="zh-CN" altLang="en-US" b="1" dirty="0" smtClean="0"/>
                  <a:t>线性</a:t>
                </a:r>
                <a:r>
                  <a:rPr lang="zh-CN" altLang="en-US" dirty="0" smtClean="0"/>
                  <a:t>的</a:t>
                </a:r>
                <a:r>
                  <a:rPr lang="en-US" altLang="zh-CN" dirty="0" smtClean="0"/>
                  <a:t>, </a:t>
                </a:r>
                <a:r>
                  <a:rPr lang="zh-CN" altLang="en-US" dirty="0" smtClean="0"/>
                  <a:t>因为它的右边是序列前项的倍数之和</a:t>
                </a:r>
                <a:r>
                  <a:rPr lang="en-US" altLang="zh-CN" dirty="0" smtClean="0"/>
                  <a:t>.</a:t>
                </a:r>
              </a:p>
              <a:p>
                <a:pPr>
                  <a:lnSpc>
                    <a:spcPct val="100000"/>
                  </a:lnSpc>
                </a:pPr>
                <a:r>
                  <a:rPr lang="zh-CN" altLang="en-US" dirty="0" smtClean="0"/>
                  <a:t>这个递推关系是</a:t>
                </a:r>
                <a:r>
                  <a:rPr lang="zh-CN" altLang="en-US" b="1" dirty="0" smtClean="0"/>
                  <a:t>齐次</a:t>
                </a:r>
                <a:r>
                  <a:rPr lang="zh-CN" altLang="en-US" dirty="0" smtClean="0"/>
                  <a:t>的</a:t>
                </a:r>
                <a:r>
                  <a:rPr lang="en-US" altLang="zh-CN" dirty="0" smtClean="0"/>
                  <a:t>, </a:t>
                </a:r>
                <a:r>
                  <a:rPr lang="zh-CN" altLang="en-US" dirty="0" smtClean="0"/>
                  <a:t>因为所出现的各项都是</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smtClean="0"/>
                  <a:t>的倍数</a:t>
                </a:r>
                <a:r>
                  <a:rPr lang="en-US" altLang="zh-CN" dirty="0" smtClean="0"/>
                  <a:t>. </a:t>
                </a:r>
                <a:r>
                  <a:rPr lang="zh-CN" altLang="en-US" dirty="0" smtClean="0"/>
                  <a:t>序列各项的系数都是</a:t>
                </a:r>
                <a:r>
                  <a:rPr lang="zh-CN" altLang="en-US" b="1" dirty="0" smtClean="0"/>
                  <a:t>常数</a:t>
                </a:r>
                <a:r>
                  <a:rPr lang="zh-CN" altLang="en-US" dirty="0" smtClean="0"/>
                  <a:t>而不是依赖于</a:t>
                </a:r>
                <a14:m>
                  <m:oMath xmlns:m="http://schemas.openxmlformats.org/officeDocument/2006/math">
                    <m:r>
                      <a:rPr lang="en-US" altLang="zh-CN" i="1" dirty="0" smtClean="0">
                        <a:latin typeface="Cambria Math" panose="02040503050406030204" pitchFamily="18" charset="0"/>
                      </a:rPr>
                      <m:t>𝑛</m:t>
                    </m:r>
                  </m:oMath>
                </a14:m>
                <a:r>
                  <a:rPr lang="zh-CN" altLang="en-US" dirty="0" smtClean="0"/>
                  <a:t>的函数</a:t>
                </a:r>
                <a:r>
                  <a:rPr lang="en-US" altLang="zh-CN" dirty="0" smtClean="0"/>
                  <a:t>.</a:t>
                </a:r>
              </a:p>
              <a:p>
                <a:pPr>
                  <a:lnSpc>
                    <a:spcPct val="100000"/>
                  </a:lnSpc>
                </a:pPr>
                <a:r>
                  <a:rPr lang="zh-CN" altLang="en-US" dirty="0" smtClean="0"/>
                  <a:t>满足这个定义的递推关系的序列由这个递推关系和</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个初始条件</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oMath>
                </a14:m>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1</m:t>
                        </m:r>
                      </m:sub>
                    </m:sSub>
                  </m:oMath>
                </a14:m>
                <a:r>
                  <a:rPr lang="en-US" altLang="zh-CN" dirty="0" smtClean="0"/>
                  <a:t>,</a:t>
                </a:r>
                <a:r>
                  <a:rPr lang="en-US" altLang="zh-CN" dirty="0" smtClean="0">
                    <a:latin typeface="Cambria Math"/>
                    <a:ea typeface="Cambria Math"/>
                  </a:rPr>
                  <a:t>…</a:t>
                </a:r>
                <a:r>
                  <a:rPr lang="en-US" altLang="zh-CN"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r>
                  <a:rPr lang="zh-CN" altLang="en-US" dirty="0" smtClean="0"/>
                  <a:t>唯一</a:t>
                </a:r>
                <a:r>
                  <a:rPr lang="zh-CN" altLang="en-US" dirty="0"/>
                  <a:t>地</a:t>
                </a:r>
                <a:r>
                  <a:rPr lang="zh-CN" altLang="en-US" dirty="0" smtClean="0"/>
                  <a:t>确定</a:t>
                </a:r>
                <a:r>
                  <a:rPr lang="en-US" altLang="zh-CN" dirty="0" smtClean="0"/>
                  <a:t>(</a:t>
                </a:r>
                <a:r>
                  <a:rPr lang="zh-CN" altLang="en-US" dirty="0" smtClean="0"/>
                  <a:t>注意不是递推关系中的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en-US" altLang="zh-CN" i="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en-US" altLang="zh-CN" i="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𝑐</m:t>
                        </m:r>
                      </m:e>
                      <m:sub>
                        <m:r>
                          <a:rPr lang="en-US" altLang="zh-CN" i="1">
                            <a:latin typeface="Cambria Math" panose="02040503050406030204" pitchFamily="18" charset="0"/>
                          </a:rPr>
                          <m:t>𝑘</m:t>
                        </m:r>
                      </m:sub>
                    </m:sSub>
                  </m:oMath>
                </a14:m>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086" y="1066800"/>
                <a:ext cx="10987316" cy="5143505"/>
              </a:xfrm>
              <a:blipFill rotWithShape="0">
                <a:blip r:embed="rId2"/>
                <a:stretch>
                  <a:fillRect l="-999" t="-948"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4F0CF96-82A8-4191-9B11-903CA3DFA2E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23</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en-US" altLang="zh-CN" i="1"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=(1.11)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smtClean="0"/>
                  <a:t>是</a:t>
                </a:r>
                <a:r>
                  <a:rPr lang="en-US" altLang="zh-CN" dirty="0" smtClean="0"/>
                  <a:t>1</a:t>
                </a:r>
                <a:r>
                  <a:rPr lang="zh-CN" altLang="en-US" dirty="0" smtClean="0"/>
                  <a:t>阶的线性齐次递推关系</a:t>
                </a:r>
                <a:r>
                  <a:rPr lang="en-US" altLang="zh-CN" dirty="0" smtClean="0"/>
                  <a:t>.</a:t>
                </a:r>
              </a:p>
              <a:p>
                <a:r>
                  <a:rPr lang="zh-CN" altLang="en-US" dirty="0" smtClean="0"/>
                  <a:t>例</a:t>
                </a:r>
                <a:r>
                  <a:rPr lang="en-US" altLang="zh-CN" dirty="0" smtClean="0"/>
                  <a:t>:</a:t>
                </a:r>
                <a:r>
                  <a:rPr lang="en-US" altLang="zh-CN" i="1"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𝑛</m:t>
                        </m:r>
                        <m:r>
                          <a:rPr lang="en-US" altLang="zh-CN" b="0" i="1" smtClean="0">
                            <a:latin typeface="Cambria Math" panose="02040503050406030204" pitchFamily="18" charset="0"/>
                          </a:rPr>
                          <m:t>−2</m:t>
                        </m:r>
                      </m:sub>
                    </m:sSub>
                  </m:oMath>
                </a14:m>
                <a:r>
                  <a:rPr lang="zh-CN" altLang="en-US" dirty="0" smtClean="0"/>
                  <a:t>是</a:t>
                </a:r>
                <a:r>
                  <a:rPr lang="en-US" altLang="zh-CN" dirty="0" smtClean="0"/>
                  <a:t>2</a:t>
                </a:r>
                <a:r>
                  <a:rPr lang="zh-CN" altLang="en-US" dirty="0" smtClean="0"/>
                  <a:t>阶的线性齐次递推关系.</a:t>
                </a:r>
                <a:endParaRPr lang="en-US" altLang="zh-CN" dirty="0" smtClean="0"/>
              </a:p>
              <a:p>
                <a:r>
                  <a:rPr lang="zh-CN" altLang="en-US" dirty="0" smtClean="0"/>
                  <a:t>例</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−5</m:t>
                        </m:r>
                      </m:sub>
                    </m:sSub>
                  </m:oMath>
                </a14:m>
                <a:r>
                  <a:rPr lang="zh-CN" altLang="en-US" dirty="0" smtClean="0"/>
                  <a:t>是</a:t>
                </a:r>
                <a:r>
                  <a:rPr lang="en-US" altLang="zh-CN" dirty="0" smtClean="0"/>
                  <a:t>5</a:t>
                </a:r>
                <a:r>
                  <a:rPr lang="zh-CN" altLang="en-US" dirty="0" smtClean="0"/>
                  <a:t>阶的线性齐次递推关系</a:t>
                </a:r>
                <a:r>
                  <a:rPr lang="en-US" altLang="zh-CN" dirty="0" smtClean="0"/>
                  <a:t>.</a:t>
                </a:r>
              </a:p>
              <a:p>
                <a:r>
                  <a:rPr lang="zh-CN" altLang="en-US" dirty="0" smtClean="0"/>
                  <a:t>例</a:t>
                </a:r>
                <a:r>
                  <a:rPr lang="en-US" altLang="zh-CN" dirty="0" smtClean="0"/>
                  <a:t>:</a:t>
                </a:r>
                <a:r>
                  <a:rPr lang="zh-CN" altLang="en-US"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r>
                  <a:rPr lang="zh-CN" altLang="en-US" dirty="0" smtClean="0"/>
                  <a:t>不是线性的</a:t>
                </a:r>
                <a:r>
                  <a:rPr lang="en-US" altLang="zh-CN" dirty="0" smtClean="0"/>
                  <a:t>.</a:t>
                </a:r>
              </a:p>
              <a:p>
                <a:r>
                  <a:rPr lang="zh-CN" altLang="en-US" dirty="0" smtClean="0"/>
                  <a:t>例</a:t>
                </a:r>
                <a:r>
                  <a:rPr lang="en-US" altLang="zh-CN" dirty="0" smtClean="0"/>
                  <a:t>:</a:t>
                </a:r>
                <a:r>
                  <a:rPr lang="en-US" altLang="zh-CN" i="1"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oMath>
                </a14:m>
                <a:r>
                  <a:rPr lang="zh-CN" altLang="en-US" dirty="0" smtClean="0"/>
                  <a:t>不是齐次的</a:t>
                </a:r>
                <a:r>
                  <a:rPr lang="en-US" altLang="zh-CN" dirty="0" smtClean="0"/>
                  <a:t>.</a:t>
                </a:r>
              </a:p>
              <a:p>
                <a:r>
                  <a:rPr lang="zh-CN" altLang="en-US" dirty="0" smtClean="0"/>
                  <a:t>例</a:t>
                </a:r>
                <a:r>
                  <a:rPr lang="en-US" altLang="zh-CN" dirty="0" smtClean="0"/>
                  <a:t>:</a:t>
                </a:r>
                <a:r>
                  <a:rPr lang="en-US" altLang="zh-CN" i="1"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smtClean="0"/>
                  <a:t>不是常系数</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9CA2643-0CB5-4CF5-B3C8-7D1D34DA40CD}"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24</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求解</a:t>
                </a:r>
                <a:r>
                  <a:rPr lang="zh-CN" altLang="en-US" b="1" dirty="0" smtClean="0">
                    <a:solidFill>
                      <a:srgbClr val="C00000"/>
                    </a:solidFill>
                  </a:rPr>
                  <a:t>常系数线性齐次递推关系</a:t>
                </a:r>
                <a:r>
                  <a:rPr lang="zh-CN" altLang="en-US" dirty="0" smtClean="0"/>
                  <a:t>的基本方法</a:t>
                </a:r>
                <a:r>
                  <a:rPr lang="en-US" altLang="zh-CN" dirty="0" smtClean="0"/>
                  <a:t>: </a:t>
                </a:r>
                <a:r>
                  <a:rPr lang="zh-CN" altLang="en-US" dirty="0" smtClean="0"/>
                  <a:t>寻找形如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sup>
                    </m:sSup>
                  </m:oMath>
                </a14:m>
                <a:r>
                  <a:rPr lang="zh-CN" altLang="en-US" dirty="0" smtClean="0"/>
                  <a:t>的解</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是常数</a:t>
                </a:r>
                <a:r>
                  <a:rPr lang="en-US" altLang="zh-CN" dirty="0" smtClean="0"/>
                  <a:t>. </a:t>
                </a:r>
                <a:r>
                  <a:rPr lang="zh-CN" altLang="en-US" dirty="0" smtClean="0"/>
                  <a:t>注意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𝑛</m:t>
                        </m:r>
                      </m:sup>
                    </m:sSup>
                  </m:oMath>
                </a14:m>
                <a:r>
                  <a:rPr lang="zh-CN" altLang="en-US" dirty="0" smtClean="0"/>
                  <a:t>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en-US" dirty="0" smtClean="0"/>
                  <a:t>的解当且仅当</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𝑘</m:t>
                        </m:r>
                      </m:sup>
                    </m:sSup>
                  </m:oMath>
                </a14:m>
                <a:endParaRPr lang="en-US" altLang="zh-CN" dirty="0" smtClean="0"/>
              </a:p>
              <a:p>
                <a:pPr>
                  <a:lnSpc>
                    <a:spcPct val="110000"/>
                  </a:lnSpc>
                </a:pPr>
                <a:r>
                  <a:rPr lang="zh-CN" altLang="en-US" dirty="0" smtClean="0"/>
                  <a:t>当等式的两边除以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p>
                    </m:sSup>
                  </m:oMath>
                </a14:m>
                <a:r>
                  <a:rPr lang="en-US" altLang="zh-CN" dirty="0" smtClean="0"/>
                  <a:t>, </a:t>
                </a:r>
                <a:r>
                  <a:rPr lang="zh-CN" altLang="en-US" dirty="0" smtClean="0"/>
                  <a:t>然后左边减去右边可得</a:t>
                </a:r>
                <a:endParaRPr lang="en-US" altLang="zh-CN" dirty="0" smtClean="0"/>
              </a:p>
              <a:p>
                <a:pPr marL="0" indent="0">
                  <a:lnSpc>
                    <a:spcPct val="110000"/>
                  </a:lnSpc>
                  <a:buNone/>
                </a:pPr>
                <a14:m>
                  <m:oMathPara xmlns:m="http://schemas.openxmlformats.org/officeDocument/2006/math">
                    <m:oMathParaPr>
                      <m:jc m:val="center"/>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smtClean="0">
                              <a:latin typeface="Cambria Math" panose="02040503050406030204" pitchFamily="18" charset="0"/>
                            </a:rPr>
                            <m:t>𝑘</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𝑘</m:t>
                          </m:r>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r>
                            <a:rPr lang="en-US" altLang="zh-CN" b="0" i="1" smtClean="0">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dirty="0" smtClean="0"/>
              </a:p>
              <a:p>
                <a:r>
                  <a:rPr lang="zh-CN" altLang="en-US" dirty="0" smtClean="0"/>
                  <a:t>因此</a:t>
                </a:r>
                <a:r>
                  <a:rPr lang="en-US" altLang="zh-CN" dirty="0" smtClean="0"/>
                  <a:t>, </a:t>
                </a:r>
                <a:r>
                  <a:rPr lang="zh-CN" altLang="en-US" dirty="0" smtClean="0"/>
                  <a:t>序列</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smtClean="0"/>
                  <a:t>}</a:t>
                </a:r>
                <a:r>
                  <a:rPr lang="zh-CN" altLang="en-US" dirty="0" smtClean="0"/>
                  <a:t>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𝑛</m:t>
                        </m:r>
                      </m:sup>
                    </m:sSup>
                  </m:oMath>
                </a14:m>
                <a:r>
                  <a:rPr lang="zh-CN" altLang="en-US" dirty="0" smtClean="0"/>
                  <a:t>作为解</a:t>
                </a:r>
                <a:r>
                  <a:rPr lang="en-US" altLang="zh-CN" dirty="0" smtClean="0"/>
                  <a:t>, </a:t>
                </a:r>
                <a:r>
                  <a:rPr lang="zh-CN" altLang="en-US" dirty="0" smtClean="0"/>
                  <a:t>当且仅当</a:t>
                </a:r>
                <a14:m>
                  <m:oMath xmlns:m="http://schemas.openxmlformats.org/officeDocument/2006/math">
                    <m:r>
                      <a:rPr lang="en-US" altLang="zh-CN" i="1" dirty="0" smtClean="0">
                        <a:latin typeface="Cambria Math" panose="02040503050406030204" pitchFamily="18" charset="0"/>
                      </a:rPr>
                      <m:t>𝑟</m:t>
                    </m:r>
                  </m:oMath>
                </a14:m>
                <a:r>
                  <a:rPr lang="zh-CN" altLang="en-US" dirty="0" smtClean="0"/>
                  <a:t>是这后一个方程的解</a:t>
                </a:r>
                <a:r>
                  <a:rPr lang="en-US" altLang="zh-CN" dirty="0" smtClean="0"/>
                  <a:t>. </a:t>
                </a:r>
                <a:r>
                  <a:rPr lang="zh-CN" altLang="en-US" dirty="0" smtClean="0"/>
                  <a:t>这个方程叫做该递推关系的</a:t>
                </a:r>
                <a:r>
                  <a:rPr lang="zh-CN" altLang="en-US" b="1" dirty="0" smtClean="0">
                    <a:solidFill>
                      <a:srgbClr val="C00000"/>
                    </a:solidFill>
                  </a:rPr>
                  <a:t>特征方程</a:t>
                </a:r>
                <a:r>
                  <a:rPr lang="en-US" altLang="zh-CN" dirty="0" smtClean="0"/>
                  <a:t>. </a:t>
                </a:r>
                <a:r>
                  <a:rPr lang="zh-CN" altLang="en-US" dirty="0" smtClean="0"/>
                  <a:t>方程的解叫做该递推关系的</a:t>
                </a:r>
                <a:r>
                  <a:rPr lang="zh-CN" altLang="en-US" b="1" dirty="0" smtClean="0">
                    <a:solidFill>
                      <a:srgbClr val="C00000"/>
                    </a:solidFill>
                  </a:rPr>
                  <a:t>特征根</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071"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963BFCB-F783-4109-94B9-11B4E223A3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25</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求解以下递推关系的特征方程</a:t>
                </a:r>
                <a:endParaRPr lang="en-US" altLang="zh-CN" dirty="0" smtClean="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oMath>
                </a14:m>
                <a:endParaRPr lang="en-US" altLang="zh-CN"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−2</m:t>
                        </m:r>
                      </m:sub>
                    </m:sSub>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3</m:t>
                        </m:r>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−3</m:t>
                        </m:r>
                      </m:sub>
                    </m:sSub>
                  </m:oMath>
                </a14:m>
                <a:r>
                  <a:rPr lang="en-US" altLang="zh-CN" baseline="-25000" dirty="0" smtClean="0">
                    <a:latin typeface="Cambria Math" pitchFamily="18" charset="0"/>
                    <a:ea typeface="Cambria Math" pitchFamily="18" charset="0"/>
                  </a:rPr>
                  <a:t> </a:t>
                </a:r>
                <a:endParaRPr lang="en-US" altLang="zh-CN" dirty="0" smtClean="0"/>
              </a:p>
              <a:p>
                <a:pPr lvl="0"/>
                <a:r>
                  <a:rPr lang="en-US" altLang="zh-CN" dirty="0" smtClean="0">
                    <a:solidFill>
                      <a:prstClr val="black"/>
                    </a:solidFill>
                  </a:rPr>
                  <a:t> </a:t>
                </a:r>
                <a:r>
                  <a:rPr lang="zh-CN" altLang="en-US" dirty="0" smtClean="0">
                    <a:solidFill>
                      <a:prstClr val="black"/>
                    </a:solidFill>
                  </a:rPr>
                  <a:t>解</a:t>
                </a:r>
                <a:r>
                  <a:rPr lang="en-US" altLang="zh-CN" dirty="0" smtClean="0">
                    <a:solidFill>
                      <a:prstClr val="black"/>
                    </a:solidFill>
                  </a:rPr>
                  <a:t>:</a:t>
                </a:r>
                <a:r>
                  <a:rPr lang="zh-CN" altLang="en-US" dirty="0" smtClean="0">
                    <a:solidFill>
                      <a:prstClr val="black"/>
                    </a:solidFill>
                  </a:rPr>
                  <a:t>他们的特征方程分别为</a:t>
                </a:r>
                <a:endParaRPr lang="en-US" altLang="zh-CN" dirty="0" smtClean="0">
                  <a:solidFill>
                    <a:prstClr val="black"/>
                  </a:solidFill>
                </a:endParaRPr>
              </a:p>
              <a:p>
                <a:pPr lvl="1"/>
                <a14:m>
                  <m:oMath xmlns:m="http://schemas.openxmlformats.org/officeDocument/2006/math">
                    <m:r>
                      <a:rPr lang="en-US" altLang="zh-CN" i="1" dirty="0" smtClean="0">
                        <a:latin typeface="Cambria Math" panose="02040503050406030204" pitchFamily="18" charset="0"/>
                      </a:rPr>
                      <m:t>𝑟</m:t>
                    </m:r>
                    <m:r>
                      <a:rPr lang="en-US" altLang="zh-CN" i="1" baseline="30000" dirty="0" smtClean="0">
                        <a:latin typeface="Cambria Math" panose="02040503050406030204" pitchFamily="18" charset="0"/>
                        <a:ea typeface="Cambria Math" pitchFamily="18" charset="0"/>
                      </a:rPr>
                      <m:t>2</m:t>
                    </m:r>
                    <m:r>
                      <a:rPr lang="en-US" altLang="zh-CN" i="1" dirty="0" smtClean="0">
                        <a:latin typeface="Cambria Math" panose="02040503050406030204" pitchFamily="18" charset="0"/>
                      </a:rPr>
                      <m:t> </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  </m:t>
                    </m:r>
                    <m:r>
                      <a:rPr lang="en-US" altLang="zh-CN" i="1" dirty="0">
                        <a:latin typeface="Cambria Math" panose="02040503050406030204" pitchFamily="18" charset="0"/>
                      </a:rPr>
                      <m:t>𝑟</m:t>
                    </m:r>
                    <m:r>
                      <a:rPr lang="en-US" altLang="zh-CN" i="1" dirty="0">
                        <a:latin typeface="Cambria Math" panose="02040503050406030204" pitchFamily="18" charset="0"/>
                      </a:rPr>
                      <m:t> − 2 = 0 </m:t>
                    </m:r>
                  </m:oMath>
                </a14:m>
                <a:endParaRPr lang="en-US" altLang="zh-CN" dirty="0" smtClean="0">
                  <a:latin typeface="Cambria Math" pitchFamily="18" charset="0"/>
                  <a:ea typeface="Cambria Math" pitchFamily="18" charset="0"/>
                </a:endParaRPr>
              </a:p>
              <a:p>
                <a:pPr lvl="1"/>
                <a14:m>
                  <m:oMath xmlns:m="http://schemas.openxmlformats.org/officeDocument/2006/math">
                    <m:r>
                      <a:rPr lang="en-US" altLang="zh-CN" i="1" dirty="0" smtClean="0">
                        <a:latin typeface="Cambria Math" panose="02040503050406030204" pitchFamily="18" charset="0"/>
                      </a:rPr>
                      <m:t>𝑟</m:t>
                    </m:r>
                    <m:r>
                      <a:rPr lang="en-US" altLang="zh-CN" i="1" baseline="30000" dirty="0">
                        <a:latin typeface="Cambria Math" panose="02040503050406030204" pitchFamily="18" charset="0"/>
                        <a:ea typeface="Cambria Math" pitchFamily="18" charset="0"/>
                      </a:rPr>
                      <m:t>2</m:t>
                    </m:r>
                    <m:r>
                      <a:rPr lang="en-US" altLang="zh-CN" i="1" dirty="0">
                        <a:latin typeface="Cambria Math" panose="02040503050406030204" pitchFamily="18" charset="0"/>
                      </a:rPr>
                      <m:t> </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  </m:t>
                    </m:r>
                    <m:r>
                      <a:rPr lang="en-US" altLang="zh-CN" i="1" dirty="0">
                        <a:latin typeface="Cambria Math" panose="02040503050406030204" pitchFamily="18" charset="0"/>
                      </a:rPr>
                      <m:t>𝑟</m:t>
                    </m:r>
                    <m:r>
                      <a:rPr lang="en-US" altLang="zh-CN" i="1" dirty="0">
                        <a:latin typeface="Cambria Math" panose="02040503050406030204" pitchFamily="18" charset="0"/>
                      </a:rPr>
                      <m:t> − 1 = 0 </m:t>
                    </m:r>
                  </m:oMath>
                </a14:m>
                <a:endParaRPr lang="en-US" altLang="zh-CN" dirty="0" smtClean="0">
                  <a:latin typeface="Cambria Math" pitchFamily="18" charset="0"/>
                  <a:ea typeface="Cambria Math" pitchFamily="18" charset="0"/>
                </a:endParaRPr>
              </a:p>
              <a:p>
                <a:pPr lvl="1"/>
                <a14:m>
                  <m:oMath xmlns:m="http://schemas.openxmlformats.org/officeDocument/2006/math">
                    <m:r>
                      <a:rPr lang="en-US" altLang="zh-CN" i="1" dirty="0" smtClean="0">
                        <a:latin typeface="Cambria Math" panose="02040503050406030204" pitchFamily="18" charset="0"/>
                      </a:rPr>
                      <m:t>𝑟</m:t>
                    </m:r>
                    <m:r>
                      <a:rPr lang="en-US" altLang="zh-CN" i="1" baseline="30000" dirty="0" smtClean="0">
                        <a:latin typeface="Cambria Math" panose="02040503050406030204" pitchFamily="18" charset="0"/>
                        <a:ea typeface="Cambria Math" pitchFamily="18" charset="0"/>
                      </a:rPr>
                      <m:t>3</m:t>
                    </m:r>
                    <m:r>
                      <a:rPr lang="en-US" altLang="zh-CN" i="1" dirty="0" smtClean="0">
                        <a:latin typeface="Cambria Math" panose="02040503050406030204" pitchFamily="18" charset="0"/>
                      </a:rPr>
                      <m:t> </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  </m:t>
                    </m:r>
                    <m:r>
                      <a:rPr lang="en-US" altLang="zh-CN" i="1" dirty="0" smtClean="0">
                        <a:latin typeface="Cambria Math" panose="02040503050406030204" pitchFamily="18" charset="0"/>
                      </a:rPr>
                      <m:t>3</m:t>
                    </m:r>
                    <m:r>
                      <a:rPr lang="en-US" altLang="zh-CN" i="1" dirty="0" smtClean="0">
                        <a:latin typeface="Cambria Math" panose="02040503050406030204" pitchFamily="18" charset="0"/>
                      </a:rPr>
                      <m:t>𝑟</m:t>
                    </m:r>
                    <m:r>
                      <a:rPr lang="en-US" altLang="zh-CN" i="1" baseline="30000" dirty="0" smtClean="0">
                        <a:latin typeface="Cambria Math" panose="02040503050406030204" pitchFamily="18" charset="0"/>
                        <a:ea typeface="Cambria Math" pitchFamily="18" charset="0"/>
                      </a:rPr>
                      <m:t>2 </m:t>
                    </m:r>
                    <m:r>
                      <a:rPr lang="en-US" altLang="zh-CN" i="1" dirty="0" smtClean="0">
                        <a:latin typeface="Cambria Math" panose="02040503050406030204" pitchFamily="18" charset="0"/>
                      </a:rPr>
                      <m:t>+ </m:t>
                    </m:r>
                    <m:r>
                      <a:rPr lang="en-US" altLang="zh-CN" i="1" dirty="0">
                        <a:latin typeface="Cambria Math" panose="02040503050406030204" pitchFamily="18" charset="0"/>
                        <a:ea typeface="Cambria Math" pitchFamily="18" charset="0"/>
                      </a:rPr>
                      <m:t>2</m:t>
                    </m:r>
                    <m:r>
                      <a:rPr lang="en-US" altLang="zh-CN" i="1" dirty="0">
                        <a:latin typeface="Cambria Math" panose="02040503050406030204" pitchFamily="18" charset="0"/>
                      </a:rPr>
                      <m:t> = </m:t>
                    </m:r>
                    <m:r>
                      <a:rPr lang="en-US" altLang="zh-CN" i="1" dirty="0">
                        <a:latin typeface="Cambria Math" panose="02040503050406030204" pitchFamily="18" charset="0"/>
                        <a:ea typeface="Cambria Math" pitchFamily="18" charset="0"/>
                      </a:rPr>
                      <m:t>0 </m:t>
                    </m:r>
                  </m:oMath>
                </a14:m>
                <a:endParaRPr lang="en-US" altLang="zh-CN" dirty="0" smtClean="0">
                  <a:latin typeface="Cambria Math" pitchFamily="18" charset="0"/>
                  <a:ea typeface="Cambria Math"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963BFCB-F783-4109-94B9-11B4E223A3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26</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8203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676400"/>
            <a:ext cx="11277599" cy="1295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086" y="1066800"/>
                <a:ext cx="10987316" cy="5121481"/>
              </a:xfrm>
            </p:spPr>
            <p:txBody>
              <a:bodyPr>
                <a:normAutofit/>
              </a:bodyPr>
              <a:lstStyle/>
              <a:p>
                <a:r>
                  <a:rPr lang="en-US" dirty="0" smtClean="0"/>
                  <a:t> </a:t>
                </a:r>
                <a:r>
                  <a:rPr lang="zh-CN" altLang="en-US" dirty="0" smtClean="0"/>
                  <a:t>针对</a:t>
                </a:r>
                <a:r>
                  <a:rPr lang="en-US" altLang="zh-CN" b="1" dirty="0" smtClean="0">
                    <a:solidFill>
                      <a:srgbClr val="C00000"/>
                    </a:solidFill>
                  </a:rPr>
                  <a:t>2</a:t>
                </a:r>
                <a:r>
                  <a:rPr lang="zh-CN" altLang="en-US" b="1" dirty="0" smtClean="0">
                    <a:solidFill>
                      <a:srgbClr val="C00000"/>
                    </a:solidFill>
                  </a:rPr>
                  <a:t>阶线性齐次递推关系</a:t>
                </a:r>
                <a:r>
                  <a:rPr lang="en-US" altLang="zh-CN" dirty="0" smtClean="0"/>
                  <a:t>, </a:t>
                </a:r>
                <a:r>
                  <a:rPr lang="zh-CN" altLang="en-US" dirty="0" smtClean="0"/>
                  <a:t>考虑</a:t>
                </a:r>
                <a:r>
                  <a:rPr lang="zh-CN" altLang="en-US" b="1" dirty="0" smtClean="0">
                    <a:solidFill>
                      <a:srgbClr val="C00000"/>
                    </a:solidFill>
                  </a:rPr>
                  <a:t>两个不相等的特征根</a:t>
                </a:r>
                <a:r>
                  <a:rPr lang="zh-CN" altLang="en-US" dirty="0" smtClean="0"/>
                  <a:t>情况</a:t>
                </a:r>
                <a:endParaRPr lang="en-US" dirty="0" smtClean="0"/>
              </a:p>
              <a:p>
                <a:pPr algn="just">
                  <a:lnSpc>
                    <a:spcPct val="100000"/>
                  </a:lnSpc>
                </a:pPr>
                <a:r>
                  <a:rPr lang="en-US" dirty="0" smtClean="0"/>
                  <a:t> </a:t>
                </a:r>
                <a:r>
                  <a:rPr lang="zh-CN" altLang="en-US" dirty="0" smtClean="0"/>
                  <a:t>定理</a:t>
                </a:r>
                <a:r>
                  <a:rPr lang="en-US" altLang="zh-CN" dirty="0" smtClean="0"/>
                  <a:t>1:</a:t>
                </a:r>
                <a:r>
                  <a:rPr lang="zh-CN" altLang="en-US" dirty="0" smtClean="0"/>
                  <a:t>设</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1</m:t>
                        </m:r>
                      </m:sub>
                    </m:sSub>
                  </m:oMath>
                </a14:m>
                <a:r>
                  <a:rPr lang="zh-CN" altLang="en-US" dirty="0" smtClean="0"/>
                  <a:t>和</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2</m:t>
                        </m:r>
                      </m:sub>
                    </m:sSub>
                  </m:oMath>
                </a14:m>
                <a:r>
                  <a:rPr lang="zh-CN" altLang="en-US" dirty="0" smtClean="0"/>
                  <a:t>是实数</a:t>
                </a:r>
                <a:r>
                  <a:rPr lang="en-US" altLang="zh-CN" dirty="0" smtClean="0"/>
                  <a:t>. </a:t>
                </a:r>
                <a:r>
                  <a:rPr lang="zh-CN" altLang="en-US" dirty="0" smtClean="0"/>
                  <a:t>假设</a:t>
                </a:r>
                <a14:m>
                  <m:oMath xmlns:m="http://schemas.openxmlformats.org/officeDocument/2006/math">
                    <m:sSup>
                      <m:sSupPr>
                        <m:ctrlPr>
                          <a:rPr lang="zh-CN" altLang="en-US" i="1">
                            <a:latin typeface="Cambria Math" panose="02040503050406030204" pitchFamily="18" charset="0"/>
                          </a:rPr>
                        </m:ctrlPr>
                      </m:sSupPr>
                      <m:e>
                        <m:r>
                          <m:rPr>
                            <m:nor/>
                          </m:rPr>
                          <a:rPr lang="en-US" altLang="zh-CN" b="0" i="1" smtClean="0"/>
                          <m:t>r</m:t>
                        </m:r>
                      </m:e>
                      <m:sup>
                        <m:r>
                          <a:rPr lang="zh-CN" altLang="en-US" i="1">
                            <a:latin typeface="Cambria Math" panose="02040503050406030204" pitchFamily="18" charset="0"/>
                          </a:rPr>
                          <m:t>2</m:t>
                        </m:r>
                      </m:sup>
                    </m:sSup>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1</m:t>
                        </m:r>
                      </m:sub>
                    </m:sSub>
                    <m:r>
                      <m:rPr>
                        <m:nor/>
                      </m:rPr>
                      <a:rPr lang="zh-CN" altLang="en-US" i="1">
                        <a:latin typeface="Cambria Math" panose="02040503050406030204" pitchFamily="18" charset="0"/>
                      </a:rPr>
                      <m:t>r</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2</m:t>
                        </m:r>
                      </m:sub>
                    </m:sSub>
                    <m:r>
                      <a:rPr lang="zh-CN" altLang="en-US">
                        <a:latin typeface="Cambria Math" panose="02040503050406030204" pitchFamily="18" charset="0"/>
                      </a:rPr>
                      <m:t>=0</m:t>
                    </m:r>
                  </m:oMath>
                </a14:m>
                <a:r>
                  <a:rPr lang="zh-CN" altLang="en-US" dirty="0" smtClean="0"/>
                  <a:t> 有两个不相等的根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Sub>
                  </m:oMath>
                </a14:m>
                <a:r>
                  <a:rPr lang="en-US" altLang="zh-CN" dirty="0" smtClean="0"/>
                  <a:t>. </a:t>
                </a:r>
                <a:r>
                  <a:rPr lang="zh-CN" altLang="en-US" dirty="0" smtClean="0"/>
                  <a:t>那么序列</a:t>
                </a:r>
                <a:r>
                  <a:rPr 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en-US" dirty="0" smtClean="0"/>
                  <a:t>}</a:t>
                </a:r>
                <a:r>
                  <a:rPr lang="zh-CN" altLang="en-US" dirty="0" smtClean="0"/>
                  <a:t>是递推关系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oMath>
                </a14:m>
                <a:r>
                  <a:rPr lang="zh-CN" altLang="en-US" dirty="0" smtClean="0"/>
                  <a:t>的解</a:t>
                </a:r>
                <a:r>
                  <a:rPr lang="en-US" altLang="zh-CN" dirty="0" smtClean="0"/>
                  <a:t>, </a:t>
                </a:r>
                <a:r>
                  <a:rPr lang="zh-CN" altLang="en-US" dirty="0" smtClean="0"/>
                  <a:t>当且仅当</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sSubSup>
                  </m:oMath>
                </a14:m>
                <a:r>
                  <a:rPr lang="en-US" altLang="zh-CN" dirty="0" smtClean="0"/>
                  <a:t>, </a:t>
                </a:r>
                <a14:m>
                  <m:oMath xmlns:m="http://schemas.openxmlformats.org/officeDocument/2006/math">
                    <m:r>
                      <a:rPr lang="en-US" i="1" dirty="0" smtClean="0">
                        <a:latin typeface="Cambria Math" panose="02040503050406030204" pitchFamily="18" charset="0"/>
                      </a:rPr>
                      <m:t>𝑛</m:t>
                    </m:r>
                  </m:oMath>
                </a14:m>
                <a:r>
                  <a:rPr lang="en-US" dirty="0" smtClean="0"/>
                  <a:t> = 0,1,2,…,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smtClean="0"/>
                  <a:t>是常数</a:t>
                </a:r>
                <a:r>
                  <a:rPr lang="en-US" altLang="zh-CN" dirty="0" smtClean="0"/>
                  <a:t>.</a:t>
                </a:r>
              </a:p>
              <a:p>
                <a:pPr>
                  <a:lnSpc>
                    <a:spcPct val="100000"/>
                  </a:lnSpc>
                </a:pPr>
                <a:r>
                  <a:rPr lang="zh-CN" altLang="en-US" dirty="0" smtClean="0"/>
                  <a:t>证明：</a:t>
                </a:r>
                <a14:m>
                  <m:oMath xmlns:m="http://schemas.openxmlformats.org/officeDocument/2006/math">
                    <m:r>
                      <a:rPr lang="zh-CN" altLang="en-US" b="0" i="1">
                        <a:latin typeface="Cambria Math" panose="02040503050406030204" pitchFamily="18" charset="0"/>
                      </a:rPr>
                      <m:t>证明</m:t>
                    </m:r>
                    <m:r>
                      <a:rPr lang="zh-CN" altLang="en-US" i="1" smtClean="0">
                        <a:latin typeface="Cambria Math" panose="02040503050406030204" pitchFamily="18" charset="0"/>
                      </a:rPr>
                      <m:t>这个</m:t>
                    </m:r>
                    <m:r>
                      <a:rPr lang="zh-CN" altLang="en-US" i="1">
                        <a:latin typeface="Cambria Math" panose="02040503050406030204" pitchFamily="18" charset="0"/>
                      </a:rPr>
                      <m:t>定理</m:t>
                    </m:r>
                    <m:r>
                      <a:rPr lang="zh-CN" altLang="en-US" i="1" smtClean="0">
                        <a:latin typeface="Cambria Math" panose="02040503050406030204" pitchFamily="18" charset="0"/>
                      </a:rPr>
                      <m:t>必须</m:t>
                    </m:r>
                    <m:r>
                      <a:rPr lang="zh-CN" altLang="en-US" i="1">
                        <a:latin typeface="Cambria Math" panose="02040503050406030204" pitchFamily="18" charset="0"/>
                      </a:rPr>
                      <m:t>做</m:t>
                    </m:r>
                    <m:r>
                      <a:rPr lang="zh-CN" altLang="en-US" i="1" smtClean="0">
                        <a:latin typeface="Cambria Math" panose="02040503050406030204" pitchFamily="18" charset="0"/>
                      </a:rPr>
                      <m:t>两件</m:t>
                    </m:r>
                    <m:r>
                      <a:rPr lang="zh-CN" altLang="en-US" i="1">
                        <a:latin typeface="Cambria Math" panose="02040503050406030204" pitchFamily="18" charset="0"/>
                      </a:rPr>
                      <m:t>事</m:t>
                    </m:r>
                    <m:r>
                      <a:rPr lang="zh-CN" altLang="en-US" i="1" smtClean="0">
                        <a:latin typeface="Cambria Math" panose="02040503050406030204" pitchFamily="18" charset="0"/>
                      </a:rPr>
                      <m:t>。</m:t>
                    </m:r>
                    <m:r>
                      <a:rPr lang="zh-CN" altLang="en-US" i="1">
                        <a:latin typeface="Cambria Math" panose="02040503050406030204" pitchFamily="18" charset="0"/>
                      </a:rPr>
                      <m:t>首先</m:t>
                    </m:r>
                    <m:r>
                      <a:rPr lang="zh-CN" altLang="en-US" i="1" smtClean="0">
                        <a:latin typeface="Cambria Math" panose="02040503050406030204" pitchFamily="18" charset="0"/>
                      </a:rPr>
                      <m:t>，</m:t>
                    </m:r>
                    <m:r>
                      <a:rPr lang="zh-CN" altLang="en-US" i="1">
                        <a:latin typeface="Cambria Math" panose="02040503050406030204" pitchFamily="18" charset="0"/>
                      </a:rPr>
                      <m:t>必须</m:t>
                    </m:r>
                    <m:r>
                      <a:rPr lang="zh-CN" altLang="en-US" i="1" smtClean="0">
                        <a:latin typeface="Cambria Math" panose="02040503050406030204" pitchFamily="18" charset="0"/>
                      </a:rPr>
                      <m:t>证明</m:t>
                    </m:r>
                    <m:r>
                      <a:rPr lang="zh-CN" altLang="en-US" i="1">
                        <a:latin typeface="Cambria Math" panose="02040503050406030204" pitchFamily="18" charset="0"/>
                      </a:rPr>
                      <m:t>如果</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r</m:t>
                        </m:r>
                      </m:e>
                      <m:sub>
                        <m:r>
                          <a:rPr lang="en-US" altLang="zh-CN" b="0" i="1" smtClean="0">
                            <a:latin typeface="Cambria Math" panose="02040503050406030204" pitchFamily="18" charset="0"/>
                          </a:rPr>
                          <m:t>2</m:t>
                        </m:r>
                      </m:sub>
                    </m:sSub>
                    <m:r>
                      <a:rPr lang="zh-CN" altLang="en-US" i="1">
                        <a:latin typeface="Cambria Math" panose="02040503050406030204" pitchFamily="18" charset="0"/>
                      </a:rPr>
                      <m:t>是特征方程的根，并且</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oMath>
                </a14:m>
                <a:r>
                  <a:rPr lang="zh-CN" altLang="en-US" dirty="0" smtClean="0"/>
                  <a:t>是常数，那么序列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是递推关系的解。其次，必须证明如果序列</a:t>
                </a:r>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oMath>
                </a14:m>
                <a:r>
                  <a:rPr lang="en-US" altLang="zh-CN" dirty="0" smtClean="0"/>
                  <a:t>}</a:t>
                </a:r>
                <a:r>
                  <a:rPr lang="zh-CN" altLang="en-US" dirty="0" smtClean="0"/>
                  <a:t>是解，那么对于某个常数</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smtClean="0"/>
                  <a:t>，有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。现在我们将证明如果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，那么序列</a:t>
                </a:r>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oMath>
                </a14:m>
                <a:r>
                  <a:rPr lang="en-US" altLang="zh-CN" dirty="0" smtClean="0"/>
                  <a:t>}</a:t>
                </a:r>
                <a:r>
                  <a:rPr lang="zh-CN" altLang="en-US" dirty="0" smtClean="0"/>
                  <a:t>是递推关系的解。因为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r</m:t>
                        </m:r>
                      </m:e>
                      <m:sub>
                        <m:r>
                          <a:rPr lang="en-US" altLang="zh-CN" i="1">
                            <a:latin typeface="Cambria Math" panose="02040503050406030204" pitchFamily="18" charset="0"/>
                          </a:rPr>
                          <m:t>2</m:t>
                        </m:r>
                      </m:sub>
                    </m:sSub>
                  </m:oMath>
                </a14:m>
                <a:r>
                  <a:rPr lang="zh-CN" altLang="en-US" dirty="0" smtClean="0"/>
                  <a:t>是</a:t>
                </a:r>
                <a14:m>
                  <m:oMath xmlns:m="http://schemas.openxmlformats.org/officeDocument/2006/math">
                    <m:sSup>
                      <m:sSupPr>
                        <m:ctrlPr>
                          <a:rPr lang="zh-CN" altLang="en-US" i="1">
                            <a:latin typeface="Cambria Math" panose="02040503050406030204" pitchFamily="18" charset="0"/>
                          </a:rPr>
                        </m:ctrlPr>
                      </m:sSupPr>
                      <m:e>
                        <m:r>
                          <m:rPr>
                            <m:nor/>
                          </m:rPr>
                          <a:rPr lang="en-US" altLang="zh-CN" i="1"/>
                          <m:t>r</m:t>
                        </m:r>
                      </m:e>
                      <m:sup>
                        <m:r>
                          <a:rPr lang="zh-CN" altLang="en-US" i="1">
                            <a:latin typeface="Cambria Math" panose="02040503050406030204" pitchFamily="18" charset="0"/>
                          </a:rPr>
                          <m:t>2</m:t>
                        </m:r>
                      </m:sup>
                    </m:sSup>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1</m:t>
                        </m:r>
                      </m:sub>
                    </m:sSub>
                    <m:r>
                      <m:rPr>
                        <m:nor/>
                      </m:rPr>
                      <a:rPr lang="zh-CN" altLang="en-US" i="1">
                        <a:latin typeface="Cambria Math" panose="02040503050406030204" pitchFamily="18" charset="0"/>
                      </a:rPr>
                      <m:t>r</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2</m:t>
                        </m:r>
                      </m:sub>
                    </m:sSub>
                    <m:r>
                      <a:rPr lang="zh-CN" altLang="en-US">
                        <a:latin typeface="Cambria Math" panose="02040503050406030204" pitchFamily="18" charset="0"/>
                      </a:rPr>
                      <m:t>=0</m:t>
                    </m:r>
                  </m:oMath>
                </a14:m>
                <a:r>
                  <a:rPr lang="zh-CN" altLang="en-US" dirty="0" smtClean="0"/>
                  <a:t>的根，从而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1</m:t>
                        </m:r>
                      </m:sub>
                      <m:sup/>
                    </m:sSubSup>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oMath>
                </a14:m>
                <a:r>
                  <a:rPr lang="en-US" altLang="zh-CN" dirty="0" smtClean="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sSubSup>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2</m:t>
                        </m:r>
                      </m:sub>
                    </m:sSub>
                  </m:oMath>
                </a14:m>
                <a:endParaRPr lang="en-US" altLang="zh-CN" dirty="0" smtClean="0"/>
              </a:p>
              <a:p>
                <a:pPr marL="0" indent="0">
                  <a:lnSpc>
                    <a:spcPct val="100000"/>
                  </a:lnSpc>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086" y="1066800"/>
                <a:ext cx="10987316" cy="5121481"/>
              </a:xfrm>
              <a:blipFill rotWithShape="0">
                <a:blip r:embed="rId2"/>
                <a:stretch>
                  <a:fillRect l="-999" t="-2024"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A7F51026-1C97-4527-A332-C0C17DD8F5A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27</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086" y="1066800"/>
                <a:ext cx="10987316" cy="5121481"/>
              </a:xfrm>
            </p:spPr>
            <p:txBody>
              <a:bodyPr>
                <a:normAutofit fontScale="85000" lnSpcReduction="20000"/>
              </a:bodyPr>
              <a:lstStyle/>
              <a:p>
                <a:pPr>
                  <a:lnSpc>
                    <a:spcPct val="120000"/>
                  </a:lnSpc>
                </a:pPr>
                <a:r>
                  <a:rPr lang="en-US" dirty="0" smtClean="0"/>
                  <a:t> </a:t>
                </a:r>
                <a:r>
                  <a:rPr lang="zh-CN" altLang="en-US" dirty="0" smtClean="0"/>
                  <a:t>从这些等式中可以看出，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1</m:t>
                        </m:r>
                      </m:sup>
                    </m:sSubSup>
                  </m:oMath>
                </a14:m>
                <a:r>
                  <a:rPr lang="zh-CN" altLang="en-US" dirty="0" smtClean="0"/>
                  <a:t>）</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r>
                          <a:rPr lang="en-US" altLang="zh-CN" i="1" smtClean="0">
                            <a:latin typeface="Cambria Math" panose="02040503050406030204" pitchFamily="18" charset="0"/>
                          </a:rPr>
                          <m:t>−</m:t>
                        </m:r>
                        <m:r>
                          <a:rPr lang="en-US" altLang="zh-CN" b="0" i="1" smtClean="0">
                            <a:latin typeface="Cambria Math" panose="02040503050406030204" pitchFamily="18" charset="0"/>
                          </a:rPr>
                          <m:t>2</m:t>
                        </m:r>
                      </m:sup>
                    </m:sSubSup>
                  </m:oMath>
                </a14:m>
                <a:r>
                  <a:rPr lang="zh-CN" altLang="en-US" dirty="0" smtClean="0"/>
                  <a:t>）</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−2</m:t>
                        </m:r>
                      </m:sup>
                    </m:sSubSup>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sSubSup>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smtClean="0"/>
                  <a:t>）</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r>
                          <a:rPr lang="en-US" altLang="zh-CN" i="1">
                            <a:latin typeface="Cambria Math" panose="02040503050406030204" pitchFamily="18" charset="0"/>
                          </a:rPr>
                          <m:t>𝑛</m:t>
                        </m:r>
                        <m:r>
                          <a:rPr lang="en-US" altLang="zh-CN" i="1">
                            <a:latin typeface="Cambria Math" panose="02040503050406030204" pitchFamily="18" charset="0"/>
                          </a:rPr>
                          <m:t>−2</m:t>
                        </m:r>
                      </m:sup>
                    </m:sSubSup>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sSubSup>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smtClean="0"/>
                  <a:t>）</a:t>
                </a:r>
                <a:endParaRPr lang="en-US" altLang="zh-CN" dirty="0" smtClean="0"/>
              </a:p>
              <a:p>
                <a:pPr marL="0" indent="0">
                  <a:lnSpc>
                    <a:spcPct val="120000"/>
                  </a:lnSpc>
                  <a:buNone/>
                </a:pP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en-US" altLang="zh-CN" dirty="0" smtClean="0"/>
                  <a:t>. </a:t>
                </a:r>
                <a:r>
                  <a:rPr lang="zh-CN" altLang="en-US" dirty="0" smtClean="0"/>
                  <a:t>证明了序列</a:t>
                </a:r>
                <a14:m>
                  <m:oMath xmlns:m="http://schemas.openxmlformats.org/officeDocument/2006/math">
                    <m:sSub>
                      <m:sSubPr>
                        <m:ctrlPr>
                          <a:rPr lang="en-US" altLang="zh-CN" i="1">
                            <a:latin typeface="Cambria Math" panose="02040503050406030204" pitchFamily="18" charset="0"/>
                          </a:rPr>
                        </m:ctrlPr>
                      </m:sSubPr>
                      <m:e>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m:rPr>
                            <m:nor/>
                          </m:rPr>
                          <a:rPr lang="en-US" altLang="zh-CN" dirty="0"/>
                          <m:t>}</m:t>
                        </m:r>
                        <m:r>
                          <a:rPr lang="zh-CN" altLang="en-US" i="1" smtClean="0">
                            <a:latin typeface="Cambria Math" panose="02040503050406030204" pitchFamily="18" charset="0"/>
                          </a:rPr>
                          <m:t>以</m:t>
                        </m:r>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作为递推关系的解。</a:t>
                </a:r>
                <a:endParaRPr lang="en-US" altLang="zh-CN" dirty="0" smtClean="0"/>
              </a:p>
              <a:p>
                <a:pPr marL="0" indent="0">
                  <a:lnSpc>
                    <a:spcPct val="120000"/>
                  </a:lnSpc>
                  <a:buNone/>
                </a:pPr>
                <a:r>
                  <a:rPr lang="en-US" altLang="zh-CN" dirty="0"/>
                  <a:t> </a:t>
                </a:r>
                <a:r>
                  <a:rPr lang="zh-CN" altLang="en-US" dirty="0" smtClean="0"/>
                  <a:t>为了证明递推关系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zh-CN" altLang="en-US" dirty="0" smtClean="0"/>
                  <a:t>的每一个解</a:t>
                </a:r>
                <a14:m>
                  <m:oMath xmlns:m="http://schemas.openxmlformats.org/officeDocument/2006/math">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m:rPr>
                        <m:nor/>
                      </m:rPr>
                      <a:rPr lang="en-US" altLang="zh-CN" dirty="0"/>
                      <m:t>}</m:t>
                    </m:r>
                    <m:r>
                      <a:rPr lang="en-US" altLang="zh-CN" i="1" dirty="0">
                        <a:latin typeface="Cambria Math" panose="02040503050406030204" pitchFamily="18" charset="0"/>
                      </a:rPr>
                      <m:t> </m:t>
                    </m:r>
                  </m:oMath>
                </a14:m>
                <a:r>
                  <a:rPr lang="zh-CN" altLang="en-US" dirty="0" smtClean="0"/>
                  <a:t>都有形式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r>
                      <a:rPr lang="zh-CN" altLang="en-US" i="1">
                        <a:latin typeface="Cambria Math" panose="02040503050406030204" pitchFamily="18" charset="0"/>
                      </a:rPr>
                      <m:t>。假设</m:t>
                    </m:r>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m:rPr>
                        <m:nor/>
                      </m:rPr>
                      <a:rPr lang="en-US" altLang="zh-CN" dirty="0"/>
                      <m:t>}</m:t>
                    </m:r>
                    <m:r>
                      <a:rPr lang="en-US" altLang="zh-CN" i="1" dirty="0">
                        <a:latin typeface="Cambria Math" panose="02040503050406030204" pitchFamily="18" charset="0"/>
                      </a:rPr>
                      <m:t> </m:t>
                    </m:r>
                  </m:oMath>
                </a14:m>
                <a:r>
                  <a:rPr lang="zh-CN" altLang="en-US" dirty="0" smtClean="0"/>
                  <a:t>是递推关系的解，初始条件是</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0</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Sub>
                  </m:oMath>
                </a14:m>
                <a:endParaRPr lang="en-US" altLang="zh-CN" dirty="0" smtClean="0"/>
              </a:p>
              <a:p>
                <a:pPr marL="0" indent="0">
                  <a:lnSpc>
                    <a:spcPct val="120000"/>
                  </a:lnSpc>
                  <a:buNone/>
                </a:pPr>
                <a:r>
                  <a:rPr lang="zh-CN" altLang="en-US" dirty="0" smtClean="0"/>
                  <a:t>下面证明存在常数</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zh-CN" altLang="en-US" i="1" smtClean="0">
                        <a:latin typeface="Cambria Math" panose="02040503050406030204" pitchFamily="18" charset="0"/>
                      </a:rPr>
                      <m:t>使得</m:t>
                    </m:r>
                  </m:oMath>
                </a14:m>
                <a:r>
                  <a:rPr lang="zh-CN" altLang="en-US" dirty="0" smtClean="0"/>
                  <a:t>具有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的序列</a:t>
                </a:r>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oMath>
                </a14:m>
                <a:r>
                  <a:rPr lang="en-US" altLang="zh-CN" dirty="0" smtClean="0"/>
                  <a:t>}</a:t>
                </a:r>
                <a:r>
                  <a:rPr lang="zh-CN" altLang="en-US" dirty="0" smtClean="0"/>
                  <a:t>满足同样的初始条件。这要求，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0</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sSubSup>
                  </m:oMath>
                </a14:m>
                <a:r>
                  <a:rPr lang="zh-CN" altLang="en-US" dirty="0" smtClean="0"/>
                  <a:t>，解方程可以得到</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smtClean="0"/>
                  <a:t>的值，因此具有</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的序列</a:t>
                </a:r>
                <a14:m>
                  <m:oMath xmlns:m="http://schemas.openxmlformats.org/officeDocument/2006/math">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m:rPr>
                        <m:nor/>
                      </m:rPr>
                      <a:rPr lang="en-US" altLang="zh-CN" dirty="0"/>
                      <m:t>}</m:t>
                    </m:r>
                    <m:r>
                      <a:rPr lang="en-US" altLang="zh-CN" i="1" dirty="0">
                        <a:latin typeface="Cambria Math" panose="02040503050406030204" pitchFamily="18" charset="0"/>
                      </a:rPr>
                      <m:t> </m:t>
                    </m:r>
                  </m:oMath>
                </a14:m>
                <a:r>
                  <a:rPr lang="zh-CN" altLang="en-US" dirty="0" smtClean="0"/>
                  <a:t>满足这个两个初始条件。</a:t>
                </a:r>
                <a:endParaRPr lang="en-US" altLang="zh-CN" dirty="0" smtClean="0"/>
              </a:p>
              <a:p>
                <a:pPr marL="0" indent="0">
                  <a:lnSpc>
                    <a:spcPct val="120000"/>
                  </a:lnSpc>
                  <a:buNone/>
                </a:pPr>
                <a:r>
                  <a:rPr lang="zh-CN" altLang="en-US" dirty="0" smtClean="0"/>
                  <a:t>我们知道</a:t>
                </a:r>
                <a14:m>
                  <m:oMath xmlns:m="http://schemas.openxmlformats.org/officeDocument/2006/math">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m:rPr>
                        <m:nor/>
                      </m:rPr>
                      <a:rPr lang="en-US" altLang="zh-CN" dirty="0"/>
                      <m:t>}</m:t>
                    </m:r>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都是递推关系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zh-CN" altLang="en-US" dirty="0" smtClean="0"/>
                  <a:t>的解，都满足</a:t>
                </a:r>
                <a:r>
                  <a:rPr lang="en-US" altLang="zh-CN" dirty="0" smtClean="0"/>
                  <a:t>n=0, n=1</a:t>
                </a:r>
                <a:r>
                  <a:rPr lang="zh-CN" altLang="en-US" dirty="0" smtClean="0"/>
                  <a:t>的初始条件， 由于具有这两个初始条件的</a:t>
                </a:r>
                <a:r>
                  <a:rPr lang="en-US" altLang="zh-CN" dirty="0" smtClean="0"/>
                  <a:t>2</a:t>
                </a:r>
                <a:r>
                  <a:rPr lang="zh-CN" altLang="en-US" dirty="0" smtClean="0"/>
                  <a:t>阶常系数线性齐次递推关系的解唯一，所以这个两个解相同</a:t>
                </a:r>
                <a:r>
                  <a:rPr lang="zh-CN" altLang="en-US" dirty="0"/>
                  <a:t>，因此两个初始条件的</a:t>
                </a:r>
                <a:r>
                  <a:rPr lang="en-US" altLang="zh-CN" dirty="0"/>
                  <a:t>2</a:t>
                </a:r>
                <a:r>
                  <a:rPr lang="zh-CN" altLang="en-US" dirty="0"/>
                  <a:t>阶常系数线性齐次递推关系解</a:t>
                </a:r>
                <a:r>
                  <a:rPr lang="zh-CN" altLang="en-US" dirty="0" smtClean="0"/>
                  <a:t>的形式为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𝑛</m:t>
                        </m:r>
                      </m:sup>
                    </m:sSubSup>
                  </m:oMath>
                </a14:m>
                <a:r>
                  <a:rPr lang="zh-CN" altLang="en-US" dirty="0" smtClean="0"/>
                  <a:t>。</a:t>
                </a:r>
                <a:endParaRPr lang="en-US" altLang="zh-CN" dirty="0" smtClean="0"/>
              </a:p>
              <a:p>
                <a:pPr marL="0" indent="0">
                  <a:lnSpc>
                    <a:spcPct val="100000"/>
                  </a:lnSpc>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086" y="1066800"/>
                <a:ext cx="10987316" cy="5121481"/>
              </a:xfrm>
              <a:blipFill rotWithShape="0">
                <a:blip r:embed="rId2"/>
                <a:stretch>
                  <a:fillRect l="-888" t="-833" r="-832" b="-1786"/>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A7F51026-1C97-4527-A332-C0C17DD8F5A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28</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5918625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例</a:t>
                </a:r>
                <a:r>
                  <a:rPr lang="en-US" altLang="zh-CN" dirty="0" smtClean="0"/>
                  <a:t>:</a:t>
                </a:r>
                <a:r>
                  <a:rPr lang="en-US" dirty="0" smtClean="0"/>
                  <a:t> </a:t>
                </a:r>
                <a:r>
                  <a:rPr lang="zh-CN" altLang="en-US" dirty="0" smtClean="0"/>
                  <a:t>求解递推关系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oMath>
                </a14:m>
                <a:r>
                  <a:rPr lang="en-US" altLang="zh-CN" dirty="0"/>
                  <a:t>= </a:t>
                </a:r>
                <a:r>
                  <a:rPr lang="en-US" altLang="zh-CN" dirty="0" smtClean="0">
                    <a:latin typeface="Cambria Math" pitchFamily="18" charset="0"/>
                    <a:ea typeface="Cambria Math" pitchFamily="18" charset="0"/>
                  </a:rPr>
                  <a:t>2</a:t>
                </a:r>
                <a:r>
                  <a:rPr lang="en-US" altLang="zh-CN" dirty="0" smtClean="0"/>
                  <a:t>,</a:t>
                </a:r>
                <a:r>
                  <a:rPr lang="en-US" altLang="zh-CN" i="1" dirty="0">
                    <a:ea typeface="Cambria Math"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a:t>= </a:t>
                </a:r>
                <a:r>
                  <a:rPr lang="en-US" altLang="zh-CN" dirty="0" smtClean="0">
                    <a:latin typeface="Cambria Math" pitchFamily="18" charset="0"/>
                    <a:ea typeface="Cambria Math" pitchFamily="18" charset="0"/>
                  </a:rPr>
                  <a:t>7</a:t>
                </a:r>
                <a:r>
                  <a:rPr lang="en-US" dirty="0" smtClean="0"/>
                  <a:t>. </a:t>
                </a:r>
              </a:p>
              <a:p>
                <a:pPr>
                  <a:lnSpc>
                    <a:spcPct val="100000"/>
                  </a:lnSpc>
                </a:pPr>
                <a:r>
                  <a:rPr lang="zh-CN" altLang="en-US" dirty="0" smtClean="0"/>
                  <a:t>解</a:t>
                </a:r>
                <a:r>
                  <a:rPr lang="en-US" altLang="zh-CN" dirty="0" smtClean="0"/>
                  <a:t>: </a:t>
                </a:r>
              </a:p>
              <a:p>
                <a:pPr lvl="1"/>
                <a:r>
                  <a:rPr lang="zh-CN" altLang="en-US" dirty="0">
                    <a:latin typeface="Cambria Math" panose="02040503050406030204" pitchFamily="18" charset="0"/>
                  </a:rPr>
                  <a:t>该递推关系的特征方程为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−2=0</m:t>
                    </m:r>
                  </m:oMath>
                </a14:m>
                <a:r>
                  <a:rPr lang="en-US" i="1" dirty="0">
                    <a:latin typeface="Cambria Math" panose="02040503050406030204" pitchFamily="18" charset="0"/>
                  </a:rPr>
                  <a:t>. </a:t>
                </a:r>
              </a:p>
              <a:p>
                <a:pPr lvl="1"/>
                <a:r>
                  <a:rPr lang="zh-CN" altLang="en-US" dirty="0" smtClean="0">
                    <a:latin typeface="Cambria Math" panose="02040503050406030204" pitchFamily="18" charset="0"/>
                  </a:rPr>
                  <a:t>特征根</a:t>
                </a:r>
                <a:r>
                  <a:rPr lang="zh-CN" altLang="en-US" dirty="0">
                    <a:latin typeface="Cambria Math" panose="02040503050406030204" pitchFamily="18" charset="0"/>
                  </a:rPr>
                  <a:t>是</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=2</m:t>
                    </m:r>
                  </m:oMath>
                </a14:m>
                <a:r>
                  <a:rPr lang="en-US" altLang="zh-CN" dirty="0">
                    <a:latin typeface="Cambria Math" panose="02040503050406030204" pitchFamily="18" charset="0"/>
                  </a:rPr>
                  <a:t>,</a:t>
                </a:r>
                <a:r>
                  <a:rPr lang="en-US" altLang="zh-CN" i="1" dirty="0">
                    <a:latin typeface="Cambria Math" panose="02040503050406030204" pitchFamily="18" charset="0"/>
                  </a:rPr>
                  <a:t>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=−1</m:t>
                    </m:r>
                  </m:oMath>
                </a14:m>
                <a:r>
                  <a:rPr lang="en-US" i="1" dirty="0">
                    <a:latin typeface="Cambria Math" panose="02040503050406030204" pitchFamily="18" charset="0"/>
                  </a:rPr>
                  <a:t>. </a:t>
                </a:r>
                <a:r>
                  <a:rPr lang="zh-CN" altLang="en-US" dirty="0">
                    <a:latin typeface="Cambria Math" panose="02040503050406030204" pitchFamily="18" charset="0"/>
                  </a:rPr>
                  <a:t>因此</a:t>
                </a:r>
                <a:r>
                  <a:rPr lang="zh-CN" altLang="en-US" dirty="0" smtClean="0">
                    <a:latin typeface="Cambria Math" panose="02040503050406030204" pitchFamily="18" charset="0"/>
                  </a:rPr>
                  <a:t>序列</a:t>
                </a:r>
                <a:r>
                  <a:rPr lang="en-US" altLang="zh-CN" dirty="0" smtClean="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smtClean="0">
                    <a:latin typeface="Cambria Math" panose="02040503050406030204" pitchFamily="18" charset="0"/>
                  </a:rPr>
                  <a:t>是</a:t>
                </a:r>
                <a:r>
                  <a:rPr lang="zh-CN" altLang="en-US" dirty="0">
                    <a:latin typeface="Cambria Math" panose="02040503050406030204" pitchFamily="18" charset="0"/>
                  </a:rPr>
                  <a:t>递推</a:t>
                </a:r>
                <a:r>
                  <a:rPr lang="zh-CN" altLang="en-US" dirty="0" smtClean="0">
                    <a:latin typeface="Cambria Math" panose="02040503050406030204" pitchFamily="18" charset="0"/>
                  </a:rPr>
                  <a:t>关系</a:t>
                </a:r>
                <a:r>
                  <a:rPr lang="en-US" altLang="zh-CN" dirty="0" smtClean="0">
                    <a:latin typeface="Cambria Math" panose="02040503050406030204" pitchFamily="18" charset="0"/>
                  </a:rPr>
                  <a:t>, </a:t>
                </a:r>
                <a:r>
                  <a:rPr lang="zh-CN" altLang="en-US" dirty="0" smtClean="0">
                    <a:latin typeface="Cambria Math" panose="02040503050406030204" pitchFamily="18" charset="0"/>
                  </a:rPr>
                  <a:t>当且仅当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𝑛</m:t>
                        </m:r>
                      </m:sup>
                    </m:sSup>
                  </m:oMath>
                </a14:m>
                <a:r>
                  <a:rPr lang="en-US" altLang="zh-CN" dirty="0" smtClean="0">
                    <a:latin typeface="Cambria Math" panose="02040503050406030204" pitchFamily="18" charset="0"/>
                  </a:rPr>
                  <a:t>,</a:t>
                </a:r>
                <a:r>
                  <a:rPr lang="en-US" altLang="zh-CN" i="1"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m:rPr>
                        <m:nor/>
                      </m:rPr>
                      <a:rPr lang="en-US" altLang="zh-CN" dirty="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a:latin typeface="Cambria Math" panose="02040503050406030204" pitchFamily="18" charset="0"/>
                  </a:rPr>
                  <a:t>是常数</a:t>
                </a:r>
                <a:r>
                  <a:rPr lang="en-US" i="1" dirty="0">
                    <a:latin typeface="Cambria Math" panose="02040503050406030204" pitchFamily="18" charset="0"/>
                  </a:rPr>
                  <a:t>.</a:t>
                </a:r>
              </a:p>
              <a:p>
                <a:pPr lvl="1"/>
                <a:r>
                  <a:rPr lang="zh-CN" altLang="en-US" dirty="0" smtClean="0">
                    <a:latin typeface="Cambria Math" panose="02040503050406030204" pitchFamily="18" charset="0"/>
                  </a:rPr>
                  <a:t>由</a:t>
                </a:r>
                <a:r>
                  <a:rPr lang="zh-CN" altLang="en-US" dirty="0">
                    <a:latin typeface="Cambria Math" panose="02040503050406030204" pitchFamily="18" charset="0"/>
                  </a:rPr>
                  <a:t>初始条件得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i="1"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2</m:t>
                    </m:r>
                  </m:oMath>
                </a14:m>
                <a:r>
                  <a:rPr lang="en-US" altLang="zh-CN" i="1"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smtClean="0">
                    <a:latin typeface="Cambria Math" panose="02040503050406030204" pitchFamily="18" charset="0"/>
                  </a:rPr>
                  <a:t>,</a:t>
                </a:r>
                <a:r>
                  <a:rPr lang="en-US" altLang="zh-CN" i="1" dirty="0" smtClean="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i="1"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7</m:t>
                    </m:r>
                  </m:oMath>
                </a14:m>
                <a:r>
                  <a:rPr lang="en-US" altLang="zh-CN" i="1" dirty="0">
                    <a:latin typeface="Cambria Math" panose="02040503050406030204" pitchFamily="18" charset="0"/>
                  </a:rPr>
                  <a:t> =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2</a:t>
                </a:r>
                <a:r>
                  <a:rPr lang="en-US" altLang="zh-CN" i="1" dirty="0">
                    <a:latin typeface="Cambria Math" panose="02040503050406030204" pitchFamily="18" charset="0"/>
                  </a:rPr>
                  <a:t> </a:t>
                </a:r>
                <a:r>
                  <a:rPr lang="en-US" altLang="zh-CN" dirty="0" smtClean="0">
                    <a:latin typeface="Cambria Math" panose="02040503050406030204" pitchFamily="18" charset="0"/>
                  </a:rPr>
                  <a:t>+</a:t>
                </a:r>
                <a:r>
                  <a:rPr lang="en-US" altLang="zh-CN" i="1" dirty="0" smtClean="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 </m:t>
                    </m:r>
                    <m:r>
                      <a:rPr lang="en-US" altLang="zh-CN" b="0" i="1" smtClean="0">
                        <a:latin typeface="Cambria Math" panose="02040503050406030204" pitchFamily="18" charset="0"/>
                      </a:rPr>
                      <m:t>(−1)</m:t>
                    </m:r>
                  </m:oMath>
                </a14:m>
                <a:endParaRPr lang="en-US" altLang="zh-CN" i="1" dirty="0">
                  <a:latin typeface="Cambria Math" panose="02040503050406030204" pitchFamily="18" charset="0"/>
                </a:endParaRPr>
              </a:p>
              <a:p>
                <a:pPr lvl="1"/>
                <a:r>
                  <a:rPr lang="zh-CN" altLang="en-US" dirty="0" smtClean="0">
                    <a:latin typeface="Cambria Math" panose="02040503050406030204" pitchFamily="18" charset="0"/>
                  </a:rPr>
                  <a:t>求解</a:t>
                </a:r>
                <a:r>
                  <a:rPr lang="zh-CN" altLang="en-US" dirty="0">
                    <a:latin typeface="Cambria Math" panose="02040503050406030204" pitchFamily="18" charset="0"/>
                  </a:rPr>
                  <a:t>这两个等式得</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i="1" dirty="0">
                    <a:latin typeface="Cambria Math" panose="02040503050406030204" pitchFamily="18" charset="0"/>
                  </a:rPr>
                  <a:t>= </a:t>
                </a:r>
                <a:r>
                  <a:rPr lang="en-US" altLang="zh-CN" dirty="0">
                    <a:latin typeface="Cambria Math" panose="02040503050406030204" pitchFamily="18" charset="0"/>
                  </a:rPr>
                  <a:t>3</a:t>
                </a:r>
                <a:r>
                  <a:rPr lang="en-US" altLang="zh-CN" i="1"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i="1" dirty="0">
                    <a:latin typeface="Cambria Math" panose="02040503050406030204" pitchFamily="18" charset="0"/>
                  </a:rPr>
                  <a:t>= </a:t>
                </a:r>
                <a:r>
                  <a:rPr lang="en-US" altLang="zh-CN" dirty="0">
                    <a:latin typeface="Cambria Math" panose="02040503050406030204" pitchFamily="18" charset="0"/>
                  </a:rPr>
                  <a:t>−1</a:t>
                </a:r>
                <a:r>
                  <a:rPr lang="en-US" i="1" dirty="0">
                    <a:latin typeface="Cambria Math" panose="02040503050406030204" pitchFamily="18" charset="0"/>
                  </a:rPr>
                  <a:t>. </a:t>
                </a:r>
              </a:p>
              <a:p>
                <a:pPr lvl="1"/>
                <a:r>
                  <a:rPr lang="zh-CN" altLang="en-US" dirty="0" smtClean="0">
                    <a:latin typeface="Cambria Math" panose="02040503050406030204" pitchFamily="18" charset="0"/>
                  </a:rPr>
                  <a:t>因此</a:t>
                </a:r>
                <a:r>
                  <a:rPr lang="en-US" altLang="zh-CN" dirty="0" smtClean="0">
                    <a:latin typeface="Cambria Math" panose="02040503050406030204" pitchFamily="18" charset="0"/>
                  </a:rPr>
                  <a:t>, </a:t>
                </a:r>
                <a:r>
                  <a:rPr lang="zh-CN" altLang="en-US" dirty="0" smtClean="0">
                    <a:latin typeface="Cambria Math" panose="02040503050406030204" pitchFamily="18" charset="0"/>
                  </a:rPr>
                  <a:t>这个</a:t>
                </a:r>
                <a:r>
                  <a:rPr lang="zh-CN" altLang="en-US" dirty="0">
                    <a:latin typeface="Cambria Math" panose="02040503050406030204" pitchFamily="18" charset="0"/>
                  </a:rPr>
                  <a:t>递推关系序列</a:t>
                </a:r>
                <a:r>
                  <a:rPr lang="en-US"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dirty="0" smtClean="0">
                    <a:latin typeface="Cambria Math" panose="02040503050406030204" pitchFamily="18" charset="0"/>
                  </a:rPr>
                  <a:t>}</a:t>
                </a:r>
                <a:r>
                  <a:rPr lang="en-US" altLang="zh-CN" i="1"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i="1"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3</m:t>
                    </m:r>
                    <m:r>
                      <a:rPr lang="en-US" altLang="zh-CN" i="1" dirty="0"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oMath>
                </a14:m>
                <a:r>
                  <a:rPr lang="en-US" altLang="zh-CN" i="1" dirty="0">
                    <a:latin typeface="Cambria Math" panose="02040503050406030204" pitchFamily="18" charset="0"/>
                  </a:rPr>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i="1">
                            <a:latin typeface="Cambria Math" panose="02040503050406030204" pitchFamily="18" charset="0"/>
                          </a:rPr>
                          <m:t>𝑛</m:t>
                        </m:r>
                      </m:sup>
                    </m:sSup>
                  </m:oMath>
                </a14:m>
                <a:r>
                  <a:rPr lang="en-US" i="1" dirty="0">
                    <a:latin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42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9DECFFE-D529-4C65-83B2-0D412E52CBF5}"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29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559774" y="5831807"/>
                <a:ext cx="11200438" cy="548548"/>
              </a:xfrm>
              <a:prstGeom prst="rect">
                <a:avLst/>
              </a:prstGeom>
              <a:noFill/>
            </p:spPr>
            <p:txBody>
              <a:bodyPr wrap="none" rtlCol="0">
                <a:spAutoFit/>
              </a:bodyPr>
              <a:lstStyle/>
              <a:p>
                <a:r>
                  <a:rPr lang="en-US" altLang="zh-CN" dirty="0" smtClean="0"/>
                  <a:t>【</a:t>
                </a:r>
                <a:r>
                  <a:rPr lang="zh-CN" altLang="en-US" dirty="0" smtClean="0"/>
                  <a:t>基础知识</a:t>
                </a:r>
                <a:r>
                  <a:rPr lang="zh-CN" altLang="en-US" dirty="0"/>
                  <a:t>：</a:t>
                </a:r>
                <a:r>
                  <a:rPr lang="zh-CN" altLang="en-US" dirty="0" smtClean="0"/>
                  <a:t>一元二次方程</a:t>
                </a:r>
                <a14:m>
                  <m:oMath xmlns:m="http://schemas.openxmlformats.org/officeDocument/2006/math">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=0</m:t>
                    </m:r>
                    <m:r>
                      <a:rPr lang="zh-CN" altLang="en-US" i="1">
                        <a:latin typeface="Cambria Math" panose="02040503050406030204" pitchFamily="18" charset="0"/>
                      </a:rPr>
                      <m:t>的</m:t>
                    </m:r>
                  </m:oMath>
                </a14:m>
                <a:r>
                  <a:rPr lang="zh-CN" altLang="en-US" dirty="0" smtClean="0"/>
                  <a:t>解为</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ea typeface="Cambria Math" panose="02040503050406030204" pitchFamily="18" charset="0"/>
                          </a:rPr>
                          <m:t>±</m:t>
                        </m:r>
                        <m:rad>
                          <m:radPr>
                            <m:degHide m:val="on"/>
                            <m:ctrlPr>
                              <a:rPr lang="en-US" altLang="zh-CN" b="0" i="1" dirty="0" smtClean="0">
                                <a:latin typeface="Cambria Math" panose="02040503050406030204" pitchFamily="18" charset="0"/>
                                <a:ea typeface="Cambria Math" panose="02040503050406030204" pitchFamily="18" charset="0"/>
                              </a:rPr>
                            </m:ctrlPr>
                          </m:radPr>
                          <m:deg/>
                          <m:e>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𝑏</m:t>
                                </m:r>
                              </m:e>
                              <m:sup>
                                <m:r>
                                  <a:rPr lang="en-US" altLang="zh-CN" b="0" i="1" dirty="0" smtClean="0">
                                    <a:latin typeface="Cambria Math" panose="02040503050406030204" pitchFamily="18" charset="0"/>
                                    <a:ea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−4</m:t>
                            </m:r>
                            <m:r>
                              <a:rPr lang="en-US" altLang="zh-CN" b="0" i="1" dirty="0" smtClean="0">
                                <a:latin typeface="Cambria Math" panose="02040503050406030204" pitchFamily="18" charset="0"/>
                                <a:ea typeface="Cambria Math" panose="02040503050406030204" pitchFamily="18" charset="0"/>
                              </a:rPr>
                              <m:t>𝑎𝑐</m:t>
                            </m:r>
                          </m:e>
                        </m:rad>
                      </m:num>
                      <m:den>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𝑎</m:t>
                        </m:r>
                      </m:den>
                    </m:f>
                  </m:oMath>
                </a14:m>
                <a:r>
                  <a:rPr lang="en-US" altLang="zh-CN" dirty="0" smtClean="0"/>
                  <a:t>, </a:t>
                </a:r>
                <a:r>
                  <a:rPr lang="zh-CN" altLang="en-US" dirty="0" smtClean="0"/>
                  <a:t>或者通过配方法</a:t>
                </a:r>
                <a:r>
                  <a:rPr lang="en-US" altLang="zh-CN" dirty="0" smtClean="0"/>
                  <a:t>, </a:t>
                </a:r>
                <a:r>
                  <a:rPr lang="zh-CN" altLang="en-US" dirty="0" smtClean="0"/>
                  <a:t>因式分解法可以求解</a:t>
                </a:r>
                <a:r>
                  <a:rPr lang="en-US" altLang="zh-CN" dirty="0" smtClean="0"/>
                  <a:t>】</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59774" y="5831807"/>
                <a:ext cx="11200438" cy="548548"/>
              </a:xfrm>
              <a:prstGeom prst="rect">
                <a:avLst/>
              </a:prstGeom>
              <a:blipFill>
                <a:blip r:embed="rId3"/>
                <a:stretch>
                  <a:fillRect l="-490" b="-666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6B8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6B8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689599" y="1923068"/>
            <a:ext cx="6502401" cy="2780907"/>
          </a:xfrm>
        </p:spPr>
        <p:txBody>
          <a:bodyPr>
            <a:normAutofit/>
          </a:bodyPr>
          <a:lstStyle/>
          <a:p>
            <a:r>
              <a:rPr lang="zh-CN" altLang="en-US" dirty="0" smtClean="0">
                <a:solidFill>
                  <a:schemeClr val="bg1"/>
                </a:solidFill>
              </a:rPr>
              <a:t>第</a:t>
            </a:r>
            <a:r>
              <a:rPr lang="en-US" altLang="zh-CN" dirty="0" smtClean="0">
                <a:solidFill>
                  <a:schemeClr val="bg1"/>
                </a:solidFill>
              </a:rPr>
              <a:t>3.1</a:t>
            </a:r>
            <a:r>
              <a:rPr lang="zh-CN" altLang="en-US" dirty="0">
                <a:solidFill>
                  <a:schemeClr val="bg1"/>
                </a:solidFill>
              </a:rPr>
              <a:t>节递推关系的</a:t>
            </a:r>
            <a:r>
              <a:rPr lang="zh-CN" altLang="en-US" dirty="0" smtClean="0">
                <a:solidFill>
                  <a:schemeClr val="bg1"/>
                </a:solidFill>
              </a:rPr>
              <a:t>应用</a:t>
            </a:r>
            <a:r>
              <a:rPr lang="en-US" altLang="zh-CN" dirty="0" smtClean="0">
                <a:solidFill>
                  <a:schemeClr val="bg1"/>
                </a:solidFill>
              </a:rPr>
              <a:t/>
            </a:r>
            <a:br>
              <a:rPr lang="en-US" altLang="zh-CN" dirty="0" smtClean="0">
                <a:solidFill>
                  <a:schemeClr val="bg1"/>
                </a:solidFill>
              </a:rPr>
            </a:br>
            <a:r>
              <a:rPr lang="en-US" altLang="zh-CN" sz="1800" dirty="0" smtClean="0">
                <a:solidFill>
                  <a:schemeClr val="bg1"/>
                </a:solidFill>
                <a:latin typeface="Times New Roman" panose="02020603050405020304" pitchFamily="18" charset="0"/>
                <a:cs typeface="Times New Roman" panose="02020603050405020304" pitchFamily="18" charset="0"/>
              </a:rPr>
              <a:t>Section 3.1: Applications of Recurrence Relations</a:t>
            </a:r>
            <a:endParaRPr lang="zh-CN" altLang="en-US" sz="1800" dirty="0">
              <a:solidFill>
                <a:schemeClr val="bg1"/>
              </a:solidFill>
            </a:endParaRPr>
          </a:p>
        </p:txBody>
      </p:sp>
      <p:pic>
        <p:nvPicPr>
          <p:cNvPr id="8" name="图片 7"/>
          <p:cNvPicPr>
            <a:picLocks noChangeAspect="1"/>
          </p:cNvPicPr>
          <p:nvPr/>
        </p:nvPicPr>
        <p:blipFill>
          <a:blip r:embed="rId2"/>
          <a:stretch>
            <a:fillRect/>
          </a:stretch>
        </p:blipFill>
        <p:spPr>
          <a:xfrm>
            <a:off x="917544" y="1905000"/>
            <a:ext cx="4093746" cy="2780907"/>
          </a:xfrm>
          <a:prstGeom prst="rect">
            <a:avLst/>
          </a:prstGeom>
        </p:spPr>
      </p:pic>
    </p:spTree>
    <p:extLst>
      <p:ext uri="{BB962C8B-B14F-4D97-AF65-F5344CB8AC3E}">
        <p14:creationId xmlns:p14="http://schemas.microsoft.com/office/powerpoint/2010/main" val="283759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r>
                  <a:rPr lang="zh-CN" altLang="en-US" dirty="0" smtClean="0"/>
                  <a:t>找一个关于斐波那契数的显示公式</a:t>
                </a:r>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𝑛</m:t>
                        </m:r>
                      </m:sub>
                    </m:sSub>
                  </m:oMath>
                </a14:m>
                <a:r>
                  <a:rPr lang="en-US"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𝑛</m:t>
                        </m:r>
                        <m:r>
                          <a:rPr lang="en-US" altLang="zh-CN" b="0" i="1" dirty="0" smtClean="0">
                            <a:latin typeface="Cambria Math" panose="02040503050406030204" pitchFamily="18" charset="0"/>
                          </a:rPr>
                          <m:t>−1</m:t>
                        </m:r>
                      </m:sub>
                    </m:sSub>
                  </m:oMath>
                </a14:m>
                <a:r>
                  <a:rPr lang="en-US"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𝑛</m:t>
                        </m:r>
                        <m:r>
                          <a:rPr lang="en-US" altLang="zh-CN" b="0" i="1" dirty="0" smtClean="0">
                            <a:latin typeface="Cambria Math" panose="02040503050406030204" pitchFamily="18" charset="0"/>
                          </a:rPr>
                          <m:t>−2</m:t>
                        </m:r>
                      </m:sub>
                    </m:sSub>
                  </m:oMath>
                </a14:m>
                <a:r>
                  <a:rPr lang="en-US" altLang="zh-CN" dirty="0" smtClean="0"/>
                  <a:t>, </a:t>
                </a:r>
                <a:r>
                  <a:rPr lang="zh-CN" altLang="en-US" dirty="0" smtClean="0"/>
                  <a:t>其中</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b="0" i="1" dirty="0" smtClean="0">
                            <a:latin typeface="Cambria Math" panose="02040503050406030204" pitchFamily="18" charset="0"/>
                          </a:rPr>
                          <m:t>0</m:t>
                        </m:r>
                      </m:sub>
                    </m:sSub>
                  </m:oMath>
                </a14:m>
                <a:r>
                  <a:rPr lang="en-US" dirty="0" smtClean="0"/>
                  <a:t>=0</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b="0" i="1" dirty="0" smtClean="0">
                            <a:latin typeface="Cambria Math" panose="02040503050406030204" pitchFamily="18" charset="0"/>
                          </a:rPr>
                          <m:t>1</m:t>
                        </m:r>
                      </m:sub>
                    </m:sSub>
                  </m:oMath>
                </a14:m>
                <a:r>
                  <a:rPr lang="en-US" dirty="0" smtClean="0"/>
                  <a:t>=1.</a:t>
                </a:r>
              </a:p>
              <a:p>
                <a:r>
                  <a:rPr lang="zh-CN" altLang="en-US" dirty="0" smtClean="0"/>
                  <a:t>解</a:t>
                </a:r>
                <a:r>
                  <a:rPr lang="en-US" altLang="zh-CN" dirty="0" smtClean="0"/>
                  <a:t>: </a:t>
                </a:r>
              </a:p>
              <a:p>
                <a:pPr lvl="1"/>
                <a:r>
                  <a:rPr lang="zh-CN" altLang="en-US" dirty="0"/>
                  <a:t>特征方程</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𝑟</m:t>
                        </m:r>
                      </m:e>
                      <m:sup>
                        <m:r>
                          <a:rPr lang="en-US" altLang="zh-CN" dirty="0">
                            <a:latin typeface="Cambria Math" panose="02040503050406030204" pitchFamily="18" charset="0"/>
                          </a:rPr>
                          <m:t>2</m:t>
                        </m:r>
                      </m:sup>
                    </m:sSup>
                    <m:r>
                      <a:rPr lang="en-US" altLang="zh-CN" dirty="0">
                        <a:latin typeface="Cambria Math" panose="02040503050406030204" pitchFamily="18" charset="0"/>
                      </a:rPr>
                      <m:t>−</m:t>
                    </m:r>
                    <m:r>
                      <a:rPr lang="en-US" altLang="zh-CN" dirty="0">
                        <a:latin typeface="Cambria Math" panose="02040503050406030204" pitchFamily="18" charset="0"/>
                      </a:rPr>
                      <m:t>𝑟</m:t>
                    </m:r>
                    <m:r>
                      <a:rPr lang="en-US" altLang="zh-CN" dirty="0">
                        <a:latin typeface="Cambria Math" panose="02040503050406030204" pitchFamily="18" charset="0"/>
                      </a:rPr>
                      <m:t>−1=0</m:t>
                    </m:r>
                  </m:oMath>
                </a14:m>
                <a:r>
                  <a:rPr lang="zh-CN" altLang="en-US" dirty="0"/>
                  <a:t>的根是</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1</m:t>
                        </m:r>
                      </m:sub>
                    </m:sSub>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2</m:t>
                        </m:r>
                      </m:sub>
                    </m:sSub>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oMath>
                </a14:m>
                <a:endParaRPr lang="en-US" altLang="zh-CN" dirty="0"/>
              </a:p>
              <a:p>
                <a:pPr lvl="1"/>
                <a:r>
                  <a:rPr lang="zh-CN" altLang="en-US" dirty="0"/>
                  <a:t>因此</a:t>
                </a:r>
                <a:r>
                  <a:rPr lang="en-US" altLang="zh-CN" dirty="0" smtClean="0"/>
                  <a:t>, </a:t>
                </a:r>
                <a:r>
                  <a:rPr lang="zh-CN" altLang="en-US" dirty="0" smtClean="0"/>
                  <a:t>根据定理可</a:t>
                </a:r>
                <a:r>
                  <a:rPr lang="zh-CN" altLang="en-US" dirty="0"/>
                  <a:t>得</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𝛼</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a:latin typeface="Cambria Math" panose="02040503050406030204" pitchFamily="18" charset="0"/>
                          </a:rPr>
                          <m:t>)</m:t>
                        </m:r>
                      </m:e>
                      <m:sup>
                        <m:r>
                          <a:rPr lang="en-US" altLang="zh-CN">
                            <a:latin typeface="Cambria Math" panose="02040503050406030204" pitchFamily="18" charset="0"/>
                          </a:rPr>
                          <m:t>𝑛</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𝛼</m:t>
                        </m:r>
                      </m:e>
                      <m:sub>
                        <m:r>
                          <a:rPr lang="en-US" altLang="zh-CN">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a:latin typeface="Cambria Math" panose="02040503050406030204" pitchFamily="18" charset="0"/>
                          </a:rPr>
                          <m:t>)</m:t>
                        </m:r>
                      </m:e>
                      <m:sup>
                        <m:r>
                          <a:rPr lang="en-US" altLang="zh-CN">
                            <a:latin typeface="Cambria Math" panose="02040503050406030204" pitchFamily="18" charset="0"/>
                          </a:rPr>
                          <m:t>𝑛</m:t>
                        </m:r>
                      </m:sup>
                    </m:sSup>
                  </m:oMath>
                </a14:m>
                <a:r>
                  <a:rPr lang="en-US" altLang="zh-CN" dirty="0"/>
                  <a:t>, </a:t>
                </a:r>
                <a:r>
                  <a:rPr lang="zh-CN" altLang="en-US" dirty="0"/>
                  <a:t>其中</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2</m:t>
                        </m:r>
                      </m:sub>
                    </m:sSub>
                  </m:oMath>
                </a14:m>
                <a:r>
                  <a:rPr lang="zh-CN" altLang="en-US" dirty="0"/>
                  <a:t>是常数</a:t>
                </a:r>
                <a:r>
                  <a:rPr lang="en-US" altLang="zh-CN" dirty="0"/>
                  <a:t>.</a:t>
                </a:r>
              </a:p>
              <a:p>
                <a:pPr lvl="1"/>
                <a:r>
                  <a:rPr lang="zh-CN" altLang="en-US" dirty="0" smtClean="0"/>
                  <a:t>初始条件</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0</m:t>
                        </m:r>
                      </m:sub>
                    </m:sSub>
                  </m:oMath>
                </a14:m>
                <a:r>
                  <a:rPr lang="en-US" altLang="zh-CN" dirty="0"/>
                  <a:t>= 0 ,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1</m:t>
                        </m:r>
                      </m:sub>
                    </m:sSub>
                  </m:oMath>
                </a14:m>
                <a:r>
                  <a:rPr lang="en-US" altLang="zh-CN" dirty="0"/>
                  <a:t>=</a:t>
                </a:r>
                <a:r>
                  <a:rPr lang="en-US" altLang="zh-CN" dirty="0" smtClean="0"/>
                  <a:t>1</a:t>
                </a:r>
                <a:r>
                  <a:rPr lang="zh-CN" altLang="en-US" dirty="0" smtClean="0"/>
                  <a:t>可确定</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2</m:t>
                        </m:r>
                      </m:sub>
                    </m:sSub>
                  </m:oMath>
                </a14:m>
                <a:r>
                  <a:rPr lang="zh-CN" altLang="en-US" dirty="0"/>
                  <a:t>的</a:t>
                </a:r>
                <a:r>
                  <a:rPr lang="zh-CN" altLang="en-US" dirty="0" smtClean="0"/>
                  <a:t>值</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0</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b="0" i="0" dirty="0" smtClean="0">
                            <a:latin typeface="Cambria Math" panose="02040503050406030204" pitchFamily="18" charset="0"/>
                          </a:rPr>
                          <m:t>2</m:t>
                        </m:r>
                      </m:sub>
                    </m:sSub>
                  </m:oMath>
                </a14:m>
                <a:r>
                  <a:rPr lang="en-US" altLang="zh-CN" dirty="0" smtClean="0"/>
                  <a:t>= 0,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𝑓</m:t>
                        </m:r>
                      </m:e>
                      <m:sub>
                        <m:r>
                          <a:rPr lang="en-US" altLang="zh-CN" dirty="0">
                            <a:latin typeface="Cambria Math" panose="02040503050406030204" pitchFamily="18" charset="0"/>
                          </a:rPr>
                          <m:t>1</m:t>
                        </m:r>
                      </m:sub>
                    </m:sSub>
                    <m: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m:t>
                        </m:r>
                      </m:sub>
                    </m:sSub>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2</m:t>
                        </m:r>
                      </m:sub>
                    </m:sSub>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b="0" i="1" smtClean="0">
                        <a:latin typeface="Cambria Math" panose="02040503050406030204" pitchFamily="18" charset="0"/>
                      </a:rPr>
                      <m:t>=1</m:t>
                    </m:r>
                  </m:oMath>
                </a14:m>
                <a:endParaRPr lang="en-US" altLang="zh-CN" dirty="0" smtClean="0"/>
              </a:p>
              <a:p>
                <a:pPr lvl="1"/>
                <a:r>
                  <a:rPr lang="zh-CN" altLang="en-US" dirty="0" smtClean="0"/>
                  <a:t>求解这两个方程可得</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m:t>
                        </m:r>
                      </m:sub>
                    </m:sSub>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i="1" dirty="0" smtClean="0">
                                <a:latin typeface="Cambria Math" panose="02040503050406030204" pitchFamily="18" charset="0"/>
                              </a:rPr>
                            </m:ctrlPr>
                          </m:radPr>
                          <m:deg/>
                          <m:e>
                            <m:r>
                              <a:rPr lang="en-US" altLang="zh-CN" b="0" i="1" dirty="0" smtClean="0">
                                <a:latin typeface="Cambria Math" panose="02040503050406030204" pitchFamily="18" charset="0"/>
                              </a:rPr>
                              <m:t>5</m:t>
                            </m:r>
                          </m:e>
                        </m:rad>
                      </m:den>
                    </m:f>
                    <m: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b="0" i="0"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ad>
                          <m:radPr>
                            <m:degHide m:val="on"/>
                            <m:ctrlPr>
                              <a:rPr lang="en-US" altLang="zh-CN" i="1" dirty="0">
                                <a:latin typeface="Cambria Math" panose="02040503050406030204" pitchFamily="18" charset="0"/>
                              </a:rPr>
                            </m:ctrlPr>
                          </m:radPr>
                          <m:deg/>
                          <m:e>
                            <m:r>
                              <a:rPr lang="en-US" altLang="zh-CN" i="1" dirty="0">
                                <a:latin typeface="Cambria Math" panose="02040503050406030204" pitchFamily="18" charset="0"/>
                              </a:rPr>
                              <m:t>5</m:t>
                            </m:r>
                          </m:e>
                        </m:rad>
                      </m:den>
                    </m:f>
                  </m:oMath>
                </a14:m>
                <a:endParaRPr lang="en-US" altLang="zh-CN" dirty="0" smtClean="0"/>
              </a:p>
              <a:p>
                <a:pPr lvl="1"/>
                <a14:m>
                  <m:oMath xmlns:m="http://schemas.openxmlformats.org/officeDocument/2006/math">
                    <m:r>
                      <m:rPr>
                        <m:nor/>
                      </m:rPr>
                      <a:rPr lang="zh-CN" altLang="en-US" dirty="0">
                        <a:latin typeface="Cambria Math" panose="02040503050406030204" pitchFamily="18" charset="0"/>
                      </a:rPr>
                      <m:t>因此</m:t>
                    </m:r>
                    <m:r>
                      <m:rPr>
                        <m:nor/>
                      </m:rPr>
                      <a:rPr lang="zh-CN" altLang="en-US" dirty="0"/>
                      <m:t>斐波</m:t>
                    </m:r>
                    <m:r>
                      <a:rPr lang="zh-CN" altLang="en-US" i="1" dirty="0">
                        <a:latin typeface="Cambria Math" panose="02040503050406030204" pitchFamily="18" charset="0"/>
                      </a:rPr>
                      <m:t>那</m:t>
                    </m:r>
                    <m:r>
                      <m:rPr>
                        <m:nor/>
                      </m:rPr>
                      <a:rPr lang="zh-CN" altLang="en-US" dirty="0"/>
                      <m:t>契数</m:t>
                    </m:r>
                    <m:r>
                      <m:rPr>
                        <m:nor/>
                      </m:rPr>
                      <a:rPr lang="zh-CN" altLang="en-US" dirty="0">
                        <a:latin typeface="Cambria Math" panose="02040503050406030204" pitchFamily="18" charset="0"/>
                      </a:rPr>
                      <m:t>列</m:t>
                    </m:r>
                    <m:r>
                      <m:rPr>
                        <m:nor/>
                      </m:rPr>
                      <a:rPr lang="en-US" altLang="zh-CN"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𝑛</m:t>
                        </m:r>
                      </m:sub>
                    </m:sSub>
                    <m:r>
                      <m:rPr>
                        <m:nor/>
                      </m:rPr>
                      <a:rPr lang="en-US" altLang="zh-CN" dirty="0">
                        <a:latin typeface="Cambria Math" panose="02040503050406030204" pitchFamily="18" charset="0"/>
                      </a:rPr>
                      <m:t>}</m:t>
                    </m:r>
                    <m:r>
                      <m:rPr>
                        <m:nor/>
                      </m:rPr>
                      <a:rPr lang="en-US" altLang="zh-CN" i="1" dirty="0">
                        <a:latin typeface="Cambria Math" panose="02040503050406030204" pitchFamily="18" charset="0"/>
                      </a:rPr>
                      <m:t>,</m:t>
                    </m:r>
                    <m:r>
                      <m:rPr>
                        <m:nor/>
                      </m:rPr>
                      <a:rPr lang="en-US" altLang="zh-CN" b="0" i="0" dirty="0" smtClean="0">
                        <a:latin typeface="Cambria Math" panose="02040503050406030204" pitchFamily="18" charset="0"/>
                      </a:rPr>
                      <m:t> </m:t>
                    </m:r>
                    <m:r>
                      <m:rPr>
                        <m:nor/>
                      </m:rPr>
                      <a:rPr lang="zh-CN" altLang="en-US" dirty="0">
                        <a:latin typeface="Cambria Math" panose="02040503050406030204" pitchFamily="18" charset="0"/>
                      </a:rPr>
                      <m:t>其中</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ad>
                          <m:radPr>
                            <m:degHide m:val="on"/>
                            <m:ctrlPr>
                              <a:rPr lang="en-US" altLang="zh-CN" i="1" dirty="0">
                                <a:latin typeface="Cambria Math" panose="02040503050406030204" pitchFamily="18" charset="0"/>
                              </a:rPr>
                            </m:ctrlPr>
                          </m:radPr>
                          <m:deg/>
                          <m:e>
                            <m:r>
                              <a:rPr lang="en-US" altLang="zh-CN" i="1" dirty="0">
                                <a:latin typeface="Cambria Math" panose="02040503050406030204" pitchFamily="18" charset="0"/>
                              </a:rPr>
                              <m:t>5</m:t>
                            </m:r>
                          </m:e>
                        </m:rad>
                      </m:den>
                    </m:f>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𝑛</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ad>
                          <m:radPr>
                            <m:degHide m:val="on"/>
                            <m:ctrlPr>
                              <a:rPr lang="en-US" altLang="zh-CN" i="1" dirty="0">
                                <a:latin typeface="Cambria Math" panose="02040503050406030204" pitchFamily="18" charset="0"/>
                              </a:rPr>
                            </m:ctrlPr>
                          </m:radPr>
                          <m:deg/>
                          <m:e>
                            <m:r>
                              <a:rPr lang="en-US" altLang="zh-CN" i="1" dirty="0">
                                <a:latin typeface="Cambria Math" panose="02040503050406030204" pitchFamily="18" charset="0"/>
                              </a:rPr>
                              <m:t>5</m:t>
                            </m:r>
                          </m:e>
                        </m:rad>
                      </m:den>
                    </m:f>
                    <m:sSup>
                      <m:sSupPr>
                        <m:ctrlPr>
                          <a:rPr lang="en-US" altLang="zh-CN" i="1">
                            <a:latin typeface="Cambria Math" panose="02040503050406030204" pitchFamily="18" charset="0"/>
                          </a:rPr>
                        </m:ctrlPr>
                      </m:sSupPr>
                      <m:e>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rad>
                              <m:radPr>
                                <m:degHide m:val="on"/>
                                <m:ctrlPr>
                                  <a:rPr lang="en-US" altLang="zh-CN" i="1">
                                    <a:latin typeface="Cambria Math" panose="02040503050406030204" pitchFamily="18" charset="0"/>
                                  </a:rPr>
                                </m:ctrlPr>
                              </m:radPr>
                              <m:deg/>
                              <m:e>
                                <m:r>
                                  <a:rPr lang="en-US" altLang="zh-CN">
                                    <a:latin typeface="Cambria Math" panose="02040503050406030204" pitchFamily="18" charset="0"/>
                                  </a:rPr>
                                  <m:t>5</m:t>
                                </m:r>
                              </m:e>
                            </m:rad>
                          </m:num>
                          <m:den>
                            <m:r>
                              <a:rPr lang="en-US" altLang="zh-CN">
                                <a:latin typeface="Cambria Math" panose="02040503050406030204" pitchFamily="18" charset="0"/>
                              </a:rPr>
                              <m:t>2</m:t>
                            </m:r>
                          </m:den>
                        </m:f>
                        <m:r>
                          <a:rPr lang="en-US" altLang="zh-CN">
                            <a:latin typeface="Cambria Math" panose="02040503050406030204" pitchFamily="18" charset="0"/>
                          </a:rPr>
                          <m:t>)</m:t>
                        </m:r>
                      </m:e>
                      <m:sup>
                        <m:r>
                          <a:rPr lang="en-US" altLang="zh-CN">
                            <a:latin typeface="Cambria Math" panose="02040503050406030204" pitchFamily="18" charset="0"/>
                          </a:rPr>
                          <m:t>𝑛</m:t>
                        </m:r>
                      </m:sup>
                    </m:sSup>
                  </m:oMath>
                </a14:m>
                <a:endParaRPr lang="en-US" altLang="zh-CN" dirty="0" smtClean="0"/>
              </a:p>
              <a:p>
                <a:pPr lvl="1">
                  <a:lnSpc>
                    <a:spcPct val="110000"/>
                  </a:lnSpc>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4ABFA607-DADB-4EFA-A88C-3C2B335BF499}" type="datetime1">
              <a:rPr lang="zh-CN" altLang="en-US" smtClean="0"/>
              <a:t>2023/10/16</a:t>
            </a:fld>
            <a:endParaRPr lang="zh-CN" altLang="en-US" dirty="0"/>
          </a:p>
        </p:txBody>
      </p:sp>
      <p:sp>
        <p:nvSpPr>
          <p:cNvPr id="16" name="灯片编号占位符 15"/>
          <p:cNvSpPr>
            <a:spLocks noGrp="1"/>
          </p:cNvSpPr>
          <p:nvPr>
            <p:ph type="sldNum" sz="quarter" idx="12"/>
          </p:nvPr>
        </p:nvSpPr>
        <p:spPr/>
        <p:txBody>
          <a:bodyPr/>
          <a:lstStyle/>
          <a:p>
            <a:fld id="{67913A8A-9EFB-4B5F-9CCB-3D21173FAA85}" type="slidenum">
              <a:rPr lang="zh-CN" altLang="en-US" smtClean="0"/>
              <a:pPr/>
              <a:t>30</a:t>
            </a:fld>
            <a:endParaRPr lang="zh-CN" altLang="en-US" dirty="0"/>
          </a:p>
        </p:txBody>
      </p:sp>
      <p:sp>
        <p:nvSpPr>
          <p:cNvPr id="9"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2057400"/>
            <a:ext cx="11277599" cy="1219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086" y="1066800"/>
                <a:ext cx="10987316" cy="5121481"/>
              </a:xfrm>
            </p:spPr>
            <p:txBody>
              <a:bodyPr/>
              <a:lstStyle/>
              <a:p>
                <a:r>
                  <a:rPr lang="zh-CN" altLang="en-US" dirty="0" smtClean="0"/>
                  <a:t>针对</a:t>
                </a:r>
                <a:r>
                  <a:rPr lang="en-US" altLang="zh-CN" b="1" dirty="0">
                    <a:solidFill>
                      <a:srgbClr val="C00000"/>
                    </a:solidFill>
                  </a:rPr>
                  <a:t>2</a:t>
                </a:r>
                <a:r>
                  <a:rPr lang="zh-CN" altLang="en-US" b="1" dirty="0">
                    <a:solidFill>
                      <a:srgbClr val="C00000"/>
                    </a:solidFill>
                  </a:rPr>
                  <a:t>阶线性齐次递推</a:t>
                </a:r>
                <a:r>
                  <a:rPr lang="zh-CN" altLang="en-US" b="1" dirty="0" smtClean="0">
                    <a:solidFill>
                      <a:srgbClr val="C00000"/>
                    </a:solidFill>
                  </a:rPr>
                  <a:t>关系</a:t>
                </a:r>
                <a:r>
                  <a:rPr lang="en-US" altLang="zh-CN" dirty="0" smtClean="0"/>
                  <a:t>, </a:t>
                </a:r>
                <a:r>
                  <a:rPr lang="zh-CN" altLang="en-US" dirty="0" smtClean="0"/>
                  <a:t>当存在</a:t>
                </a:r>
                <a:r>
                  <a:rPr lang="zh-CN" altLang="en-US" b="1" dirty="0" smtClean="0">
                    <a:solidFill>
                      <a:srgbClr val="C00000"/>
                    </a:solidFill>
                  </a:rPr>
                  <a:t>两重特征根</a:t>
                </a:r>
                <a:r>
                  <a:rPr lang="zh-CN" altLang="en-US" dirty="0" smtClean="0"/>
                  <a:t>的情况时</a:t>
                </a:r>
                <a:r>
                  <a:rPr lang="en-US" altLang="zh-CN" dirty="0" smtClean="0"/>
                  <a:t>, </a:t>
                </a:r>
                <a:r>
                  <a:rPr lang="zh-CN" altLang="en-US" dirty="0" smtClean="0"/>
                  <a:t>定理</a:t>
                </a:r>
                <a:r>
                  <a:rPr lang="en-US" altLang="zh-CN" dirty="0" smtClean="0"/>
                  <a:t>1</a:t>
                </a:r>
                <a:r>
                  <a:rPr lang="zh-CN" altLang="en-US" dirty="0" smtClean="0"/>
                  <a:t>不再适用</a:t>
                </a:r>
                <a:r>
                  <a:rPr lang="en-US" altLang="zh-CN" dirty="0" smtClean="0"/>
                  <a:t>.</a:t>
                </a:r>
                <a:endParaRPr lang="en-US" dirty="0" smtClean="0"/>
              </a:p>
              <a:p>
                <a:pPr algn="just">
                  <a:lnSpc>
                    <a:spcPct val="100000"/>
                  </a:lnSpc>
                </a:pPr>
                <a:r>
                  <a:rPr lang="zh-CN" altLang="en-US" dirty="0" smtClean="0"/>
                  <a:t>定理</a:t>
                </a:r>
                <a:r>
                  <a:rPr lang="en-US" altLang="zh-CN" dirty="0" smtClean="0"/>
                  <a:t>2:</a:t>
                </a:r>
                <a:r>
                  <a:rPr lang="zh-CN" altLang="en-US" dirty="0" smtClean="0"/>
                  <a:t>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oMath>
                </a14:m>
                <a:r>
                  <a:rPr lang="zh-CN" altLang="en-US" dirty="0" smtClean="0"/>
                  <a:t>是实数</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dirty="0" smtClean="0"/>
                  <a:t>. </a:t>
                </a:r>
                <a:r>
                  <a:rPr lang="zh-CN" altLang="en-US" dirty="0" smtClean="0"/>
                  <a:t>假设</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smtClean="0"/>
                  <a:t>只有一个根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oMath>
                </a14:m>
                <a:r>
                  <a:rPr lang="en-US" altLang="zh-CN" dirty="0" smtClean="0"/>
                  <a:t>.</a:t>
                </a:r>
                <a:r>
                  <a:rPr lang="zh-CN" altLang="en-US" dirty="0" smtClean="0"/>
                  <a:t>序列</a:t>
                </a:r>
                <a:r>
                  <a:rPr 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en-US" dirty="0" smtClean="0"/>
                  <a:t>}</a:t>
                </a:r>
                <a:r>
                  <a:rPr lang="zh-CN" altLang="en-US" dirty="0" smtClean="0"/>
                  <a:t>是递推关系</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−2</m:t>
                        </m:r>
                      </m:sub>
                    </m:sSub>
                  </m:oMath>
                </a14:m>
                <a:r>
                  <a:rPr lang="zh-CN" altLang="en-US" dirty="0" smtClean="0"/>
                  <a:t>的解</a:t>
                </a:r>
                <a:r>
                  <a:rPr lang="en-US" altLang="zh-CN" dirty="0" smtClean="0"/>
                  <a:t>, </a:t>
                </a:r>
                <a:r>
                  <a:rPr lang="zh-CN" altLang="en-US" dirty="0" smtClean="0"/>
                  <a:t>当且仅当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0</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𝑛𝑟</m:t>
                        </m:r>
                      </m:e>
                      <m:sub>
                        <m:r>
                          <a:rPr lang="en-US" altLang="zh-CN" b="0" i="1" smtClean="0">
                            <a:latin typeface="Cambria Math" panose="02040503050406030204" pitchFamily="18" charset="0"/>
                          </a:rPr>
                          <m:t>0</m:t>
                        </m:r>
                      </m:sub>
                      <m:sup>
                        <m:r>
                          <a:rPr lang="en-US" altLang="zh-CN" i="1">
                            <a:latin typeface="Cambria Math" panose="02040503050406030204" pitchFamily="18" charset="0"/>
                          </a:rPr>
                          <m:t>𝑛</m:t>
                        </m:r>
                      </m:sup>
                    </m:sSubSup>
                  </m:oMath>
                </a14:m>
                <a:r>
                  <a:rPr lang="en-US" altLang="zh-CN"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𝑛</m:t>
                    </m:r>
                    <m:r>
                      <a:rPr lang="en-US" b="0" i="1" dirty="0" smtClean="0">
                        <a:latin typeface="Cambria Math" panose="02040503050406030204" pitchFamily="18" charset="0"/>
                      </a:rPr>
                      <m:t>=0,1,2,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m:t>
                    </m:r>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smtClean="0"/>
                  <a:t>是常数</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086" y="1066800"/>
                <a:ext cx="10987316" cy="5121481"/>
              </a:xfrm>
              <a:blipFill>
                <a:blip r:embed="rId2"/>
                <a:stretch>
                  <a:fillRect l="-999" t="-2024"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366A7BA1-5AF1-459A-9590-85BE9176C3D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31</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求解</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r>
                      <a:rPr lang="en-US" altLang="zh-CN" b="0" i="1" smtClean="0">
                        <a:latin typeface="Cambria Math" panose="02040503050406030204" pitchFamily="18" charset="0"/>
                      </a:rPr>
                      <m:t>4</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4</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−2</m:t>
                        </m:r>
                      </m:sub>
                    </m:sSub>
                    <m:r>
                      <a:rPr lang="en-US" altLang="zh-CN" i="1" dirty="0">
                        <a:latin typeface="Cambria Math" panose="02040503050406030204" pitchFamily="18" charset="0"/>
                      </a:rPr>
                      <m:t>, </m:t>
                    </m:r>
                  </m:oMath>
                </a14:m>
                <a:r>
                  <a:rPr lang="zh-CN" altLang="en-US" dirty="0" smtClean="0"/>
                  <a:t> 其中</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0</m:t>
                        </m:r>
                      </m:sub>
                    </m:sSub>
                  </m:oMath>
                </a14:m>
                <a:r>
                  <a:rPr lang="en-US" altLang="zh-CN" dirty="0"/>
                  <a:t>= </a:t>
                </a:r>
                <a:r>
                  <a:rPr lang="en-US" altLang="zh-CN" dirty="0">
                    <a:latin typeface="Cambria Math" pitchFamily="18" charset="0"/>
                    <a:ea typeface="Cambria Math" pitchFamily="18" charset="0"/>
                  </a:rPr>
                  <a:t>1,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oMath>
                </a14:m>
                <a:r>
                  <a:rPr lang="en-US" altLang="zh-CN" dirty="0"/>
                  <a:t>= </a:t>
                </a:r>
                <a:r>
                  <a:rPr lang="en-US" altLang="zh-CN" dirty="0" smtClean="0"/>
                  <a:t>3.</a:t>
                </a:r>
              </a:p>
              <a:p>
                <a:pPr>
                  <a:lnSpc>
                    <a:spcPct val="100000"/>
                  </a:lnSpc>
                </a:pPr>
                <a:r>
                  <a:rPr lang="zh-CN" altLang="en-US" dirty="0" smtClean="0"/>
                  <a:t>解</a:t>
                </a:r>
                <a:r>
                  <a:rPr lang="en-US" altLang="zh-CN" dirty="0" smtClean="0"/>
                  <a:t>:</a:t>
                </a:r>
                <a:r>
                  <a:rPr lang="en-US" altLang="zh-CN" i="1" dirty="0"/>
                  <a:t> </a:t>
                </a:r>
                <a:endParaRPr lang="en-US" altLang="zh-CN" i="1" dirty="0" smtClean="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i="1">
                        <a:latin typeface="Cambria Math" panose="02040503050406030204" pitchFamily="18" charset="0"/>
                      </a:rPr>
                      <m:t>𝑟</m:t>
                    </m:r>
                    <m:r>
                      <a:rPr lang="en-US" altLang="zh-CN" i="1">
                        <a:latin typeface="Cambria Math" panose="02040503050406030204" pitchFamily="18" charset="0"/>
                      </a:rPr>
                      <m:t>+4=0</m:t>
                    </m:r>
                  </m:oMath>
                </a14:m>
                <a:r>
                  <a:rPr lang="zh-CN" altLang="en-US" dirty="0">
                    <a:latin typeface="Cambria Math" panose="02040503050406030204" pitchFamily="18" charset="0"/>
                  </a:rPr>
                  <a:t>的唯一根是</a:t>
                </a:r>
                <a14:m>
                  <m:oMath xmlns:m="http://schemas.openxmlformats.org/officeDocument/2006/math">
                    <m:r>
                      <a:rPr lang="pt-BR" i="1" dirty="0" smtClean="0">
                        <a:latin typeface="Cambria Math" panose="02040503050406030204" pitchFamily="18" charset="0"/>
                      </a:rPr>
                      <m:t>𝑟</m:t>
                    </m:r>
                  </m:oMath>
                </a14:m>
                <a:r>
                  <a:rPr lang="pt-BR" dirty="0">
                    <a:latin typeface="Cambria Math" panose="02040503050406030204" pitchFamily="18" charset="0"/>
                  </a:rPr>
                  <a:t> = 2.</a:t>
                </a:r>
              </a:p>
              <a:p>
                <a:pPr lvl="1"/>
                <a:r>
                  <a:rPr lang="zh-CN" altLang="en-US" dirty="0" smtClean="0">
                    <a:latin typeface="Cambria Math" panose="02040503050406030204" pitchFamily="18" charset="0"/>
                  </a:rPr>
                  <a:t>因此</a:t>
                </a:r>
                <a:r>
                  <a:rPr lang="en-US" altLang="zh-CN" dirty="0" smtClean="0">
                    <a:latin typeface="Cambria Math" panose="02040503050406030204" pitchFamily="18" charset="0"/>
                  </a:rPr>
                  <a:t>, </a:t>
                </a:r>
                <a:r>
                  <a:rPr lang="zh-CN" altLang="en-US" dirty="0" smtClean="0">
                    <a:latin typeface="Cambria Math" panose="02040503050406030204" pitchFamily="18" charset="0"/>
                  </a:rPr>
                  <a:t>这个</a:t>
                </a:r>
                <a:r>
                  <a:rPr lang="zh-CN" altLang="en-US" dirty="0">
                    <a:latin typeface="Cambria Math" panose="02040503050406030204" pitchFamily="18" charset="0"/>
                  </a:rPr>
                  <a:t>递推关系的</a:t>
                </a:r>
                <a:r>
                  <a:rPr lang="zh-CN" altLang="en-US" dirty="0" smtClean="0">
                    <a:latin typeface="Cambria Math" panose="02040503050406030204" pitchFamily="18" charset="0"/>
                  </a:rPr>
                  <a:t>解是</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i="1">
                            <a:latin typeface="Cambria Math" panose="02040503050406030204" pitchFamily="18" charset="0"/>
                          </a:rPr>
                          <m:t>𝑛</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r>
                          <a:rPr lang="en-US" altLang="zh-CN" b="0" i="1" smtClean="0">
                            <a:latin typeface="Cambria Math" panose="02040503050406030204" pitchFamily="18" charset="0"/>
                          </a:rPr>
                          <m:t>2</m:t>
                        </m:r>
                      </m:e>
                      <m:sup>
                        <m:r>
                          <a:rPr lang="en-US" altLang="zh-CN" i="1">
                            <a:latin typeface="Cambria Math" panose="02040503050406030204" pitchFamily="18" charset="0"/>
                          </a:rPr>
                          <m:t>𝑛</m:t>
                        </m:r>
                      </m:sup>
                    </m:sSup>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t>,</a:t>
                </a:r>
                <a:r>
                  <a:rPr lang="pt-BR"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a:t>是常数</a:t>
                </a:r>
                <a:r>
                  <a:rPr lang="en-US" altLang="zh-CN" dirty="0"/>
                  <a:t>.</a:t>
                </a:r>
              </a:p>
              <a:p>
                <a:pPr lvl="1"/>
                <a:r>
                  <a:rPr lang="zh-CN" altLang="en-US" dirty="0" smtClean="0">
                    <a:latin typeface="Cambria Math" panose="02040503050406030204" pitchFamily="18" charset="0"/>
                  </a:rPr>
                  <a:t>使用</a:t>
                </a:r>
                <a:r>
                  <a:rPr lang="zh-CN" altLang="en-US" dirty="0">
                    <a:latin typeface="Cambria Math" panose="02040503050406030204" pitchFamily="18" charset="0"/>
                  </a:rPr>
                  <a:t>初始条件可</a:t>
                </a:r>
                <a:r>
                  <a:rPr lang="zh-CN" altLang="en-US" dirty="0" smtClean="0">
                    <a:latin typeface="Cambria Math" panose="02040503050406030204" pitchFamily="18" charset="0"/>
                  </a:rPr>
                  <a:t>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dirty="0">
                        <a:latin typeface="Cambria Math" panose="02040503050406030204" pitchFamily="18" charset="0"/>
                      </a:rPr>
                      <m:t>=</m:t>
                    </m:r>
                    <m:r>
                      <a:rPr lang="en-US" altLang="zh-CN" b="0" i="0" dirty="0" smtClean="0">
                        <a:latin typeface="Cambria Math" panose="02040503050406030204" pitchFamily="18" charset="0"/>
                      </a:rPr>
                      <m:t>3</m:t>
                    </m:r>
                    <m:r>
                      <a:rPr lang="en-US" altLang="zh-CN" dirty="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1" smtClean="0">
                        <a:latin typeface="Cambria Math" panose="02040503050406030204" pitchFamily="18" charset="0"/>
                      </a:rPr>
                      <m:t>2</m:t>
                    </m:r>
                  </m:oMath>
                </a14:m>
                <a:r>
                  <a:rPr lang="pt-BR" altLang="zh-CN" dirty="0"/>
                  <a:t>.</a:t>
                </a:r>
              </a:p>
              <a:p>
                <a:pPr lvl="1"/>
                <a:r>
                  <a:rPr lang="zh-CN" altLang="en-US" dirty="0" smtClean="0">
                    <a:latin typeface="Cambria Math" panose="02040503050406030204" pitchFamily="18" charset="0"/>
                  </a:rPr>
                  <a:t>求解</a:t>
                </a:r>
                <a:r>
                  <a:rPr lang="zh-CN" altLang="en-US" dirty="0">
                    <a:latin typeface="Cambria Math" panose="02040503050406030204" pitchFamily="18" charset="0"/>
                  </a:rPr>
                  <a:t>这个方程组</a:t>
                </a:r>
                <a:r>
                  <a:rPr lang="en-US" altLang="zh-CN" dirty="0" smtClean="0">
                    <a:latin typeface="Cambria Math" panose="02040503050406030204" pitchFamily="18" charset="0"/>
                  </a:rPr>
                  <a:t>, </a:t>
                </a:r>
                <a:r>
                  <a:rPr lang="zh-CN" altLang="en-US" dirty="0" smtClean="0">
                    <a:latin typeface="Cambria Math" panose="02040503050406030204" pitchFamily="18" charset="0"/>
                  </a:rPr>
                  <a:t>可得</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=1</m:t>
                    </m:r>
                    <m:r>
                      <a:rPr lang="en-US" altLang="zh-CN" b="0" i="1" smtClean="0">
                        <a:latin typeface="Cambria Math" panose="02040503050406030204" pitchFamily="18" charset="0"/>
                      </a:rPr>
                      <m:t>/2</m:t>
                    </m:r>
                  </m:oMath>
                </a14:m>
                <a:r>
                  <a:rPr lang="en-US" altLang="zh-CN" dirty="0"/>
                  <a:t>.</a:t>
                </a:r>
              </a:p>
              <a:p>
                <a:pPr lvl="1"/>
                <a:r>
                  <a:rPr lang="zh-CN" altLang="en-US" dirty="0" smtClean="0">
                    <a:latin typeface="Cambria Math" panose="02040503050406030204" pitchFamily="18" charset="0"/>
                  </a:rPr>
                  <a:t>因此</a:t>
                </a:r>
                <a:r>
                  <a:rPr lang="en-US" altLang="zh-CN" dirty="0" smtClean="0">
                    <a:latin typeface="Cambria Math" panose="02040503050406030204" pitchFamily="18" charset="0"/>
                  </a:rPr>
                  <a:t>, </a:t>
                </a:r>
                <a:r>
                  <a:rPr lang="zh-CN" altLang="en-US" dirty="0" smtClean="0">
                    <a:latin typeface="Cambria Math" panose="02040503050406030204" pitchFamily="18" charset="0"/>
                  </a:rPr>
                  <a:t>这个</a:t>
                </a:r>
                <a:r>
                  <a:rPr lang="zh-CN" altLang="en-US" dirty="0">
                    <a:latin typeface="Cambria Math" panose="02040503050406030204" pitchFamily="18" charset="0"/>
                  </a:rPr>
                  <a:t>具有给定初始条件的递推关系的解为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b="0" i="0" dirty="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0">
                            <a:latin typeface="Cambria Math" panose="02040503050406030204" pitchFamily="18" charset="0"/>
                          </a:rPr>
                          <m:t>n</m:t>
                        </m:r>
                        <m:sSup>
                          <m:sSupPr>
                            <m:ctrlPr>
                              <a:rPr lang="en-US" altLang="zh-CN" i="1">
                                <a:latin typeface="Cambria Math" panose="02040503050406030204" pitchFamily="18" charset="0"/>
                              </a:rPr>
                            </m:ctrlPr>
                          </m:sSupPr>
                          <m:e>
                            <m:r>
                              <a:rPr lang="en-US" altLang="zh-CN" i="0">
                                <a:latin typeface="Cambria Math" panose="02040503050406030204" pitchFamily="18" charset="0"/>
                              </a:rPr>
                              <m:t>2</m:t>
                            </m:r>
                          </m:e>
                          <m:sup>
                            <m:r>
                              <m:rPr>
                                <m:sty m:val="p"/>
                              </m:rPr>
                              <a:rPr lang="en-US" altLang="zh-CN" i="0">
                                <a:latin typeface="Cambria Math" panose="02040503050406030204" pitchFamily="18" charset="0"/>
                              </a:rPr>
                              <m:t>n</m:t>
                            </m:r>
                          </m:sup>
                        </m:sSup>
                      </m:num>
                      <m:den>
                        <m:r>
                          <a:rPr lang="en-US" altLang="zh-CN" i="0">
                            <a:latin typeface="Cambria Math" panose="02040503050406030204" pitchFamily="18" charset="0"/>
                          </a:rPr>
                          <m:t>2</m:t>
                        </m:r>
                      </m:den>
                    </m:f>
                  </m:oMath>
                </a14:m>
                <a:r>
                  <a:rPr lang="pt-BR" dirty="0">
                    <a:latin typeface="Cambria Math" panose="02040503050406030204" pitchFamily="18" charset="0"/>
                  </a:rPr>
                  <a:t>. </a:t>
                </a:r>
                <a:endParaRPr lang="en-US"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473B70B-4190-4451-89CC-7EE9A1F5AB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32</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9618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求解</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r>
                      <a:rPr lang="en-US" altLang="zh-CN" b="0" i="1" smtClean="0">
                        <a:latin typeface="Cambria Math" panose="02040503050406030204" pitchFamily="18" charset="0"/>
                      </a:rPr>
                      <m:t>6</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−9</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 </m:t>
                    </m:r>
                  </m:oMath>
                </a14:m>
                <a:r>
                  <a:rPr lang="zh-CN" altLang="en-US" dirty="0" smtClean="0"/>
                  <a:t> 其中</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0</m:t>
                        </m:r>
                      </m:sub>
                    </m:sSub>
                  </m:oMath>
                </a14:m>
                <a:r>
                  <a:rPr lang="en-US" altLang="zh-CN" dirty="0"/>
                  <a:t>= </a:t>
                </a:r>
                <a:r>
                  <a:rPr lang="en-US" altLang="zh-CN" dirty="0" smtClean="0">
                    <a:latin typeface="Cambria Math" pitchFamily="18" charset="0"/>
                    <a:ea typeface="Cambria Math" pitchFamily="18" charset="0"/>
                  </a:rPr>
                  <a:t>1,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1</m:t>
                        </m:r>
                      </m:sub>
                    </m:sSub>
                  </m:oMath>
                </a14:m>
                <a:r>
                  <a:rPr lang="en-US" altLang="zh-CN" dirty="0"/>
                  <a:t>= </a:t>
                </a:r>
                <a:r>
                  <a:rPr lang="en-US" altLang="zh-CN" dirty="0" smtClean="0"/>
                  <a:t>6.</a:t>
                </a:r>
              </a:p>
              <a:p>
                <a:pPr>
                  <a:lnSpc>
                    <a:spcPct val="100000"/>
                  </a:lnSpc>
                </a:pPr>
                <a:r>
                  <a:rPr lang="zh-CN" altLang="en-US" dirty="0" smtClean="0"/>
                  <a:t>解</a:t>
                </a:r>
                <a:r>
                  <a:rPr lang="en-US" altLang="zh-CN" dirty="0" smtClean="0"/>
                  <a:t>:</a:t>
                </a:r>
                <a:r>
                  <a:rPr lang="en-US" altLang="zh-CN" i="1" dirty="0"/>
                  <a:t> </a:t>
                </a:r>
                <a:endParaRPr lang="en-US" altLang="zh-CN" i="1" dirty="0" smtClean="0"/>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−6</m:t>
                    </m:r>
                    <m:r>
                      <a:rPr lang="en-US" altLang="zh-CN" b="0" i="1" smtClean="0">
                        <a:latin typeface="Cambria Math" panose="02040503050406030204" pitchFamily="18" charset="0"/>
                      </a:rPr>
                      <m:t>𝑟</m:t>
                    </m:r>
                    <m:r>
                      <a:rPr lang="en-US" altLang="zh-CN" b="0" i="1" smtClean="0">
                        <a:latin typeface="Cambria Math" panose="02040503050406030204" pitchFamily="18" charset="0"/>
                      </a:rPr>
                      <m:t>+9=0</m:t>
                    </m:r>
                  </m:oMath>
                </a14:m>
                <a:r>
                  <a:rPr lang="zh-CN" altLang="en-US" dirty="0"/>
                  <a:t>的唯一根是</a:t>
                </a:r>
                <a14:m>
                  <m:oMath xmlns:m="http://schemas.openxmlformats.org/officeDocument/2006/math">
                    <m:r>
                      <a:rPr lang="pt-BR" i="1" dirty="0" smtClean="0">
                        <a:latin typeface="Cambria Math" panose="02040503050406030204" pitchFamily="18" charset="0"/>
                      </a:rPr>
                      <m:t>𝑟</m:t>
                    </m:r>
                    <m:r>
                      <a:rPr lang="pt-BR" i="1" dirty="0" smtClean="0">
                        <a:latin typeface="Cambria Math" panose="02040503050406030204" pitchFamily="18" charset="0"/>
                      </a:rPr>
                      <m:t> </m:t>
                    </m:r>
                  </m:oMath>
                </a14:m>
                <a:r>
                  <a:rPr lang="pt-BR" dirty="0"/>
                  <a:t>= 3.</a:t>
                </a:r>
              </a:p>
              <a:p>
                <a:pPr lvl="1"/>
                <a:r>
                  <a:rPr lang="zh-CN" altLang="en-US" dirty="0"/>
                  <a:t>因此这个递推关系的解是</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en-US" altLang="zh-CN" dirty="0" smtClean="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t>,</a:t>
                </a:r>
                <a:r>
                  <a:rPr lang="pt-BR"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zh-CN" altLang="en-US" dirty="0"/>
                  <a:t>是常数</a:t>
                </a:r>
                <a:r>
                  <a:rPr lang="en-US" altLang="zh-CN" dirty="0"/>
                  <a:t>.</a:t>
                </a:r>
              </a:p>
              <a:p>
                <a:pPr lvl="1"/>
                <a:r>
                  <a:rPr lang="zh-CN" altLang="en-US" dirty="0"/>
                  <a:t>使用初始条件可得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0</m:t>
                        </m:r>
                      </m:sub>
                    </m:sSub>
                    <m:r>
                      <a:rPr lang="en-US" altLang="zh-CN" b="0" i="1" dirty="0"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b="0" i="0" dirty="0" smtClean="0">
                        <a:latin typeface="Cambria Math" panose="02040503050406030204" pitchFamily="18" charset="0"/>
                      </a:rPr>
                      <m:t>=6=</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i="1" smtClean="0">
                        <a:latin typeface="Cambria Math" panose="02040503050406030204" pitchFamily="18" charset="0"/>
                      </a:rPr>
                      <m:t>3</m:t>
                    </m:r>
                  </m:oMath>
                </a14:m>
                <a:r>
                  <a:rPr lang="pt-BR" dirty="0"/>
                  <a:t>.</a:t>
                </a:r>
              </a:p>
              <a:p>
                <a:pPr lvl="1"/>
                <a:r>
                  <a:rPr lang="zh-CN" altLang="en-US" dirty="0"/>
                  <a:t>求解这个方程组</a:t>
                </a:r>
                <a:r>
                  <a:rPr lang="en-US" altLang="zh-CN" dirty="0" smtClean="0"/>
                  <a:t>, </a:t>
                </a:r>
                <a:r>
                  <a:rPr lang="zh-CN" altLang="en-US" dirty="0" smtClean="0"/>
                  <a:t>可</a:t>
                </a:r>
                <a:r>
                  <a:rPr lang="zh-CN" altLang="en-US" dirty="0"/>
                  <a:t>得</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r>
                  <a:rPr lang="en-US" altLang="zh-CN" dirty="0" smtClean="0"/>
                  <a:t>.</a:t>
                </a:r>
                <a:endParaRPr lang="en-US" altLang="zh-CN" dirty="0"/>
              </a:p>
              <a:p>
                <a:pPr lvl="1"/>
                <a:r>
                  <a:rPr lang="zh-CN" altLang="en-US" dirty="0"/>
                  <a:t>因此</a:t>
                </a:r>
                <a:r>
                  <a:rPr lang="en-US" altLang="zh-CN" dirty="0" smtClean="0"/>
                  <a:t>, </a:t>
                </a:r>
                <a:r>
                  <a:rPr lang="zh-CN" altLang="en-US" dirty="0" smtClean="0"/>
                  <a:t>这个</a:t>
                </a:r>
                <a:r>
                  <a:rPr lang="zh-CN" altLang="en-US" dirty="0"/>
                  <a:t>具有给定初始条件的递推关系的解为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b="0" i="1" dirty="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pt-BR"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473B70B-4190-4451-89CC-7EE9A1F5AB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33</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2362200"/>
            <a:ext cx="11277599" cy="2514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88824"/>
                <a:ext cx="10987316" cy="5121481"/>
              </a:xfrm>
            </p:spPr>
            <p:txBody>
              <a:bodyPr>
                <a:normAutofit/>
              </a:bodyPr>
              <a:lstStyle/>
              <a:p>
                <a:r>
                  <a:rPr lang="zh-CN" altLang="en-US" dirty="0" smtClean="0"/>
                  <a:t>针对</a:t>
                </a:r>
                <a:r>
                  <a:rPr lang="en-US" altLang="zh-CN" dirty="0" smtClean="0"/>
                  <a:t>2</a:t>
                </a:r>
                <a:r>
                  <a:rPr lang="zh-CN" altLang="en-US" dirty="0" smtClean="0"/>
                  <a:t>阶线性齐次递推关系</a:t>
                </a:r>
                <a:r>
                  <a:rPr lang="en-US" altLang="zh-CN" dirty="0" smtClean="0"/>
                  <a:t>, </a:t>
                </a:r>
                <a:r>
                  <a:rPr lang="zh-CN" altLang="en-US" dirty="0" smtClean="0"/>
                  <a:t>前面两个定理解决了特征根是否相等时的求解</a:t>
                </a:r>
                <a:r>
                  <a:rPr lang="en-US" altLang="zh-CN" dirty="0" smtClean="0"/>
                  <a:t>. </a:t>
                </a:r>
                <a:r>
                  <a:rPr lang="zh-CN" altLang="en-US" dirty="0" smtClean="0"/>
                  <a:t>现在给出</a:t>
                </a:r>
                <a14:m>
                  <m:oMath xmlns:m="http://schemas.openxmlformats.org/officeDocument/2006/math">
                    <m:r>
                      <a:rPr lang="en-US" altLang="zh-CN" b="1" i="1" dirty="0" smtClean="0">
                        <a:solidFill>
                          <a:srgbClr val="C00000"/>
                        </a:solidFill>
                        <a:latin typeface="Cambria Math" panose="02040503050406030204" pitchFamily="18" charset="0"/>
                      </a:rPr>
                      <m:t>𝒌</m:t>
                    </m:r>
                  </m:oMath>
                </a14:m>
                <a:r>
                  <a:rPr lang="zh-CN" altLang="en-US" b="1" dirty="0" smtClean="0">
                    <a:solidFill>
                      <a:srgbClr val="C00000"/>
                    </a:solidFill>
                  </a:rPr>
                  <a:t>阶</a:t>
                </a:r>
                <a:r>
                  <a:rPr lang="zh-CN" altLang="en-US" b="1" dirty="0">
                    <a:solidFill>
                      <a:srgbClr val="C00000"/>
                    </a:solidFill>
                  </a:rPr>
                  <a:t>线性齐次递推</a:t>
                </a:r>
                <a:r>
                  <a:rPr lang="zh-CN" altLang="en-US" b="1" dirty="0" smtClean="0">
                    <a:solidFill>
                      <a:srgbClr val="C00000"/>
                    </a:solidFill>
                  </a:rPr>
                  <a:t>关系</a:t>
                </a:r>
                <a:r>
                  <a:rPr lang="zh-CN" altLang="en-US" b="1" dirty="0">
                    <a:solidFill>
                      <a:srgbClr val="C00000"/>
                    </a:solidFill>
                  </a:rPr>
                  <a:t>的</a:t>
                </a:r>
                <a:r>
                  <a:rPr lang="zh-CN" altLang="en-US" b="1" dirty="0" smtClean="0">
                    <a:solidFill>
                      <a:srgbClr val="C00000"/>
                    </a:solidFill>
                  </a:rPr>
                  <a:t>一般性结果</a:t>
                </a:r>
                <a:r>
                  <a:rPr lang="en-US" altLang="zh-CN" dirty="0" smtClean="0"/>
                  <a:t>(</a:t>
                </a:r>
                <a:r>
                  <a:rPr lang="zh-CN" altLang="en-US" dirty="0" smtClean="0"/>
                  <a:t>注意</a:t>
                </a:r>
                <a:r>
                  <a:rPr lang="en-US" altLang="zh-CN" dirty="0" smtClean="0"/>
                  <a:t>, </a:t>
                </a:r>
                <a:r>
                  <a:rPr lang="zh-CN" altLang="en-US" dirty="0"/>
                  <a:t>阶</a:t>
                </a:r>
                <a:r>
                  <a:rPr lang="zh-CN" altLang="en-US" dirty="0" smtClean="0"/>
                  <a:t>数可以大于</a:t>
                </a:r>
                <a:r>
                  <a:rPr lang="en-US" altLang="zh-CN" dirty="0" smtClean="0"/>
                  <a:t>2</a:t>
                </a:r>
                <a:r>
                  <a:rPr lang="zh-CN" altLang="en-US" dirty="0" smtClean="0"/>
                  <a:t>且</a:t>
                </a:r>
                <a:r>
                  <a:rPr lang="zh-CN" altLang="en-US" b="1" dirty="0" smtClean="0">
                    <a:solidFill>
                      <a:srgbClr val="C00000"/>
                    </a:solidFill>
                  </a:rPr>
                  <a:t>没有重根</a:t>
                </a:r>
                <a:r>
                  <a:rPr lang="zh-CN" altLang="en-US" dirty="0" smtClean="0"/>
                  <a:t>的情况</a:t>
                </a:r>
                <a:r>
                  <a:rPr lang="en-US" altLang="zh-CN" dirty="0" smtClean="0"/>
                  <a:t>).</a:t>
                </a:r>
                <a:endParaRPr lang="en-US" dirty="0" smtClean="0"/>
              </a:p>
              <a:p>
                <a:pPr algn="just">
                  <a:lnSpc>
                    <a:spcPct val="100000"/>
                  </a:lnSpc>
                </a:pPr>
                <a:r>
                  <a:rPr lang="zh-CN" altLang="en-US" dirty="0" smtClean="0"/>
                  <a:t>定理</a:t>
                </a:r>
                <a:r>
                  <a:rPr lang="en-US" altLang="zh-CN" dirty="0" smtClean="0"/>
                  <a:t>3:</a:t>
                </a:r>
                <a:r>
                  <a:rPr lang="zh-CN" altLang="en-US" dirty="0" smtClean="0"/>
                  <a:t>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oMath>
                </a14:m>
                <a:r>
                  <a:rPr lang="en-US" altLang="zh-CN" i="1"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𝑘</m:t>
                        </m:r>
                      </m:sub>
                    </m:sSub>
                  </m:oMath>
                </a14:m>
                <a:r>
                  <a:rPr lang="zh-CN" altLang="en-US" dirty="0" smtClean="0"/>
                  <a:t>是实数</a:t>
                </a:r>
                <a:r>
                  <a:rPr lang="en-US" altLang="zh-CN" dirty="0" smtClean="0"/>
                  <a:t>. </a:t>
                </a:r>
                <a:r>
                  <a:rPr lang="zh-CN" altLang="en-US" dirty="0" smtClean="0"/>
                  <a:t>假定特征方程</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=0</m:t>
                    </m:r>
                  </m:oMath>
                </a14:m>
                <a:r>
                  <a:rPr lang="zh-CN" altLang="en-US" dirty="0" smtClean="0"/>
                  <a:t>有</a:t>
                </a:r>
                <a14:m>
                  <m:oMath xmlns:m="http://schemas.openxmlformats.org/officeDocument/2006/math">
                    <m:r>
                      <a:rPr lang="en-US" altLang="zh-CN" i="1" dirty="0" smtClean="0">
                        <a:latin typeface="Cambria Math" panose="02040503050406030204" pitchFamily="18" charset="0"/>
                      </a:rPr>
                      <m:t>𝑘</m:t>
                    </m:r>
                  </m:oMath>
                </a14:m>
                <a:r>
                  <a:rPr lang="zh-CN" altLang="en-US" dirty="0" smtClean="0"/>
                  <a:t>个不相等的根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𝑘</m:t>
                        </m:r>
                      </m:sub>
                    </m:sSub>
                    <m:r>
                      <a:rPr lang="en-US" altLang="zh-CN" b="0" i="0" smtClean="0">
                        <a:latin typeface="Cambria Math" panose="02040503050406030204" pitchFamily="18" charset="0"/>
                      </a:rPr>
                      <m:t>.</m:t>
                    </m:r>
                  </m:oMath>
                </a14:m>
                <a:r>
                  <a:rPr lang="zh-CN" altLang="en-US" dirty="0" smtClean="0"/>
                  <a:t> 那么序列</a:t>
                </a:r>
                <a:r>
                  <a:rPr lang="en-US"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en-US" dirty="0" smtClean="0"/>
                  <a:t>}</a:t>
                </a:r>
                <a:r>
                  <a:rPr lang="zh-CN" altLang="en-US" dirty="0" smtClean="0"/>
                  <a:t>是递推关系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𝑘</m:t>
                        </m:r>
                      </m:sub>
                    </m:sSub>
                  </m:oMath>
                </a14:m>
                <a:r>
                  <a:rPr lang="en-US" altLang="zh-CN" i="1" baseline="-25000" dirty="0" smtClean="0"/>
                  <a:t> </a:t>
                </a:r>
                <a:r>
                  <a:rPr lang="zh-CN" altLang="en-US" dirty="0" smtClean="0"/>
                  <a:t>的解</a:t>
                </a:r>
                <a:r>
                  <a:rPr lang="en-US" altLang="zh-CN" dirty="0" smtClean="0"/>
                  <a:t>, </a:t>
                </a:r>
                <a:r>
                  <a:rPr lang="zh-CN" altLang="en-US" dirty="0" smtClean="0"/>
                  <a:t>当且仅当</a:t>
                </a:r>
                <a:endParaRPr lang="en-US" dirty="0" smtClean="0"/>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1</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𝑘</m:t>
                          </m:r>
                        </m:sub>
                        <m:sup>
                          <m:r>
                            <a:rPr lang="en-US" altLang="zh-CN" i="1">
                              <a:latin typeface="Cambria Math" panose="02040503050406030204" pitchFamily="18" charset="0"/>
                            </a:rPr>
                            <m:t>𝑛</m:t>
                          </m:r>
                        </m:sup>
                      </m:sSubSup>
                    </m:oMath>
                  </m:oMathPara>
                </a14:m>
                <a:endParaRPr lang="en-US" dirty="0" smtClean="0"/>
              </a:p>
              <a:p>
                <a:pPr marL="0" indent="0" algn="just">
                  <a:lnSpc>
                    <a:spcPct val="100000"/>
                  </a:lnSpc>
                  <a:buNone/>
                </a:pPr>
                <a:r>
                  <a:rPr lang="en-US" dirty="0"/>
                  <a:t> </a:t>
                </a:r>
                <a:r>
                  <a:rPr lang="en-US" dirty="0" smtClean="0"/>
                  <a:t>  </a:t>
                </a:r>
                <a:r>
                  <a:rPr lang="zh-CN" altLang="en-US" dirty="0" smtClean="0"/>
                  <a:t>其中</a:t>
                </a:r>
                <a14:m>
                  <m:oMath xmlns:m="http://schemas.openxmlformats.org/officeDocument/2006/math">
                    <m:r>
                      <a:rPr lang="en-US" i="1" dirty="0" smtClean="0">
                        <a:latin typeface="Cambria Math" panose="02040503050406030204" pitchFamily="18" charset="0"/>
                      </a:rPr>
                      <m:t>𝑛</m:t>
                    </m:r>
                    <m:r>
                      <a:rPr lang="en-US" b="0" i="1" dirty="0" smtClean="0">
                        <a:latin typeface="Cambria Math" panose="02040503050406030204" pitchFamily="18" charset="0"/>
                      </a:rPr>
                      <m:t>=0,1,2,…,</m:t>
                    </m:r>
                  </m:oMath>
                </a14:m>
                <a:r>
                  <a:rPr lang="zh-CN" altLang="en-US" dirty="0" smtClean="0"/>
                  <a:t> </a:t>
                </a:r>
                <a:r>
                  <a:rPr lang="zh-CN" altLang="en-US" dirty="0"/>
                  <a:t>并且</a:t>
                </a:r>
                <a14:m>
                  <m:oMath xmlns:m="http://schemas.openxmlformats.org/officeDocument/2006/math">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𝛼</m:t>
                        </m:r>
                      </m:e>
                      <m:sub>
                        <m:r>
                          <a:rPr lang="en-US" altLang="zh-CN" sz="3200" i="1">
                            <a:latin typeface="Cambria Math" panose="02040503050406030204" pitchFamily="18" charset="0"/>
                          </a:rPr>
                          <m:t>1</m:t>
                        </m:r>
                      </m:sub>
                    </m:sSub>
                  </m:oMath>
                </a14:m>
                <a:r>
                  <a:rPr lang="en-US" altLang="zh-CN" sz="3200" dirty="0">
                    <a:latin typeface="Cambria Math"/>
                    <a:ea typeface="Cambria Math"/>
                  </a:rPr>
                  <a:t>,</a:t>
                </a:r>
                <a:r>
                  <a:rPr lang="en-US" altLang="zh-CN" sz="3200"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smtClean="0">
                    <a:latin typeface="Cambria Math"/>
                    <a:ea typeface="Cambria Math"/>
                  </a:rPr>
                  <a:t>, …,</a:t>
                </a:r>
                <a:r>
                  <a:rPr lang="el-GR" altLang="zh-CN" dirty="0" smtClean="0">
                    <a:latin typeface="Cambria Math"/>
                    <a:ea typeface="Cambria Math"/>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oMath>
                </a14:m>
                <a:r>
                  <a:rPr lang="zh-CN" altLang="en-US" dirty="0" smtClean="0"/>
                  <a:t>都是常数</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88824"/>
                <a:ext cx="10987316" cy="5121481"/>
              </a:xfrm>
              <a:blipFill>
                <a:blip r:embed="rId2"/>
                <a:stretch>
                  <a:fillRect l="-943" t="-2143"/>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EAAD4740-D2F4-4972-BDFE-F6D3EE9F66DA}"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34</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求解</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oMath>
                </a14:m>
                <a:r>
                  <a:rPr lang="en-US" altLang="zh-CN" dirty="0" smtClean="0"/>
                  <a:t>=</a:t>
                </a:r>
                <a:r>
                  <a:rPr lang="en-US" altLang="zh-CN" dirty="0" smtClean="0">
                    <a:latin typeface="Cambria Math" pitchFamily="18" charset="0"/>
                    <a:ea typeface="Cambria Math" pitchFamily="18" charset="0"/>
                  </a:rPr>
                  <a:t>2,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dirty="0" smtClean="0"/>
                  <a:t>=5,</a:t>
                </a:r>
                <a:r>
                  <a:rPr lang="en-US" altLang="zh-CN" i="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oMath>
                </a14:m>
                <a:r>
                  <a:rPr lang="en-US" altLang="zh-CN" dirty="0" smtClean="0"/>
                  <a:t>=15.</a:t>
                </a:r>
              </a:p>
              <a:p>
                <a:pPr>
                  <a:lnSpc>
                    <a:spcPct val="100000"/>
                  </a:lnSpc>
                </a:pPr>
                <a:r>
                  <a:rPr lang="zh-CN" altLang="en-US" dirty="0" smtClean="0"/>
                  <a:t>解</a:t>
                </a:r>
                <a:r>
                  <a:rPr lang="en-US" altLang="zh-CN" dirty="0" smtClean="0"/>
                  <a:t>:</a:t>
                </a:r>
                <a:r>
                  <a:rPr lang="en-US" altLang="zh-CN" i="1" dirty="0"/>
                  <a:t> </a:t>
                </a:r>
                <a:endParaRPr lang="en-US" altLang="zh-CN" i="1" dirty="0" smtClean="0"/>
              </a:p>
              <a:p>
                <a:pPr lvl="1">
                  <a:lnSpc>
                    <a:spcPct val="110000"/>
                  </a:lnSpc>
                </a:pPr>
                <a:r>
                  <a:rPr lang="zh-CN" altLang="en-US" dirty="0">
                    <a:latin typeface="Cambria Math" panose="02040503050406030204" pitchFamily="18" charset="0"/>
                  </a:rPr>
                  <a:t>特征方程</a:t>
                </a:r>
                <a:r>
                  <a:rPr lang="zh-CN" altLang="en-US" dirty="0" smtClean="0">
                    <a:latin typeface="Cambria Math" panose="02040503050406030204" pitchFamily="18" charset="0"/>
                  </a:rPr>
                  <a:t>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+11</m:t>
                    </m:r>
                    <m:r>
                      <a:rPr lang="en-US" altLang="zh-CN" b="0" i="1" smtClean="0">
                        <a:latin typeface="Cambria Math" panose="02040503050406030204" pitchFamily="18" charset="0"/>
                      </a:rPr>
                      <m:t>𝑟</m:t>
                    </m:r>
                    <m:r>
                      <a:rPr lang="en-US" altLang="zh-CN" b="0" i="1" smtClean="0">
                        <a:latin typeface="Cambria Math" panose="02040503050406030204" pitchFamily="18" charset="0"/>
                      </a:rPr>
                      <m:t>−6=0</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该</a:t>
                </a:r>
                <a:r>
                  <a:rPr lang="zh-CN" altLang="en-US" dirty="0">
                    <a:latin typeface="Cambria Math" panose="02040503050406030204" pitchFamily="18" charset="0"/>
                  </a:rPr>
                  <a:t>一元三次方程可以写为</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−3)=</m:t>
                    </m:r>
                  </m:oMath>
                </a14:m>
                <a:r>
                  <a:rPr lang="en-US" altLang="zh-CN" dirty="0">
                    <a:latin typeface="Cambria Math" panose="02040503050406030204" pitchFamily="18" charset="0"/>
                  </a:rPr>
                  <a:t>0</a:t>
                </a:r>
                <a:r>
                  <a:rPr lang="en-US" altLang="zh-CN" dirty="0" smtClean="0">
                    <a:latin typeface="Cambria Math" panose="02040503050406030204" pitchFamily="18" charset="0"/>
                  </a:rPr>
                  <a:t>, </a:t>
                </a:r>
                <a:r>
                  <a:rPr lang="zh-CN" altLang="en-US" dirty="0" smtClean="0">
                    <a:latin typeface="Cambria Math" panose="02040503050406030204" pitchFamily="18" charset="0"/>
                  </a:rPr>
                  <a:t>他们</a:t>
                </a:r>
                <a:r>
                  <a:rPr lang="zh-CN" altLang="en-US" dirty="0">
                    <a:latin typeface="Cambria Math" panose="02040503050406030204" pitchFamily="18" charset="0"/>
                  </a:rPr>
                  <a:t>的根是</a:t>
                </a:r>
                <a14:m>
                  <m:oMath xmlns:m="http://schemas.openxmlformats.org/officeDocument/2006/math">
                    <m:r>
                      <a:rPr lang="pt-BR" altLang="zh-CN" i="1" dirty="0" smtClean="0">
                        <a:latin typeface="Cambria Math" panose="02040503050406030204" pitchFamily="18" charset="0"/>
                      </a:rPr>
                      <m:t>𝑟</m:t>
                    </m:r>
                    <m:r>
                      <a:rPr lang="pt-BR" altLang="zh-CN" i="1" dirty="0" smtClean="0">
                        <a:latin typeface="Cambria Math" panose="02040503050406030204" pitchFamily="18" charset="0"/>
                      </a:rPr>
                      <m:t> = 1,  </m:t>
                    </m:r>
                    <m:r>
                      <a:rPr lang="pt-BR" altLang="zh-CN" i="1" dirty="0">
                        <a:latin typeface="Cambria Math" panose="02040503050406030204" pitchFamily="18" charset="0"/>
                      </a:rPr>
                      <m:t>𝑟</m:t>
                    </m:r>
                    <m:r>
                      <a:rPr lang="pt-BR" altLang="zh-CN" i="1" dirty="0">
                        <a:latin typeface="Cambria Math" panose="02040503050406030204" pitchFamily="18" charset="0"/>
                      </a:rPr>
                      <m:t> = 2,  </m:t>
                    </m:r>
                    <m:r>
                      <a:rPr lang="pt-BR" i="1" dirty="0">
                        <a:latin typeface="Cambria Math" panose="02040503050406030204" pitchFamily="18" charset="0"/>
                      </a:rPr>
                      <m:t>𝑟</m:t>
                    </m:r>
                    <m:r>
                      <a:rPr lang="pt-BR" i="1" dirty="0">
                        <a:latin typeface="Cambria Math" panose="02040503050406030204" pitchFamily="18" charset="0"/>
                      </a:rPr>
                      <m:t> = 3</m:t>
                    </m:r>
                  </m:oMath>
                </a14:m>
                <a:r>
                  <a:rPr lang="pt-BR" dirty="0">
                    <a:latin typeface="Cambria Math" panose="02040503050406030204" pitchFamily="18" charset="0"/>
                  </a:rPr>
                  <a:t>.</a:t>
                </a:r>
              </a:p>
              <a:p>
                <a:pPr lvl="1">
                  <a:lnSpc>
                    <a:spcPct val="110000"/>
                  </a:lnSpc>
                </a:pPr>
                <a:r>
                  <a:rPr lang="zh-CN" altLang="en-US" dirty="0">
                    <a:latin typeface="Cambria Math" panose="02040503050406030204" pitchFamily="18" charset="0"/>
                  </a:rPr>
                  <a:t>因此这个递推关系的解是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a:t>
                </a:r>
                <a:r>
                  <a:rPr lang="pt-BR"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3</m:t>
                        </m:r>
                      </m:sub>
                    </m:sSub>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10000"/>
                  </a:lnSpc>
                </a:pPr>
                <a:r>
                  <a:rPr lang="zh-CN" altLang="en-US" dirty="0">
                    <a:latin typeface="Cambria Math" panose="02040503050406030204" pitchFamily="18" charset="0"/>
                  </a:rPr>
                  <a:t>使用初始条件可得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dirty="0">
                    <a:latin typeface="Cambria Math" panose="02040503050406030204" pitchFamily="18" charset="0"/>
                  </a:rPr>
                  <a:t>= 2 =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3</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 5 =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 ∙2+</a:t>
                </a:r>
                <a:r>
                  <a:rPr lang="el-GR"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3</m:t>
                        </m:r>
                      </m:sub>
                    </m:sSub>
                  </m:oMath>
                </a14:m>
                <a:r>
                  <a:rPr lang="en-US" altLang="zh-CN" dirty="0">
                    <a:latin typeface="Cambria Math" panose="02040503050406030204" pitchFamily="18" charset="0"/>
                  </a:rPr>
                  <a:t> ∙3,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=15=</a:t>
                </a:r>
                <a:r>
                  <a:rPr lang="el-GR"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+4</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 +9</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3</m:t>
                        </m:r>
                      </m:sub>
                    </m:sSub>
                  </m:oMath>
                </a14:m>
                <a:r>
                  <a:rPr lang="pt-BR" dirty="0">
                    <a:latin typeface="Cambria Math" panose="02040503050406030204" pitchFamily="18" charset="0"/>
                  </a:rPr>
                  <a:t>.</a:t>
                </a:r>
              </a:p>
              <a:p>
                <a:pPr lvl="1">
                  <a:lnSpc>
                    <a:spcPct val="110000"/>
                  </a:lnSpc>
                </a:pPr>
                <a:r>
                  <a:rPr lang="zh-CN" altLang="en-US" dirty="0">
                    <a:latin typeface="Cambria Math" panose="02040503050406030204" pitchFamily="18" charset="0"/>
                  </a:rPr>
                  <a:t>求解这个方程组</a:t>
                </a:r>
                <a:r>
                  <a:rPr lang="en-US" altLang="zh-CN" dirty="0" smtClean="0">
                    <a:latin typeface="Cambria Math" panose="02040503050406030204" pitchFamily="18" charset="0"/>
                  </a:rPr>
                  <a:t>, </a:t>
                </a:r>
                <a:r>
                  <a:rPr lang="zh-CN" altLang="en-US" dirty="0" smtClean="0">
                    <a:latin typeface="Cambria Math" panose="02040503050406030204" pitchFamily="18" charset="0"/>
                  </a:rPr>
                  <a:t>可</a:t>
                </a:r>
                <a:r>
                  <a:rPr lang="zh-CN" altLang="en-US" dirty="0">
                    <a:latin typeface="Cambria Math" panose="02040503050406030204" pitchFamily="18" charset="0"/>
                  </a:rPr>
                  <a:t>得</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smtClean="0">
                    <a:latin typeface="Cambria Math" panose="02040503050406030204" pitchFamily="18" charset="0"/>
                  </a:rPr>
                  <a:t>= </a:t>
                </a:r>
                <a:r>
                  <a:rPr lang="en-US" altLang="zh-CN" dirty="0">
                    <a:latin typeface="Cambria Math" panose="02040503050406030204" pitchFamily="18" charset="0"/>
                  </a:rPr>
                  <a:t>1,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r>
                  <a:rPr lang="en-US" altLang="zh-CN" dirty="0" smtClean="0">
                    <a:latin typeface="Cambria Math" panose="02040503050406030204" pitchFamily="18" charset="0"/>
                  </a:rPr>
                  <a:t>=-1</a:t>
                </a:r>
                <a:r>
                  <a:rPr lang="en-US" altLang="zh-CN" dirty="0">
                    <a:latin typeface="Cambria Math" panose="02040503050406030204" pitchFamily="18" charset="0"/>
                  </a:rPr>
                  <a:t>,</a:t>
                </a:r>
                <a:r>
                  <a:rPr lang="el-GR"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3</m:t>
                        </m:r>
                      </m:sub>
                    </m:sSub>
                  </m:oMath>
                </a14:m>
                <a:r>
                  <a:rPr lang="en-US" altLang="zh-CN" dirty="0">
                    <a:latin typeface="Cambria Math" panose="02040503050406030204" pitchFamily="18" charset="0"/>
                  </a:rPr>
                  <a:t> =2.</a:t>
                </a:r>
              </a:p>
              <a:p>
                <a:pPr lvl="1">
                  <a:lnSpc>
                    <a:spcPct val="110000"/>
                  </a:lnSpc>
                </a:pPr>
                <a:r>
                  <a:rPr lang="zh-CN" altLang="en-US" dirty="0">
                    <a:latin typeface="Cambria Math" panose="02040503050406030204" pitchFamily="18" charset="0"/>
                  </a:rPr>
                  <a:t>因此</a:t>
                </a:r>
                <a:r>
                  <a:rPr lang="en-US" altLang="zh-CN" dirty="0">
                    <a:latin typeface="Cambria Math" panose="02040503050406030204" pitchFamily="18" charset="0"/>
                  </a:rPr>
                  <a:t>,</a:t>
                </a:r>
                <a:r>
                  <a:rPr lang="zh-CN" altLang="en-US" dirty="0">
                    <a:latin typeface="Cambria Math" panose="02040503050406030204" pitchFamily="18" charset="0"/>
                  </a:rPr>
                  <a:t> 解为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=1-</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r>
                      <a:rPr lang="en-US" altLang="zh-CN" i="1">
                        <a:latin typeface="Cambria Math" panose="02040503050406030204" pitchFamily="18" charset="0"/>
                      </a:rPr>
                      <m:t>+</m:t>
                    </m:r>
                  </m:oMath>
                </a14:m>
                <a:r>
                  <a:rPr lang="en-US" altLang="zh-CN" dirty="0">
                    <a:latin typeface="Cambria Math" panose="02040503050406030204" pitchFamily="18" charset="0"/>
                  </a:rPr>
                  <a:t>2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pt-BR" dirty="0" smtClean="0">
                    <a:latin typeface="Cambria Math" panose="02040503050406030204" pitchFamily="18" charset="0"/>
                  </a:rPr>
                  <a:t>. </a:t>
                </a:r>
                <a:endParaRPr lang="en-US"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26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473B70B-4190-4451-89CC-7EE9A1F5AB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35</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037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2057400"/>
            <a:ext cx="11277599" cy="3962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88824"/>
                <a:ext cx="10987316" cy="5121481"/>
              </a:xfrm>
            </p:spPr>
            <p:txBody>
              <a:bodyPr>
                <a:noAutofit/>
              </a:bodyPr>
              <a:lstStyle/>
              <a:p>
                <a:pPr>
                  <a:lnSpc>
                    <a:spcPct val="100000"/>
                  </a:lnSpc>
                </a:pPr>
                <a:r>
                  <a:rPr lang="zh-CN" altLang="en-US" dirty="0" smtClean="0"/>
                  <a:t>我们叙述关于</a:t>
                </a:r>
                <a14:m>
                  <m:oMath xmlns:m="http://schemas.openxmlformats.org/officeDocument/2006/math">
                    <m:r>
                      <a:rPr lang="en-US" altLang="zh-CN" b="1" i="1" dirty="0" smtClean="0">
                        <a:solidFill>
                          <a:srgbClr val="C00000"/>
                        </a:solidFill>
                        <a:latin typeface="Cambria Math" panose="02040503050406030204" pitchFamily="18" charset="0"/>
                      </a:rPr>
                      <m:t>𝒌</m:t>
                    </m:r>
                  </m:oMath>
                </a14:m>
                <a:r>
                  <a:rPr lang="zh-CN" altLang="en-US" b="1" dirty="0" smtClean="0">
                    <a:solidFill>
                      <a:srgbClr val="C00000"/>
                    </a:solidFill>
                  </a:rPr>
                  <a:t>阶常系数线性齐次递推关系的最一般化的结果</a:t>
                </a:r>
                <a:r>
                  <a:rPr lang="en-US" altLang="zh-CN" dirty="0" smtClean="0"/>
                  <a:t>, </a:t>
                </a:r>
                <a:r>
                  <a:rPr lang="zh-CN" altLang="en-US" dirty="0" smtClean="0"/>
                  <a:t>这里</a:t>
                </a:r>
                <a:r>
                  <a:rPr lang="zh-CN" altLang="en-US" b="1" dirty="0" smtClean="0">
                    <a:solidFill>
                      <a:srgbClr val="C00000"/>
                    </a:solidFill>
                  </a:rPr>
                  <a:t>允许特征方程有重根</a:t>
                </a:r>
                <a:r>
                  <a:rPr lang="en-US" altLang="zh-CN" dirty="0" smtClean="0"/>
                  <a:t>.</a:t>
                </a:r>
              </a:p>
              <a:p>
                <a:pPr algn="just">
                  <a:lnSpc>
                    <a:spcPct val="100000"/>
                  </a:lnSpc>
                </a:pPr>
                <a:r>
                  <a:rPr lang="zh-CN" altLang="en-US" dirty="0" smtClean="0"/>
                  <a:t>定理</a:t>
                </a:r>
                <a:r>
                  <a:rPr lang="en-US" altLang="zh-CN" dirty="0" smtClean="0"/>
                  <a:t>4:</a:t>
                </a:r>
                <a:r>
                  <a:rPr lang="zh-CN" altLang="en-US" dirty="0" smtClean="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2</m:t>
                        </m:r>
                      </m:sub>
                    </m:sSub>
                  </m:oMath>
                </a14:m>
                <a:r>
                  <a:rPr lang="en-US" altLang="zh-CN" i="1"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𝑘</m:t>
                        </m:r>
                      </m:sub>
                    </m:sSub>
                  </m:oMath>
                </a14:m>
                <a:r>
                  <a:rPr lang="zh-CN" altLang="en-US" dirty="0" smtClean="0"/>
                  <a:t>是实数</a:t>
                </a:r>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𝑘</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𝑘</m:t>
                        </m:r>
                        <m:r>
                          <a:rPr lang="en-US" altLang="zh-CN" i="1">
                            <a:latin typeface="Cambria Math" panose="02040503050406030204" pitchFamily="18" charset="0"/>
                          </a:rPr>
                          <m:t>−1</m:t>
                        </m:r>
                      </m:sup>
                    </m:sSup>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=0</m:t>
                    </m:r>
                  </m:oMath>
                </a14:m>
                <a:r>
                  <a:rPr lang="zh-CN" altLang="en-US" dirty="0" smtClean="0"/>
                  <a:t>有</a:t>
                </a:r>
                <a14:m>
                  <m:oMath xmlns:m="http://schemas.openxmlformats.org/officeDocument/2006/math">
                    <m:r>
                      <a:rPr lang="en-US" altLang="zh-CN" i="1" dirty="0" smtClean="0">
                        <a:latin typeface="Cambria Math" panose="02040503050406030204" pitchFamily="18" charset="0"/>
                      </a:rPr>
                      <m:t>𝑡</m:t>
                    </m:r>
                  </m:oMath>
                </a14:m>
                <a:r>
                  <a:rPr lang="zh-CN" altLang="en-US" dirty="0" smtClean="0"/>
                  <a:t>个不相等的根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𝑡</m:t>
                        </m:r>
                      </m:sub>
                    </m:sSub>
                  </m:oMath>
                </a14:m>
                <a:r>
                  <a:rPr lang="zh-CN" altLang="en-US" dirty="0" smtClean="0"/>
                  <a:t>其重数分别为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𝑡</m:t>
                        </m:r>
                      </m:sub>
                    </m:sSub>
                  </m:oMath>
                </a14:m>
                <a:r>
                  <a:rPr lang="zh-CN" altLang="en-US" dirty="0" smtClean="0"/>
                  <a:t>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𝑖</m:t>
                    </m:r>
                    <m:r>
                      <a:rPr lang="en-US" b="0" i="0" dirty="0" smtClean="0">
                        <a:latin typeface="Cambria Math" panose="02040503050406030204" pitchFamily="18" charset="0"/>
                      </a:rPr>
                      <m:t>=0,1,2,…,</m:t>
                    </m:r>
                    <m:r>
                      <a:rPr lang="en-US" b="0" i="1" dirty="0" smtClean="0">
                        <a:latin typeface="Cambria Math" panose="02040503050406030204" pitchFamily="18" charset="0"/>
                      </a:rPr>
                      <m:t>𝑡</m:t>
                    </m:r>
                  </m:oMath>
                </a14:m>
                <a:r>
                  <a:rPr lang="en-US" altLang="zh-CN" dirty="0" smtClean="0"/>
                  <a:t>,</a:t>
                </a:r>
                <a:r>
                  <a:rPr lang="zh-CN" altLang="en-US" dirty="0" smtClean="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0" smtClean="0">
                        <a:latin typeface="Cambria Math" panose="02040503050406030204" pitchFamily="18" charset="0"/>
                      </a:rPr>
                      <m:t>. </m:t>
                    </m:r>
                  </m:oMath>
                </a14:m>
                <a:r>
                  <a:rPr lang="zh-CN" altLang="en-US" dirty="0" smtClean="0"/>
                  <a:t>那么序列</a:t>
                </a:r>
                <a:r>
                  <a:rPr lang="en-US"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en-US" dirty="0" smtClean="0"/>
                  <a:t>}</a:t>
                </a:r>
                <a:r>
                  <a:rPr lang="zh-CN" altLang="en-US" dirty="0" smtClean="0"/>
                  <a:t>是递推关系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en-US" dirty="0" smtClean="0"/>
                  <a:t>的解</a:t>
                </a:r>
                <a:r>
                  <a:rPr lang="en-US" altLang="zh-CN" dirty="0" smtClean="0"/>
                  <a:t>, </a:t>
                </a:r>
                <a:r>
                  <a:rPr lang="zh-CN" altLang="en-US" dirty="0" smtClean="0"/>
                  <a:t>当且仅当</a:t>
                </a:r>
                <a:endParaRPr lang="en-US" altLang="zh-CN" dirty="0" smtClean="0"/>
              </a:p>
              <a:p>
                <a:pPr marL="0" indent="0">
                  <a:lnSpc>
                    <a:spcPct val="100000"/>
                  </a:lnSpc>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−1</m:t>
                          </m:r>
                        </m:sup>
                      </m:s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𝑛</m:t>
                          </m:r>
                        </m:sup>
                      </m:sSubSup>
                    </m:oMath>
                  </m:oMathPara>
                </a14:m>
                <a:endParaRPr lang="en-US" dirty="0" smtClean="0"/>
              </a:p>
              <a:p>
                <a:pPr marL="0" indent="0">
                  <a:lnSpc>
                    <a:spcPct val="100000"/>
                  </a:lnSpc>
                  <a:buNone/>
                </a:pPr>
                <a:r>
                  <a:rPr lang="en-US" b="0" dirty="0" smtClean="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i="1">
                        <a:latin typeface="Cambria Math" panose="02040503050406030204" pitchFamily="18" charset="0"/>
                      </a:rPr>
                      <m:t>𝑛</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i="1">
                            <a:latin typeface="Cambria Math" panose="02040503050406030204" pitchFamily="18" charset="0"/>
                          </a:rPr>
                          <m:t>−1</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up>
                        <m:r>
                          <a:rPr lang="en-US" altLang="zh-CN" i="1">
                            <a:latin typeface="Cambria Math" panose="02040503050406030204" pitchFamily="18" charset="0"/>
                          </a:rPr>
                          <m:t>𝑛</m:t>
                        </m:r>
                      </m:sup>
                    </m:sSubSup>
                  </m:oMath>
                </a14:m>
                <a:endParaRPr lang="en-US"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𝑡</m:t>
                          </m:r>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𝑛</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𝑡</m:t>
                              </m:r>
                            </m:sub>
                          </m:sSub>
                          <m:r>
                            <a:rPr lang="en-US" altLang="zh-CN" i="1">
                              <a:latin typeface="Cambria Math" panose="02040503050406030204" pitchFamily="18" charset="0"/>
                            </a:rPr>
                            <m:t>−1</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𝑛</m:t>
                          </m:r>
                        </m:sup>
                      </m:sSubSup>
                    </m:oMath>
                  </m:oMathPara>
                </a14:m>
                <a:endParaRPr lang="en-US" dirty="0"/>
              </a:p>
              <a:p>
                <a:pPr marL="0" indent="0">
                  <a:buNone/>
                </a:pPr>
                <a:r>
                  <a:rPr lang="en-US" dirty="0" smtClean="0"/>
                  <a:t>     </a:t>
                </a:r>
                <a14:m>
                  <m:oMath xmlns:m="http://schemas.openxmlformats.org/officeDocument/2006/math">
                    <m:r>
                      <a:rPr lang="en-US" i="1" dirty="0" smtClean="0">
                        <a:latin typeface="Cambria Math" panose="02040503050406030204" pitchFamily="18" charset="0"/>
                      </a:rPr>
                      <m:t>𝑛</m:t>
                    </m:r>
                    <m:r>
                      <a:rPr lang="en-US" b="0" i="0" dirty="0" smtClean="0">
                        <a:latin typeface="Cambria Math" panose="02040503050406030204" pitchFamily="18" charset="0"/>
                      </a:rPr>
                      <m:t>=0,1,2,…,</m:t>
                    </m:r>
                  </m:oMath>
                </a14:m>
                <a:r>
                  <a:rPr lang="zh-CN" altLang="en-US" dirty="0" smtClean="0"/>
                  <a:t> 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smtClean="0"/>
                  <a:t>是常数</a:t>
                </a:r>
                <a:r>
                  <a:rPr lang="en-US" altLang="zh-CN" dirty="0" smtClean="0"/>
                  <a:t>,</a:t>
                </a:r>
                <a:r>
                  <a:rPr lang="en-US" dirty="0" smtClean="0"/>
                  <a:t>1≤ </a:t>
                </a:r>
                <a14:m>
                  <m:oMath xmlns:m="http://schemas.openxmlformats.org/officeDocument/2006/math">
                    <m:r>
                      <a:rPr lang="en-US" i="1" dirty="0" smtClean="0">
                        <a:latin typeface="Cambria Math" panose="02040503050406030204" pitchFamily="18" charset="0"/>
                      </a:rPr>
                      <m:t>𝑖</m:t>
                    </m:r>
                  </m:oMath>
                </a14:m>
                <a:r>
                  <a:rPr lang="en-US" dirty="0" smtClean="0"/>
                  <a:t> ≤ </a:t>
                </a:r>
                <a14:m>
                  <m:oMath xmlns:m="http://schemas.openxmlformats.org/officeDocument/2006/math">
                    <m:r>
                      <a:rPr lang="en-US" i="1" dirty="0" smtClean="0">
                        <a:latin typeface="Cambria Math" panose="02040503050406030204" pitchFamily="18" charset="0"/>
                      </a:rPr>
                      <m:t>𝑡</m:t>
                    </m:r>
                  </m:oMath>
                </a14:m>
                <a:r>
                  <a:rPr lang="zh-CN" altLang="en-US" dirty="0" smtClean="0"/>
                  <a:t>且</a:t>
                </a:r>
                <a:r>
                  <a:rPr lang="en-US" dirty="0" smtClean="0"/>
                  <a:t>0≤ </a:t>
                </a:r>
                <a14:m>
                  <m:oMath xmlns:m="http://schemas.openxmlformats.org/officeDocument/2006/math">
                    <m:r>
                      <a:rPr lang="en-US" i="1" dirty="0" smtClean="0">
                        <a:latin typeface="Cambria Math" panose="02040503050406030204" pitchFamily="18" charset="0"/>
                      </a:rPr>
                      <m:t>𝑗</m:t>
                    </m:r>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−1</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88824"/>
                <a:ext cx="10987316" cy="5121481"/>
              </a:xfrm>
              <a:blipFill>
                <a:blip r:embed="rId2"/>
                <a:stretch>
                  <a:fillRect l="-943" t="-1310"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02C5F90-4B66-4181-9926-ACD509D899E0}"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36</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假设线性齐次递推关系的特征方程的根为</a:t>
                </a:r>
                <a:r>
                  <a:rPr lang="en-US" altLang="zh-CN" dirty="0" smtClean="0"/>
                  <a:t>3,3,3,4,5,5, </a:t>
                </a:r>
                <a:r>
                  <a:rPr lang="zh-CN" altLang="en-US" dirty="0" smtClean="0"/>
                  <a:t>那么通解的形式是如何？</a:t>
                </a:r>
                <a:endParaRPr lang="en-US" altLang="zh-CN" dirty="0" smtClean="0"/>
              </a:p>
              <a:p>
                <a:pPr>
                  <a:lnSpc>
                    <a:spcPct val="100000"/>
                  </a:lnSpc>
                </a:pPr>
                <a:r>
                  <a:rPr lang="zh-CN" altLang="en-US" dirty="0" smtClean="0"/>
                  <a:t>解</a:t>
                </a:r>
                <a:r>
                  <a:rPr lang="en-US" altLang="zh-CN" dirty="0" smtClean="0"/>
                  <a:t>:</a:t>
                </a:r>
                <a:r>
                  <a:rPr lang="zh-CN" altLang="en-US" dirty="0" smtClean="0"/>
                  <a:t>特征方程有</a:t>
                </a:r>
                <a:r>
                  <a:rPr lang="en-US" altLang="zh-CN" dirty="0" smtClean="0"/>
                  <a:t>3</a:t>
                </a:r>
                <a:r>
                  <a:rPr lang="zh-CN" altLang="en-US" dirty="0" smtClean="0"/>
                  <a:t>个根</a:t>
                </a:r>
                <a:r>
                  <a:rPr lang="en-US" altLang="zh-CN" dirty="0" smtClean="0"/>
                  <a:t>, </a:t>
                </a:r>
                <a:r>
                  <a:rPr lang="zh-CN" altLang="en-US" dirty="0" smtClean="0"/>
                  <a:t>其中根</a:t>
                </a:r>
                <a:r>
                  <a:rPr lang="en-US" altLang="zh-CN" dirty="0" smtClean="0"/>
                  <a:t>3</a:t>
                </a:r>
                <a:r>
                  <a:rPr lang="zh-CN" altLang="en-US" dirty="0" smtClean="0"/>
                  <a:t>的重数为</a:t>
                </a:r>
                <a:r>
                  <a:rPr lang="en-US" altLang="zh-CN" dirty="0" smtClean="0"/>
                  <a:t>3, </a:t>
                </a:r>
                <a:r>
                  <a:rPr lang="zh-CN" altLang="en-US" dirty="0" smtClean="0"/>
                  <a:t>根</a:t>
                </a:r>
                <a:r>
                  <a:rPr lang="en-US" altLang="zh-CN" dirty="0" smtClean="0"/>
                  <a:t>4</a:t>
                </a:r>
                <a:r>
                  <a:rPr lang="zh-CN" altLang="en-US" dirty="0" smtClean="0"/>
                  <a:t>的重数为</a:t>
                </a:r>
                <a:r>
                  <a:rPr lang="en-US" altLang="zh-CN" dirty="0" smtClean="0"/>
                  <a:t>1, </a:t>
                </a:r>
                <a:r>
                  <a:rPr lang="zh-CN" altLang="en-US" dirty="0" smtClean="0"/>
                  <a:t>根</a:t>
                </a:r>
                <a:r>
                  <a:rPr lang="en-US" altLang="zh-CN" dirty="0" smtClean="0"/>
                  <a:t>5</a:t>
                </a:r>
                <a:r>
                  <a:rPr lang="zh-CN" altLang="en-US" dirty="0" smtClean="0"/>
                  <a:t>的重数为</a:t>
                </a:r>
                <a:r>
                  <a:rPr lang="en-US" altLang="zh-CN" dirty="0" smtClean="0"/>
                  <a:t>2. </a:t>
                </a:r>
                <a:r>
                  <a:rPr lang="zh-CN" altLang="en-US" dirty="0" smtClean="0"/>
                  <a:t>则根据定理</a:t>
                </a:r>
                <a:r>
                  <a:rPr lang="en-US" altLang="zh-CN" dirty="0" smtClean="0"/>
                  <a:t>4</a:t>
                </a:r>
                <a:r>
                  <a:rPr lang="zh-CN" altLang="en-US" dirty="0" smtClean="0"/>
                  <a:t>可知通解为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m:t>
                        </m:r>
                        <m:r>
                          <a:rPr lang="zh-CN" altLang="en-US" i="1" dirty="0" smtClean="0">
                            <a:latin typeface="Cambria Math" panose="02040503050406030204" pitchFamily="18" charset="0"/>
                          </a:rPr>
                          <m:t>𝛼</m:t>
                        </m:r>
                      </m:e>
                      <m:sub>
                        <m:r>
                          <a:rPr lang="en-US" altLang="zh-CN" b="0" i="1" dirty="0" smtClean="0">
                            <a:latin typeface="Cambria Math" panose="02040503050406030204" pitchFamily="18" charset="0"/>
                          </a:rPr>
                          <m:t>1,0</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i="1" dirty="0">
                            <a:latin typeface="Cambria Math" panose="02040503050406030204" pitchFamily="18" charset="0"/>
                          </a:rPr>
                          <m:t>1,</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i="1" dirty="0">
                            <a:latin typeface="Cambria Math" panose="02040503050406030204" pitchFamily="18" charset="0"/>
                          </a:rPr>
                          <m:t>1,</m:t>
                        </m:r>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𝑛</m:t>
                    </m:r>
                    <m:r>
                      <a:rPr lang="en-US" altLang="zh-CN" i="1" baseline="30000" dirty="0">
                        <a:latin typeface="Cambria Math" panose="02040503050406030204" pitchFamily="18" charset="0"/>
                        <a:ea typeface="Cambria Math" pitchFamily="18" charset="0"/>
                      </a:rPr>
                      <m:t>2</m:t>
                    </m:r>
                    <m:r>
                      <a:rPr lang="en-US" altLang="zh-CN" b="0" i="1" dirty="0" smtClean="0">
                        <a:latin typeface="Cambria Math" panose="02040503050406030204" pitchFamily="18" charset="0"/>
                        <a:ea typeface="Cambria Math"/>
                      </a:rPr>
                      <m:t>)</m:t>
                    </m:r>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3</m:t>
                        </m:r>
                      </m:e>
                      <m:sup>
                        <m:r>
                          <a:rPr lang="en-US" altLang="zh-CN" b="0" i="1" dirty="0" smtClean="0">
                            <a:latin typeface="Cambria Math" panose="02040503050406030204" pitchFamily="18" charset="0"/>
                          </a:rPr>
                          <m:t>𝑛</m:t>
                        </m:r>
                      </m:sup>
                    </m:sSup>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b="0" i="1" dirty="0" smtClean="0">
                            <a:latin typeface="Cambria Math" panose="02040503050406030204" pitchFamily="18" charset="0"/>
                          </a:rPr>
                          <m:t>2</m:t>
                        </m:r>
                        <m:r>
                          <a:rPr lang="en-US" altLang="zh-CN" i="1" dirty="0">
                            <a:latin typeface="Cambria Math" panose="02040503050406030204" pitchFamily="18" charset="0"/>
                          </a:rPr>
                          <m:t>,0</m:t>
                        </m:r>
                      </m:sub>
                    </m:sSub>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4</m:t>
                        </m:r>
                      </m:e>
                      <m:sup>
                        <m:r>
                          <a:rPr lang="en-US" altLang="zh-CN" i="1" dirty="0">
                            <a:latin typeface="Cambria Math" panose="02040503050406030204" pitchFamily="18" charset="0"/>
                          </a:rPr>
                          <m:t>𝑛</m:t>
                        </m:r>
                      </m:sup>
                    </m:sSup>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m:t>
                        </m:r>
                        <m:r>
                          <a:rPr lang="zh-CN" altLang="en-US" i="1" dirty="0">
                            <a:latin typeface="Cambria Math" panose="02040503050406030204" pitchFamily="18" charset="0"/>
                          </a:rPr>
                          <m:t>𝛼</m:t>
                        </m:r>
                      </m:e>
                      <m:sub>
                        <m:r>
                          <a:rPr lang="en-US" altLang="zh-CN" b="0" i="1" dirty="0" smtClean="0">
                            <a:latin typeface="Cambria Math" panose="02040503050406030204" pitchFamily="18" charset="0"/>
                          </a:rPr>
                          <m:t>3</m:t>
                        </m:r>
                        <m:r>
                          <a:rPr lang="en-US" altLang="zh-CN" i="1" dirty="0">
                            <a:latin typeface="Cambria Math" panose="02040503050406030204" pitchFamily="18" charset="0"/>
                          </a:rPr>
                          <m:t>,0</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b="0" i="1" dirty="0" smtClean="0">
                            <a:latin typeface="Cambria Math" panose="02040503050406030204" pitchFamily="18" charset="0"/>
                          </a:rPr>
                          <m:t>3</m:t>
                        </m:r>
                        <m:r>
                          <a:rPr lang="en-US" altLang="zh-CN" i="1" dirty="0">
                            <a:latin typeface="Cambria Math" panose="02040503050406030204" pitchFamily="18" charset="0"/>
                          </a:rPr>
                          <m:t>,1</m:t>
                        </m:r>
                      </m:sub>
                    </m:sSub>
                    <m:r>
                      <a:rPr lang="en-US" altLang="zh-CN" i="1" dirty="0">
                        <a:latin typeface="Cambria Math" panose="02040503050406030204" pitchFamily="18" charset="0"/>
                      </a:rPr>
                      <m:t>𝑛</m:t>
                    </m:r>
                    <m:r>
                      <a:rPr lang="en-US" altLang="zh-CN" i="1" dirty="0">
                        <a:latin typeface="Cambria Math" panose="02040503050406030204" pitchFamily="18" charset="0"/>
                        <a:ea typeface="Cambria Math"/>
                      </a:rPr>
                      <m:t>)</m:t>
                    </m:r>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5</m:t>
                        </m:r>
                      </m:e>
                      <m:sup>
                        <m:r>
                          <a:rPr lang="en-US" altLang="zh-CN" i="1" dirty="0">
                            <a:latin typeface="Cambria Math" panose="02040503050406030204" pitchFamily="18" charset="0"/>
                          </a:rPr>
                          <m:t>𝑛</m:t>
                        </m:r>
                      </m:sup>
                    </m:sSup>
                  </m:oMath>
                </a14:m>
                <a:r>
                  <a:rPr lang="en-US" altLang="zh-CN" dirty="0" smtClean="0">
                    <a:latin typeface="Cambria Math" pitchFamily="18" charset="0"/>
                    <a:ea typeface="Cambria Math" pitchFamily="18" charset="0"/>
                  </a:rPr>
                  <a:t>.</a:t>
                </a:r>
              </a:p>
              <a:p>
                <a:pPr marL="354013" indent="-354013">
                  <a:lnSpc>
                    <a:spcPct val="100000"/>
                  </a:lnSpc>
                  <a:buNone/>
                </a:pPr>
                <a:r>
                  <a:rPr lang="en-US" altLang="zh-CN" dirty="0">
                    <a:latin typeface="Cambria Math" pitchFamily="18" charset="0"/>
                    <a:ea typeface="Cambria Math" pitchFamily="18" charset="0"/>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071" r="-1110"/>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473B70B-4190-4451-89CC-7EE9A1F5AB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37</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3401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求解常系数线性齐次递推关系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−3</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dirty="0" smtClean="0"/>
                  <a:t>=</a:t>
                </a:r>
                <a:r>
                  <a:rPr lang="en-US" altLang="zh-CN" dirty="0" smtClean="0">
                    <a:latin typeface="Cambria Math" pitchFamily="18" charset="0"/>
                    <a:ea typeface="Cambria Math" pitchFamily="18" charset="0"/>
                  </a:rPr>
                  <a:t>1,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smtClean="0"/>
                  <a:t>=-2,</a:t>
                </a:r>
                <a:r>
                  <a:rPr lang="en-US" altLang="zh-CN" i="1"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smtClean="0"/>
                  <a:t>=-1.</a:t>
                </a:r>
                <a:endParaRPr lang="en-US" altLang="zh-CN" dirty="0"/>
              </a:p>
              <a:p>
                <a:pPr>
                  <a:lnSpc>
                    <a:spcPct val="100000"/>
                  </a:lnSpc>
                </a:pPr>
                <a:r>
                  <a:rPr lang="zh-CN" altLang="en-US" dirty="0" smtClean="0"/>
                  <a:t>解</a:t>
                </a:r>
                <a:r>
                  <a:rPr lang="en-US" altLang="zh-CN" dirty="0" smtClean="0"/>
                  <a:t>:</a:t>
                </a:r>
              </a:p>
              <a:p>
                <a:pPr lvl="1">
                  <a:lnSpc>
                    <a:spcPct val="120000"/>
                  </a:lnSpc>
                </a:pPr>
                <a:r>
                  <a:rPr lang="zh-CN" altLang="en-US" dirty="0">
                    <a:latin typeface="Cambria Math" panose="02040503050406030204" pitchFamily="18" charset="0"/>
                  </a:rPr>
                  <a:t>特征方程</a:t>
                </a:r>
                <a:r>
                  <a:rPr lang="zh-CN" altLang="en-US" dirty="0" smtClean="0">
                    <a:latin typeface="Cambria Math" panose="02040503050406030204" pitchFamily="18" charset="0"/>
                  </a:rPr>
                  <a:t>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3</m:t>
                        </m:r>
                      </m:sup>
                    </m:sSup>
                    <m:r>
                      <a:rPr lang="en-US" altLang="zh-CN" b="0" i="1" smtClean="0">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3</m:t>
                    </m:r>
                    <m:r>
                      <a:rPr lang="en-US" altLang="zh-CN" i="1">
                        <a:latin typeface="Cambria Math" panose="02040503050406030204" pitchFamily="18" charset="0"/>
                      </a:rPr>
                      <m:t>𝑟</m:t>
                    </m:r>
                    <m:r>
                      <a:rPr lang="en-US" altLang="zh-CN" b="0" i="1" smtClean="0">
                        <a:latin typeface="Cambria Math" panose="02040503050406030204" pitchFamily="18" charset="0"/>
                      </a:rPr>
                      <m:t>+1</m:t>
                    </m:r>
                    <m:r>
                      <a:rPr lang="en-US" altLang="zh-CN" i="1">
                        <a:latin typeface="Cambria Math" panose="02040503050406030204" pitchFamily="18" charset="0"/>
                      </a:rPr>
                      <m:t>=0</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该</a:t>
                </a:r>
                <a:r>
                  <a:rPr lang="zh-CN" altLang="en-US" dirty="0">
                    <a:latin typeface="Cambria Math" panose="02040503050406030204" pitchFamily="18" charset="0"/>
                  </a:rPr>
                  <a:t>一元三次方程可以写为</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m:t>
                    </m:r>
                    <m:r>
                      <a:rPr lang="en-US" altLang="zh-CN" i="1" dirty="0">
                        <a:latin typeface="Cambria Math" panose="02040503050406030204" pitchFamily="18" charset="0"/>
                      </a:rPr>
                      <m:t>𝑟</m:t>
                    </m:r>
                    <m:r>
                      <a:rPr lang="en-US" altLang="zh-CN" i="1" dirty="0">
                        <a:latin typeface="Cambria Math" panose="02040503050406030204" pitchFamily="18" charset="0"/>
                      </a:rPr>
                      <m:t>+1)(</m:t>
                    </m:r>
                    <m:r>
                      <a:rPr lang="en-US" altLang="zh-CN" i="1" dirty="0">
                        <a:latin typeface="Cambria Math" panose="02040503050406030204" pitchFamily="18" charset="0"/>
                      </a:rPr>
                      <m:t>𝑟</m:t>
                    </m:r>
                    <m:r>
                      <a:rPr lang="en-US" altLang="zh-CN" i="1" dirty="0">
                        <a:latin typeface="Cambria Math" panose="02040503050406030204" pitchFamily="18" charset="0"/>
                      </a:rPr>
                      <m:t>+1)=0</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他们</a:t>
                </a:r>
                <a:r>
                  <a:rPr lang="zh-CN" altLang="en-US" dirty="0">
                    <a:latin typeface="Cambria Math" panose="02040503050406030204" pitchFamily="18" charset="0"/>
                  </a:rPr>
                  <a:t>的根是一个重数为</a:t>
                </a:r>
                <a:r>
                  <a:rPr lang="en-US" altLang="zh-CN" dirty="0">
                    <a:latin typeface="Cambria Math" panose="02040503050406030204" pitchFamily="18" charset="0"/>
                  </a:rPr>
                  <a:t>3</a:t>
                </a:r>
                <a:r>
                  <a:rPr lang="zh-CN" altLang="en-US" dirty="0">
                    <a:latin typeface="Cambria Math" panose="02040503050406030204" pitchFamily="18" charset="0"/>
                  </a:rPr>
                  <a:t>的</a:t>
                </a:r>
                <a14:m>
                  <m:oMath xmlns:m="http://schemas.openxmlformats.org/officeDocument/2006/math">
                    <m:r>
                      <a:rPr lang="pt-BR" altLang="zh-CN" i="1" dirty="0" smtClean="0">
                        <a:latin typeface="Cambria Math" panose="02040503050406030204" pitchFamily="18" charset="0"/>
                      </a:rPr>
                      <m:t>𝑟</m:t>
                    </m:r>
                    <m:r>
                      <a:rPr lang="pt-BR" altLang="zh-CN" i="1" dirty="0" smtClean="0">
                        <a:latin typeface="Cambria Math" panose="02040503050406030204" pitchFamily="18" charset="0"/>
                      </a:rPr>
                      <m:t> </m:t>
                    </m:r>
                  </m:oMath>
                </a14:m>
                <a:r>
                  <a:rPr lang="pt-BR" altLang="zh-CN" dirty="0">
                    <a:latin typeface="Cambria Math" panose="02040503050406030204" pitchFamily="18" charset="0"/>
                  </a:rPr>
                  <a:t>=</a:t>
                </a:r>
                <a:r>
                  <a:rPr lang="en-US" altLang="zh-CN" dirty="0">
                    <a:latin typeface="Cambria Math" panose="02040503050406030204" pitchFamily="18" charset="0"/>
                  </a:rPr>
                  <a:t>-</a:t>
                </a:r>
                <a:r>
                  <a:rPr lang="pt-BR" altLang="zh-CN" dirty="0">
                    <a:latin typeface="Cambria Math" panose="02040503050406030204" pitchFamily="18" charset="0"/>
                  </a:rPr>
                  <a:t>1</a:t>
                </a:r>
                <a:r>
                  <a:rPr lang="pt-BR" dirty="0">
                    <a:latin typeface="Cambria Math" panose="02040503050406030204" pitchFamily="18" charset="0"/>
                  </a:rPr>
                  <a:t>.</a:t>
                </a:r>
              </a:p>
              <a:p>
                <a:pPr lvl="1">
                  <a:lnSpc>
                    <a:spcPct val="120000"/>
                  </a:lnSpc>
                </a:pPr>
                <a:r>
                  <a:rPr lang="zh-CN" altLang="en-US" dirty="0">
                    <a:latin typeface="Cambria Math" panose="02040503050406030204" pitchFamily="18" charset="0"/>
                  </a:rPr>
                  <a:t>因此这个递推关系的解是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m:t>
                        </m:r>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1,1</m:t>
                        </m:r>
                      </m:sub>
                    </m:sSub>
                    <m:r>
                      <a:rPr lang="en-US" altLang="zh-CN" dirty="0">
                        <a:latin typeface="Cambria Math" panose="02040503050406030204" pitchFamily="18" charset="0"/>
                      </a:rPr>
                      <m:t>𝑛</m:t>
                    </m:r>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1,2</m:t>
                        </m:r>
                      </m:sub>
                    </m:sSub>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(−1)</m:t>
                        </m:r>
                      </m:e>
                      <m:sup>
                        <m:r>
                          <a:rPr lang="en-US" altLang="zh-CN" dirty="0">
                            <a:latin typeface="Cambria Math" panose="02040503050406030204" pitchFamily="18" charset="0"/>
                          </a:rPr>
                          <m:t>𝑛</m:t>
                        </m:r>
                      </m:sup>
                    </m:sSup>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oMath>
                </a14:m>
                <a:r>
                  <a:rPr lang="en-US" altLang="zh-CN" dirty="0">
                    <a:latin typeface="Cambria Math" panose="02040503050406030204" pitchFamily="18" charset="0"/>
                  </a:rPr>
                  <a:t>,</a:t>
                </a:r>
                <a:r>
                  <a:rPr lang="pt-BR" dirty="0">
                    <a:latin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1,1</m:t>
                        </m:r>
                      </m:sub>
                    </m:sSub>
                  </m:oMath>
                </a14:m>
                <a:r>
                  <a:rPr lang="en-US" altLang="zh-CN" dirty="0">
                    <a:latin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1,2</m:t>
                        </m:r>
                      </m:sub>
                    </m:sSub>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20000"/>
                  </a:lnSpc>
                </a:pPr>
                <a:r>
                  <a:rPr lang="zh-CN" altLang="en-US" dirty="0">
                    <a:latin typeface="Cambria Math" panose="02040503050406030204" pitchFamily="18" charset="0"/>
                  </a:rPr>
                  <a:t>使用初始条件可得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dirty="0">
                    <a:latin typeface="Cambria Math" panose="02040503050406030204" pitchFamily="18" charset="0"/>
                  </a:rPr>
                  <a:t>= 1 =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smtClean="0">
                    <a:latin typeface="Cambria Math" panose="02040503050406030204" pitchFamily="18" charset="0"/>
                  </a:rPr>
                  <a:t>=-</a:t>
                </a:r>
                <a:r>
                  <a:rPr lang="en-US" altLang="zh-CN" dirty="0">
                    <a:latin typeface="Cambria Math" panose="02040503050406030204" pitchFamily="18" charset="0"/>
                  </a:rPr>
                  <a:t>2=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oMath>
                </a14:m>
                <a:r>
                  <a:rPr lang="en-US" altLang="zh-CN" dirty="0">
                    <a:latin typeface="Cambria Math" panose="02040503050406030204" pitchFamily="18" charset="0"/>
                  </a:rPr>
                  <a:t>-</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1,1</m:t>
                        </m:r>
                      </m:sub>
                    </m:sSub>
                  </m:oMath>
                </a14:m>
                <a:r>
                  <a:rPr lang="en-US" altLang="zh-CN" dirty="0">
                    <a:latin typeface="Cambria Math" panose="02040503050406030204" pitchFamily="18" charset="0"/>
                  </a:rPr>
                  <a:t>-</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1,2</m:t>
                        </m:r>
                      </m:sub>
                    </m:sSub>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en-US" altLang="zh-CN" dirty="0">
                    <a:latin typeface="Cambria Math" panose="02040503050406030204" pitchFamily="18" charset="0"/>
                  </a:rPr>
                  <a:t>=-1=</a:t>
                </a:r>
                <a:r>
                  <a:rPr lang="el-GR" altLang="zh-CN" dirty="0">
                    <a:latin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oMath>
                </a14:m>
                <a:r>
                  <a:rPr lang="en-US" altLang="zh-CN" dirty="0">
                    <a:latin typeface="Cambria Math" panose="02040503050406030204" pitchFamily="18" charset="0"/>
                  </a:rPr>
                  <a:t>+2</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1,1</m:t>
                        </m:r>
                      </m:sub>
                    </m:sSub>
                  </m:oMath>
                </a14:m>
                <a:r>
                  <a:rPr lang="en-US" altLang="zh-CN" dirty="0">
                    <a:latin typeface="Cambria Math" panose="02040503050406030204" pitchFamily="18" charset="0"/>
                  </a:rPr>
                  <a:t>+4</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1,2</m:t>
                        </m:r>
                      </m:sub>
                    </m:sSub>
                  </m:oMath>
                </a14:m>
                <a:r>
                  <a:rPr lang="pt-BR" dirty="0">
                    <a:latin typeface="Cambria Math" panose="02040503050406030204" pitchFamily="18" charset="0"/>
                  </a:rPr>
                  <a:t>.</a:t>
                </a:r>
              </a:p>
              <a:p>
                <a:pPr lvl="1">
                  <a:lnSpc>
                    <a:spcPct val="120000"/>
                  </a:lnSpc>
                </a:pPr>
                <a:r>
                  <a:rPr lang="zh-CN" altLang="en-US" dirty="0">
                    <a:latin typeface="Cambria Math" panose="02040503050406030204" pitchFamily="18" charset="0"/>
                  </a:rPr>
                  <a:t>求解这个方程组</a:t>
                </a:r>
                <a:r>
                  <a:rPr lang="en-US" altLang="zh-CN" dirty="0" smtClean="0">
                    <a:latin typeface="Cambria Math" panose="02040503050406030204" pitchFamily="18" charset="0"/>
                  </a:rPr>
                  <a:t>, </a:t>
                </a:r>
                <a:r>
                  <a:rPr lang="zh-CN" altLang="en-US" dirty="0" smtClean="0">
                    <a:latin typeface="Cambria Math" panose="02040503050406030204" pitchFamily="18" charset="0"/>
                  </a:rPr>
                  <a:t>可</a:t>
                </a:r>
                <a:r>
                  <a:rPr lang="zh-CN" altLang="en-US" dirty="0">
                    <a:latin typeface="Cambria Math" panose="02040503050406030204" pitchFamily="18" charset="0"/>
                  </a:rPr>
                  <a:t>得</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1,0</m:t>
                        </m:r>
                      </m:sub>
                    </m:sSub>
                  </m:oMath>
                </a14:m>
                <a:r>
                  <a:rPr lang="en-US" altLang="zh-CN" dirty="0">
                    <a:latin typeface="Cambria Math" panose="02040503050406030204" pitchFamily="18" charset="0"/>
                  </a:rPr>
                  <a:t>= 1,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1,1</m:t>
                        </m:r>
                      </m:sub>
                    </m:sSub>
                  </m:oMath>
                </a14:m>
                <a:r>
                  <a:rPr lang="en-US" altLang="zh-CN" dirty="0">
                    <a:latin typeface="Cambria Math" panose="02040503050406030204" pitchFamily="18" charset="0"/>
                  </a:rPr>
                  <a:t>= 3,</a:t>
                </a:r>
                <a:r>
                  <a:rPr lang="el-GR" altLang="zh-CN" dirty="0">
                    <a:latin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1,2</m:t>
                        </m:r>
                      </m:sub>
                    </m:sSub>
                  </m:oMath>
                </a14:m>
                <a:r>
                  <a:rPr lang="en-US" altLang="zh-CN" dirty="0">
                    <a:latin typeface="Cambria Math" panose="02040503050406030204" pitchFamily="18" charset="0"/>
                  </a:rPr>
                  <a:t>=-2.</a:t>
                </a:r>
              </a:p>
              <a:p>
                <a:pPr lvl="1">
                  <a:lnSpc>
                    <a:spcPct val="120000"/>
                  </a:lnSpc>
                </a:pPr>
                <a:r>
                  <a:rPr lang="zh-CN" altLang="en-US" dirty="0">
                    <a:latin typeface="Cambria Math" panose="02040503050406030204" pitchFamily="18" charset="0"/>
                  </a:rPr>
                  <a:t>因此</a:t>
                </a:r>
                <a:r>
                  <a:rPr lang="en-US" altLang="zh-CN" dirty="0">
                    <a:latin typeface="Cambria Math" panose="02040503050406030204" pitchFamily="18" charset="0"/>
                  </a:rPr>
                  <a:t>,</a:t>
                </a:r>
                <a:r>
                  <a:rPr lang="zh-CN" altLang="en-US" dirty="0">
                    <a:latin typeface="Cambria Math" panose="02040503050406030204" pitchFamily="18" charset="0"/>
                  </a:rPr>
                  <a:t> 解为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a:t>
                </a:r>
                <a14:m>
                  <m:oMath xmlns:m="http://schemas.openxmlformats.org/officeDocument/2006/math">
                    <m:r>
                      <a:rPr lang="en-US" altLang="zh-CN" dirty="0">
                        <a:latin typeface="Cambria Math" panose="02040503050406030204" pitchFamily="18" charset="0"/>
                      </a:rPr>
                      <m:t>(1+3</m:t>
                    </m:r>
                    <m:r>
                      <a:rPr lang="en-US" altLang="zh-CN" dirty="0">
                        <a:latin typeface="Cambria Math" panose="02040503050406030204" pitchFamily="18" charset="0"/>
                      </a:rPr>
                      <m:t>𝑛</m:t>
                    </m:r>
                    <m:r>
                      <a:rPr lang="en-US" altLang="zh-CN" dirty="0">
                        <a:latin typeface="Cambria Math" panose="02040503050406030204" pitchFamily="18" charset="0"/>
                      </a:rPr>
                      <m:t>−2</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(−1)</m:t>
                        </m:r>
                      </m:e>
                      <m:sup>
                        <m:r>
                          <a:rPr lang="en-US" altLang="zh-CN" dirty="0">
                            <a:latin typeface="Cambria Math" panose="02040503050406030204" pitchFamily="18" charset="0"/>
                          </a:rPr>
                          <m:t>𝑛</m:t>
                        </m:r>
                      </m:sup>
                    </m:sSup>
                  </m:oMath>
                </a14:m>
                <a:r>
                  <a:rPr lang="pt-BR" dirty="0">
                    <a:latin typeface="Cambria Math" panose="02040503050406030204" pitchFamily="18" charset="0"/>
                  </a:rPr>
                  <a:t>. </a:t>
                </a:r>
                <a:endParaRPr lang="en-US"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D473B70B-4190-4451-89CC-7EE9A1F5AB99}"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38</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安全</a:t>
            </a:r>
            <a:r>
              <a:rPr lang="zh-CN" altLang="en-US" dirty="0"/>
              <a:t>实验室</a:t>
            </a:r>
          </a:p>
        </p:txBody>
      </p:sp>
    </p:spTree>
    <p:extLst>
      <p:ext uri="{BB962C8B-B14F-4D97-AF65-F5344CB8AC3E}">
        <p14:creationId xmlns:p14="http://schemas.microsoft.com/office/powerpoint/2010/main" val="19523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zh-CN" altLang="en-US" dirty="0" smtClean="0"/>
                  <a:t>定义</a:t>
                </a:r>
                <a:r>
                  <a:rPr lang="en-US" altLang="zh-CN" dirty="0" smtClean="0"/>
                  <a:t>:</a:t>
                </a:r>
                <a:r>
                  <a:rPr lang="zh-CN" altLang="en-US" dirty="0" smtClean="0"/>
                  <a:t>形如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smtClean="0"/>
                  <a:t>的递推关系叫做</a:t>
                </a:r>
                <a:r>
                  <a:rPr lang="zh-CN" altLang="en-US" b="1" dirty="0" smtClean="0">
                    <a:solidFill>
                      <a:srgbClr val="C00000"/>
                    </a:solidFill>
                  </a:rPr>
                  <a:t>常系数线性非齐次递推关系</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en-US" altLang="zh-CN" i="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en-US" altLang="zh-CN" i="1" dirty="0"/>
                  <a:t>, </a:t>
                </a:r>
                <a:r>
                  <a:rPr lang="en-US" altLang="zh-CN" i="1" dirty="0" smtClean="0"/>
                  <a:t>…,</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oMath>
                </a14:m>
                <a:r>
                  <a:rPr lang="zh-CN" altLang="en-US" dirty="0" smtClean="0"/>
                  <a:t>是实数</a:t>
                </a:r>
                <a:r>
                  <a:rPr lang="en-US" altLang="zh-CN" dirty="0" smtClean="0"/>
                  <a:t>,</a:t>
                </a:r>
                <a:r>
                  <a:rPr lang="en-US" altLang="zh-CN" i="1" dirty="0"/>
                  <a:t> </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smtClean="0"/>
                  <a:t>是只依赖于</a:t>
                </a:r>
                <a14:m>
                  <m:oMath xmlns:m="http://schemas.openxmlformats.org/officeDocument/2006/math">
                    <m:r>
                      <a:rPr lang="en-US" altLang="zh-CN" i="1">
                        <a:latin typeface="Cambria Math" panose="02040503050406030204" pitchFamily="18" charset="0"/>
                      </a:rPr>
                      <m:t>𝑛</m:t>
                    </m:r>
                  </m:oMath>
                </a14:m>
                <a:r>
                  <a:rPr lang="zh-CN" altLang="en-US" dirty="0" smtClean="0"/>
                  <a:t>且不恒为</a:t>
                </a:r>
                <a:r>
                  <a:rPr lang="en-US" altLang="zh-CN" dirty="0" smtClean="0"/>
                  <a:t>0</a:t>
                </a:r>
                <a:r>
                  <a:rPr lang="zh-CN" altLang="en-US" dirty="0" smtClean="0"/>
                  <a:t>的函数</a:t>
                </a:r>
                <a:r>
                  <a:rPr lang="en-US" altLang="zh-CN" dirty="0" smtClean="0"/>
                  <a:t>.</a:t>
                </a:r>
              </a:p>
              <a:p>
                <a:pPr>
                  <a:lnSpc>
                    <a:spcPct val="100000"/>
                  </a:lnSpc>
                </a:pPr>
                <a:r>
                  <a:rPr lang="zh-CN" altLang="en-US" dirty="0"/>
                  <a:t>递</a:t>
                </a:r>
                <a:r>
                  <a:rPr lang="zh-CN" altLang="en-US" dirty="0" smtClean="0"/>
                  <a:t>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en-US" dirty="0" smtClean="0"/>
                  <a:t>叫做</a:t>
                </a:r>
                <a:r>
                  <a:rPr lang="zh-CN" altLang="en-US" b="1" dirty="0" smtClean="0"/>
                  <a:t>相伴的齐次递推关系</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55"/>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99E6A494-7A6A-4921-8E01-2D68D6FB80F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6B8D97"/>
            </a:gs>
            <a:gs pos="100000">
              <a:srgbClr val="6B8D97"/>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6B8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45222"/>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lvl="0" defTabSz="1219170"/>
              <a:r>
                <a:rPr lang="zh-CN" altLang="en-US" sz="2667" dirty="0" smtClean="0">
                  <a:solidFill>
                    <a:prstClr val="black"/>
                  </a:solidFill>
                  <a:latin typeface="微软雅黑" panose="020B0503020204020204" pitchFamily="34" charset="-122"/>
                  <a:ea typeface="微软雅黑" panose="020B0503020204020204" pitchFamily="34" charset="-122"/>
                </a:rPr>
                <a:t>斐波那契数</a:t>
              </a:r>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09318"/>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377075"/>
            </a:xfrm>
            <a:prstGeom prst="rect">
              <a:avLst/>
            </a:prstGeom>
            <a:noFill/>
          </p:spPr>
          <p:txBody>
            <a:bodyPr wrap="square" rtlCol="0">
              <a:spAutoFit/>
            </a:bodyPr>
            <a:lstStyle/>
            <a:p>
              <a:pPr lvl="0" defTabSz="1219170"/>
              <a:r>
                <a:rPr lang="zh-CN" altLang="en-US" sz="2667" dirty="0">
                  <a:solidFill>
                    <a:prstClr val="black"/>
                  </a:solidFill>
                  <a:latin typeface="微软雅黑" panose="020B0503020204020204" pitchFamily="34" charset="-122"/>
                  <a:ea typeface="微软雅黑" panose="020B0503020204020204" pitchFamily="34" charset="-122"/>
                </a:rPr>
                <a:t>汉诺</a:t>
              </a:r>
              <a:r>
                <a:rPr lang="zh-CN" altLang="en-US" sz="2667" dirty="0" smtClean="0">
                  <a:solidFill>
                    <a:prstClr val="black"/>
                  </a:solidFill>
                  <a:latin typeface="微软雅黑" panose="020B0503020204020204" pitchFamily="34" charset="-122"/>
                  <a:ea typeface="微软雅黑" panose="020B0503020204020204" pitchFamily="34" charset="-122"/>
                </a:rPr>
                <a:t>塔</a:t>
              </a:r>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091781"/>
            <a:ext cx="5509811" cy="1323632"/>
            <a:chOff x="3203848" y="1969391"/>
            <a:chExt cx="4132358" cy="992724"/>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3</a:t>
              </a:r>
              <a:endParaRPr kumimoji="0" lang="zh-CN" altLang="en-US"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3" name="TextBox 22"/>
            <p:cNvSpPr txBox="1"/>
            <p:nvPr/>
          </p:nvSpPr>
          <p:spPr>
            <a:xfrm>
              <a:off x="4114800" y="1969391"/>
              <a:ext cx="2571750" cy="992724"/>
            </a:xfrm>
            <a:prstGeom prst="rect">
              <a:avLst/>
            </a:prstGeom>
            <a:noFill/>
          </p:spPr>
          <p:txBody>
            <a:bodyPr wrap="square" rtlCol="0">
              <a:spAutoFit/>
            </a:bodyPr>
            <a:lstStyle/>
            <a:p>
              <a:pPr lvl="0" defTabSz="1219170"/>
              <a:r>
                <a:rPr lang="zh-CN" altLang="en-US" sz="2667" dirty="0">
                  <a:solidFill>
                    <a:prstClr val="black"/>
                  </a:solidFill>
                  <a:latin typeface="微软雅黑" panose="020B0503020204020204" pitchFamily="34" charset="-122"/>
                  <a:ea typeface="微软雅黑" panose="020B0503020204020204" pitchFamily="34" charset="-122"/>
                </a:rPr>
                <a:t>位串</a:t>
              </a:r>
              <a:r>
                <a:rPr lang="zh-CN" altLang="en-US" sz="2667" dirty="0" smtClean="0">
                  <a:solidFill>
                    <a:prstClr val="black"/>
                  </a:solidFill>
                  <a:latin typeface="微软雅黑" panose="020B0503020204020204" pitchFamily="34" charset="-122"/>
                  <a:ea typeface="微软雅黑" panose="020B0503020204020204" pitchFamily="34" charset="-122"/>
                </a:rPr>
                <a:t>计数</a:t>
              </a:r>
              <a:endParaRPr kumimoji="0" lang="zh-CN" altLang="en-US" sz="26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4271803" y="3952115"/>
            <a:ext cx="5621495" cy="1187188"/>
            <a:chOff x="3203848" y="659472"/>
            <a:chExt cx="4216121" cy="890391"/>
          </a:xfrm>
        </p:grpSpPr>
        <p:sp>
          <p:nvSpPr>
            <p:cNvPr id="26" name="椭圆 2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4</a:t>
              </a:r>
              <a:endParaRPr kumimoji="0" lang="zh-CN" altLang="en-US"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7" name="TextBox 4"/>
            <p:cNvSpPr txBox="1"/>
            <p:nvPr/>
          </p:nvSpPr>
          <p:spPr>
            <a:xfrm>
              <a:off x="4057646" y="659472"/>
              <a:ext cx="3362323" cy="377075"/>
            </a:xfrm>
            <a:prstGeom prst="rect">
              <a:avLst/>
            </a:prstGeom>
            <a:noFill/>
          </p:spPr>
          <p:txBody>
            <a:bodyPr wrap="square" rtlCol="0">
              <a:spAutoFit/>
            </a:bodyPr>
            <a:lstStyle/>
            <a:p>
              <a:pPr lvl="0" defTabSz="1219170"/>
              <a:r>
                <a:rPr lang="zh-CN" altLang="en-US" sz="2667" dirty="0" smtClean="0">
                  <a:solidFill>
                    <a:prstClr val="black"/>
                  </a:solidFill>
                  <a:latin typeface="微软雅黑" panose="020B0503020204020204" pitchFamily="34" charset="-122"/>
                  <a:ea typeface="微软雅黑" panose="020B0503020204020204" pitchFamily="34" charset="-122"/>
                </a:rPr>
                <a:t>编码字的枚举</a:t>
              </a:r>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2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4296818" y="4680212"/>
            <a:ext cx="5621495" cy="1187188"/>
            <a:chOff x="3203848" y="659472"/>
            <a:chExt cx="4216121" cy="890391"/>
          </a:xfrm>
        </p:grpSpPr>
        <p:sp>
          <p:nvSpPr>
            <p:cNvPr id="30" name="椭圆 29"/>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5</a:t>
              </a:r>
              <a:endParaRPr kumimoji="0" lang="zh-CN" altLang="en-US" sz="2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31" name="TextBox 4"/>
            <p:cNvSpPr txBox="1"/>
            <p:nvPr/>
          </p:nvSpPr>
          <p:spPr>
            <a:xfrm>
              <a:off x="4057646" y="659472"/>
              <a:ext cx="3362323" cy="377075"/>
            </a:xfrm>
            <a:prstGeom prst="rect">
              <a:avLst/>
            </a:prstGeom>
            <a:noFill/>
          </p:spPr>
          <p:txBody>
            <a:bodyPr wrap="square" rtlCol="0">
              <a:spAutoFit/>
            </a:bodyPr>
            <a:lstStyle/>
            <a:p>
              <a:pPr lvl="0" defTabSz="1219170"/>
              <a:r>
                <a:rPr lang="zh-CN" altLang="en-US" sz="2667" dirty="0" smtClean="0">
                  <a:solidFill>
                    <a:prstClr val="black"/>
                  </a:solidFill>
                  <a:latin typeface="微软雅黑" panose="020B0503020204020204" pitchFamily="34" charset="-122"/>
                  <a:ea typeface="微软雅黑" panose="020B0503020204020204" pitchFamily="34" charset="-122"/>
                </a:rPr>
                <a:t>卡塔兰数</a:t>
              </a:r>
              <a:endParaRPr lang="zh-CN" altLang="en-US" sz="2667" dirty="0">
                <a:solidFill>
                  <a:prstClr val="black"/>
                </a:solidFill>
                <a:latin typeface="微软雅黑" panose="020B0503020204020204" pitchFamily="34" charset="-122"/>
                <a:ea typeface="微软雅黑" panose="020B0503020204020204" pitchFamily="34" charset="-122"/>
              </a:endParaRPr>
            </a:p>
          </p:txBody>
        </p:sp>
        <p:pic>
          <p:nvPicPr>
            <p:cNvPr id="3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285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以下</a:t>
                </a:r>
                <a:r>
                  <a:rPr lang="zh-CN" altLang="en-US" dirty="0"/>
                  <a:t>都是常系数线性非齐次的递推关系</a:t>
                </a:r>
                <a:endParaRPr lang="en-US"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endParaRPr lang="en-US" altLang="zh-CN" i="1"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endParaRPr lang="en-US" altLang="zh-CN" i="1"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oMath>
                </a14:m>
                <a:endParaRPr lang="pt-BR"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sz="2400" dirty="0" smtClean="0"/>
                  <a:t> </a:t>
                </a:r>
                <a:endParaRPr lang="en-US" altLang="zh-CN" sz="2400" b="1" dirty="0" smtClean="0"/>
              </a:p>
              <a:p>
                <a:pPr marL="0" indent="0">
                  <a:buNone/>
                </a:pPr>
                <a:r>
                  <a:rPr lang="en-US" altLang="zh-CN" dirty="0" smtClean="0"/>
                  <a:t>       </a:t>
                </a:r>
                <a:r>
                  <a:rPr lang="zh-CN" altLang="en-US" dirty="0" smtClean="0"/>
                  <a:t>他们各自分别对应的相伴的齐次递推关系为</a:t>
                </a:r>
                <a:r>
                  <a:rPr lang="en-US" dirty="0" smtClean="0"/>
                  <a:t>:</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endParaRPr lang="en-US" altLang="zh-CN" i="1"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endParaRPr lang="en-US" altLang="zh-CN" i="1"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endParaRPr lang="en-US" altLang="zh-CN" i="1"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−3</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40511772-5420-446B-98C6-560A8FF6162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40</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wipe(down)">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2057400"/>
            <a:ext cx="11277599" cy="2133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求解常</a:t>
            </a:r>
            <a:r>
              <a:rPr lang="zh-CN" altLang="en-US" dirty="0"/>
              <a:t>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88824"/>
                <a:ext cx="10987316" cy="5121481"/>
              </a:xfrm>
            </p:spPr>
            <p:txBody>
              <a:bodyPr/>
              <a:lstStyle/>
              <a:p>
                <a:pPr>
                  <a:lnSpc>
                    <a:spcPct val="100000"/>
                  </a:lnSpc>
                </a:pPr>
                <a:r>
                  <a:rPr lang="zh-CN" altLang="en-US" dirty="0" smtClean="0"/>
                  <a:t>关于</a:t>
                </a:r>
                <a:r>
                  <a:rPr lang="zh-CN" altLang="en-US" b="1" dirty="0" smtClean="0">
                    <a:solidFill>
                      <a:srgbClr val="C00000"/>
                    </a:solidFill>
                  </a:rPr>
                  <a:t>常系数线性非齐次的递推关系</a:t>
                </a:r>
                <a:r>
                  <a:rPr lang="zh-CN" altLang="en-US" dirty="0" smtClean="0"/>
                  <a:t>的一个关键事实是</a:t>
                </a:r>
                <a:r>
                  <a:rPr lang="en-US" altLang="zh-CN" dirty="0" smtClean="0"/>
                  <a:t>, </a:t>
                </a:r>
                <a:r>
                  <a:rPr lang="zh-CN" altLang="en-US" dirty="0" smtClean="0"/>
                  <a:t>每个解都是一个特解与相伴的线性齐次递推关系的一个解的和</a:t>
                </a:r>
                <a:r>
                  <a:rPr lang="en-US" altLang="zh-CN" dirty="0" smtClean="0"/>
                  <a:t>, </a:t>
                </a:r>
                <a:r>
                  <a:rPr lang="zh-CN" altLang="en-US" dirty="0" smtClean="0"/>
                  <a:t>如下所述</a:t>
                </a:r>
                <a:r>
                  <a:rPr lang="en-US" altLang="zh-CN" dirty="0" smtClean="0"/>
                  <a:t>:</a:t>
                </a:r>
                <a:endParaRPr lang="en-US" dirty="0" smtClean="0"/>
              </a:p>
              <a:p>
                <a:pPr>
                  <a:lnSpc>
                    <a:spcPct val="100000"/>
                  </a:lnSpc>
                </a:pPr>
                <a:r>
                  <a:rPr lang="zh-CN" altLang="en-US" dirty="0" smtClean="0"/>
                  <a:t>定理</a:t>
                </a:r>
                <a:r>
                  <a:rPr lang="en-US" altLang="zh-CN" dirty="0" smtClean="0"/>
                  <a:t>5:</a:t>
                </a:r>
                <a:r>
                  <a:rPr lang="zh-CN" altLang="en-US" dirty="0" smtClean="0"/>
                  <a:t>如果</a:t>
                </a:r>
                <a:r>
                  <a:rPr lang="en-US" dirty="0" smtClean="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up>
                    </m:sSubSup>
                  </m:oMath>
                </a14:m>
                <a:r>
                  <a:rPr lang="en-US" dirty="0" smtClean="0"/>
                  <a:t>}</a:t>
                </a:r>
                <a:r>
                  <a:rPr lang="zh-CN" altLang="en-US" dirty="0"/>
                  <a:t>是常系数线性非齐次的递推</a:t>
                </a:r>
                <a:r>
                  <a:rPr lang="zh-CN" altLang="en-US" dirty="0" smtClean="0"/>
                  <a:t>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smtClean="0"/>
                  <a:t>的一个解</a:t>
                </a:r>
                <a:r>
                  <a:rPr lang="en-US" altLang="zh-CN" dirty="0" smtClean="0"/>
                  <a:t>, </a:t>
                </a:r>
                <a:r>
                  <a:rPr lang="zh-CN" altLang="en-US" dirty="0" smtClean="0"/>
                  <a:t>那么每个解都是</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sup>
                    </m:sSubSup>
                  </m:oMath>
                </a14:m>
                <a:r>
                  <a:rPr lang="en-US" altLang="zh-CN" dirty="0" smtClean="0"/>
                  <a:t>}</a:t>
                </a:r>
                <a:r>
                  <a:rPr lang="zh-CN" altLang="en-US" dirty="0" smtClean="0"/>
                  <a:t>的形式</a:t>
                </a:r>
                <a:r>
                  <a:rPr lang="en-US" altLang="zh-CN" dirty="0" smtClean="0"/>
                  <a:t>, </a:t>
                </a:r>
                <a:r>
                  <a:rPr lang="zh-CN" altLang="en-US" dirty="0" smtClean="0"/>
                  <a:t>其中</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oMath>
                </a14:m>
                <a:r>
                  <a:rPr lang="en-US" altLang="zh-CN" dirty="0"/>
                  <a:t>}</a:t>
                </a:r>
                <a:r>
                  <a:rPr lang="zh-CN" altLang="en-US" dirty="0" smtClean="0"/>
                  <a:t>是相伴的线性齐次递推关系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en-US" dirty="0" smtClean="0"/>
                  <a:t>的一个解</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88824"/>
                <a:ext cx="10987316" cy="5121481"/>
              </a:xfrm>
              <a:blipFill>
                <a:blip r:embed="rId2"/>
                <a:stretch>
                  <a:fillRect l="-943"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6C5D4F66-780B-4928-B930-767E9746EB4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41</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𝑛</m:t>
                    </m:r>
                  </m:oMath>
                </a14:m>
                <a:r>
                  <a:rPr lang="zh-CN" altLang="en-US" dirty="0" smtClean="0"/>
                  <a:t>的所有解</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i="1" baseline="-25000" dirty="0"/>
                  <a:t> </a:t>
                </a:r>
                <a:r>
                  <a:rPr lang="en-US" altLang="zh-CN" i="1" dirty="0"/>
                  <a:t>= </a:t>
                </a:r>
                <a:r>
                  <a:rPr lang="en-US" altLang="zh-CN" dirty="0">
                    <a:latin typeface="Cambria Math" pitchFamily="18" charset="0"/>
                    <a:ea typeface="Cambria Math" pitchFamily="18" charset="0"/>
                  </a:rPr>
                  <a:t>3</a:t>
                </a:r>
                <a:r>
                  <a:rPr lang="en-US" altLang="zh-CN" dirty="0" smtClean="0"/>
                  <a:t>.</a:t>
                </a:r>
              </a:p>
              <a:p>
                <a:pPr algn="just">
                  <a:lnSpc>
                    <a:spcPct val="100000"/>
                  </a:lnSpc>
                </a:pPr>
                <a:r>
                  <a:rPr lang="zh-CN" altLang="en-US" dirty="0" smtClean="0"/>
                  <a:t>解</a:t>
                </a:r>
                <a:r>
                  <a:rPr lang="en-US" altLang="zh-CN" dirty="0" smtClean="0"/>
                  <a:t>:</a:t>
                </a:r>
              </a:p>
              <a:p>
                <a:pPr lvl="1">
                  <a:lnSpc>
                    <a:spcPct val="110000"/>
                  </a:lnSpc>
                </a:pPr>
                <a:r>
                  <a:rPr lang="zh-CN" altLang="en-US" dirty="0">
                    <a:latin typeface="Cambria Math" panose="02040503050406030204" pitchFamily="18" charset="0"/>
                  </a:rPr>
                  <a:t>相伴的线性齐次方式为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它</a:t>
                </a:r>
                <a:r>
                  <a:rPr lang="zh-CN" altLang="en-US" dirty="0">
                    <a:latin typeface="Cambria Math" panose="02040503050406030204" pitchFamily="18" charset="0"/>
                  </a:rPr>
                  <a:t>的解是</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𝑛</m:t>
                        </m:r>
                      </m:sup>
                    </m:sSup>
                  </m:oMath>
                </a14:m>
                <a:r>
                  <a:rPr lang="en-US" dirty="0" smtClean="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r>
                      <a:rPr lang="zh-CN" altLang="en-US" i="1">
                        <a:latin typeface="Cambria Math" panose="02040503050406030204" pitchFamily="18" charset="0"/>
                      </a:rPr>
                      <m:t>𝛼</m:t>
                    </m:r>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10000"/>
                  </a:lnSpc>
                </a:pPr>
                <a:r>
                  <a:rPr lang="zh-CN" altLang="en-US" dirty="0">
                    <a:latin typeface="Cambria Math" panose="02040503050406030204" pitchFamily="18" charset="0"/>
                  </a:rPr>
                  <a:t>我们现在找一个特解</a:t>
                </a:r>
                <a:r>
                  <a:rPr lang="en-US" altLang="zh-CN" dirty="0" smtClean="0">
                    <a:latin typeface="Cambria Math" panose="02040503050406030204" pitchFamily="18" charset="0"/>
                  </a:rPr>
                  <a:t>. </a:t>
                </a:r>
                <a:r>
                  <a:rPr lang="zh-CN" altLang="en-US" dirty="0" smtClean="0">
                    <a:latin typeface="Cambria Math" panose="02040503050406030204" pitchFamily="18" charset="0"/>
                  </a:rPr>
                  <a:t>因为</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𝑛</m:t>
                    </m:r>
                  </m:oMath>
                </a14:m>
                <a:r>
                  <a:rPr lang="zh-CN" altLang="en-US" dirty="0">
                    <a:latin typeface="Cambria Math" panose="02040503050406030204" pitchFamily="18" charset="0"/>
                  </a:rPr>
                  <a:t>是</a:t>
                </a:r>
                <a14:m>
                  <m:oMath xmlns:m="http://schemas.openxmlformats.org/officeDocument/2006/math">
                    <m:r>
                      <a:rPr lang="en-US" altLang="zh-CN" i="1">
                        <a:latin typeface="Cambria Math" panose="02040503050406030204" pitchFamily="18" charset="0"/>
                      </a:rPr>
                      <m:t>𝑛</m:t>
                    </m:r>
                  </m:oMath>
                </a14:m>
                <a:r>
                  <a:rPr lang="zh-CN" altLang="en-US" dirty="0">
                    <a:latin typeface="Cambria Math" panose="02040503050406030204" pitchFamily="18" charset="0"/>
                  </a:rPr>
                  <a:t>的一次多项式</a:t>
                </a:r>
                <a:r>
                  <a:rPr lang="en-US" altLang="zh-CN" dirty="0" smtClean="0">
                    <a:latin typeface="Cambria Math" panose="02040503050406030204" pitchFamily="18" charset="0"/>
                  </a:rPr>
                  <a:t>, </a:t>
                </a:r>
                <a:r>
                  <a:rPr lang="zh-CN" altLang="en-US" dirty="0" smtClean="0">
                    <a:latin typeface="Cambria Math" panose="02040503050406030204" pitchFamily="18" charset="0"/>
                  </a:rPr>
                  <a:t>所以</a:t>
                </a:r>
                <a:r>
                  <a:rPr lang="zh-CN" altLang="en-US" dirty="0">
                    <a:latin typeface="Cambria Math" panose="02040503050406030204" pitchFamily="18" charset="0"/>
                  </a:rPr>
                  <a:t>一个合理的尝试就是</a:t>
                </a:r>
                <a14:m>
                  <m:oMath xmlns:m="http://schemas.openxmlformats.org/officeDocument/2006/math">
                    <m:r>
                      <a:rPr lang="en-US" altLang="zh-CN" i="1">
                        <a:latin typeface="Cambria Math" panose="02040503050406030204" pitchFamily="18" charset="0"/>
                      </a:rPr>
                      <m:t>𝑛</m:t>
                    </m:r>
                  </m:oMath>
                </a14:m>
                <a:r>
                  <a:rPr lang="zh-CN" altLang="en-US" dirty="0">
                    <a:latin typeface="Cambria Math" panose="02040503050406030204" pitchFamily="18" charset="0"/>
                  </a:rPr>
                  <a:t>的线性函数</a:t>
                </a:r>
                <a:r>
                  <a:rPr lang="en-US" altLang="zh-CN" dirty="0" smtClean="0">
                    <a:latin typeface="Cambria Math" panose="02040503050406030204" pitchFamily="18" charset="0"/>
                  </a:rPr>
                  <a:t>, </a:t>
                </a:r>
                <a:r>
                  <a:rPr lang="zh-CN" altLang="en-US" dirty="0" smtClean="0">
                    <a:latin typeface="Cambria Math" panose="02040503050406030204" pitchFamily="18" charset="0"/>
                  </a:rPr>
                  <a:t>比如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r>
                      <a:rPr lang="en-US" altLang="zh-CN" i="1">
                        <a:latin typeface="Cambria Math" panose="02040503050406030204" pitchFamily="18" charset="0"/>
                      </a:rPr>
                      <m:t>𝑐</m:t>
                    </m:r>
                  </m:oMath>
                </a14:m>
                <a:r>
                  <a:rPr lang="zh-CN" altLang="en-US" dirty="0">
                    <a:latin typeface="Cambria Math" panose="02040503050406030204" pitchFamily="18" charset="0"/>
                  </a:rPr>
                  <a:t>和</a:t>
                </a:r>
                <a14:m>
                  <m:oMath xmlns:m="http://schemas.openxmlformats.org/officeDocument/2006/math">
                    <m:r>
                      <a:rPr lang="en-US" altLang="zh-CN" i="1">
                        <a:latin typeface="Cambria Math" panose="02040503050406030204" pitchFamily="18" charset="0"/>
                      </a:rPr>
                      <m:t>𝑑</m:t>
                    </m:r>
                  </m:oMath>
                </a14:m>
                <a:r>
                  <a:rPr lang="zh-CN" altLang="en-US" dirty="0">
                    <a:latin typeface="Cambria Math" panose="02040503050406030204" pitchFamily="18" charset="0"/>
                  </a:rPr>
                  <a:t>为常数</a:t>
                </a:r>
                <a:r>
                  <a:rPr lang="en-US" altLang="zh-CN" dirty="0">
                    <a:latin typeface="Cambria Math" panose="02040503050406030204" pitchFamily="18" charset="0"/>
                  </a:rPr>
                  <a:t>.</a:t>
                </a:r>
              </a:p>
              <a:p>
                <a:pPr lvl="1">
                  <a:lnSpc>
                    <a:spcPct val="110000"/>
                  </a:lnSpc>
                </a:pPr>
                <a:r>
                  <a:rPr lang="zh-CN" altLang="en-US" dirty="0" smtClean="0">
                    <a:latin typeface="Cambria Math" panose="02040503050406030204" pitchFamily="18" charset="0"/>
                  </a:rPr>
                  <a:t>为</a:t>
                </a:r>
                <a:r>
                  <a:rPr lang="zh-CN" altLang="en-US" dirty="0">
                    <a:latin typeface="Cambria Math" panose="02040503050406030204" pitchFamily="18" charset="0"/>
                  </a:rPr>
                  <a:t>确定是否存在这样的解</a:t>
                </a:r>
                <a:r>
                  <a:rPr lang="en-US" altLang="zh-CN" dirty="0" smtClean="0">
                    <a:latin typeface="Cambria Math" panose="02040503050406030204" pitchFamily="18" charset="0"/>
                  </a:rPr>
                  <a:t>, </a:t>
                </a:r>
                <a:r>
                  <a:rPr lang="zh-CN" altLang="en-US" dirty="0" smtClean="0">
                    <a:latin typeface="Cambria Math" panose="02040503050406030204" pitchFamily="18" charset="0"/>
                  </a:rPr>
                  <a:t>假设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𝑐𝑛</m:t>
                    </m:r>
                    <m:r>
                      <a:rPr lang="en-US" altLang="zh-CN" i="1">
                        <a:latin typeface="Cambria Math" panose="02040503050406030204" pitchFamily="18" charset="0"/>
                      </a:rPr>
                      <m:t>+</m:t>
                    </m:r>
                    <m:r>
                      <a:rPr lang="en-US" altLang="zh-CN" i="1">
                        <a:latin typeface="Cambria Math" panose="02040503050406030204" pitchFamily="18" charset="0"/>
                      </a:rPr>
                      <m:t>𝑑</m:t>
                    </m:r>
                  </m:oMath>
                </a14:m>
                <a:r>
                  <a:rPr lang="zh-CN" altLang="en-US" dirty="0">
                    <a:latin typeface="Cambria Math" panose="02040503050406030204" pitchFamily="18" charset="0"/>
                  </a:rPr>
                  <a:t>是一个解</a:t>
                </a:r>
                <a:r>
                  <a:rPr lang="en-US" altLang="zh-CN" dirty="0" smtClean="0">
                    <a:latin typeface="Cambria Math" panose="02040503050406030204" pitchFamily="18" charset="0"/>
                  </a:rPr>
                  <a:t>. </a:t>
                </a:r>
                <a:r>
                  <a:rPr lang="zh-CN" altLang="en-US" dirty="0" smtClean="0">
                    <a:latin typeface="Cambria Math" panose="02040503050406030204" pitchFamily="18" charset="0"/>
                  </a:rPr>
                  <a:t>那么带入原方程就</a:t>
                </a:r>
                <a:r>
                  <a:rPr lang="zh-CN" altLang="en-US" dirty="0">
                    <a:latin typeface="Cambria Math" panose="02040503050406030204" pitchFamily="18" charset="0"/>
                  </a:rPr>
                  <a:t>变为</a:t>
                </a:r>
                <a14:m>
                  <m:oMath xmlns:m="http://schemas.openxmlformats.org/officeDocument/2006/math">
                    <m:r>
                      <a:rPr lang="en-US" altLang="zh-CN" i="1">
                        <a:latin typeface="Cambria Math" panose="02040503050406030204" pitchFamily="18" charset="0"/>
                      </a:rPr>
                      <m:t>𝑐𝑛</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b="0" i="1" smtClean="0">
                        <a:latin typeface="Cambria Math" panose="02040503050406030204" pitchFamily="18" charset="0"/>
                      </a:rPr>
                      <m:t>=3</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𝑛</m:t>
                    </m:r>
                  </m:oMath>
                </a14:m>
                <a:r>
                  <a:rPr lang="en-US" dirty="0">
                    <a:latin typeface="Cambria Math" panose="02040503050406030204" pitchFamily="18" charset="0"/>
                  </a:rPr>
                  <a:t>.</a:t>
                </a:r>
              </a:p>
              <a:p>
                <a:pPr lvl="1">
                  <a:lnSpc>
                    <a:spcPct val="110000"/>
                  </a:lnSpc>
                </a:pPr>
                <a:r>
                  <a:rPr lang="zh-CN" altLang="en-US" dirty="0" smtClean="0">
                    <a:latin typeface="Cambria Math" panose="02040503050406030204" pitchFamily="18" charset="0"/>
                  </a:rPr>
                  <a:t>变换</a:t>
                </a:r>
                <a:r>
                  <a:rPr lang="zh-CN" altLang="en-US" dirty="0">
                    <a:latin typeface="Cambria Math" panose="02040503050406030204" pitchFamily="18" charset="0"/>
                  </a:rPr>
                  <a:t>后可得</a:t>
                </a:r>
                <a:r>
                  <a:rPr lang="en-US" altLang="zh-CN" dirty="0">
                    <a:latin typeface="Cambria Math" panose="02040503050406030204" pitchFamily="18" charset="0"/>
                  </a:rPr>
                  <a:t>(2 + 2</a:t>
                </a:r>
                <a14:m>
                  <m:oMath xmlns:m="http://schemas.openxmlformats.org/officeDocument/2006/math">
                    <m:r>
                      <a:rPr lang="en-US" altLang="zh-CN" i="1">
                        <a:latin typeface="Cambria Math" panose="02040503050406030204" pitchFamily="18" charset="0"/>
                      </a:rPr>
                      <m:t>𝑐</m:t>
                    </m:r>
                  </m:oMath>
                </a14:m>
                <a:r>
                  <a:rPr lang="en-US" altLang="zh-CN" dirty="0">
                    <a:latin typeface="Cambria Math" panose="02040503050406030204" pitchFamily="18" charset="0"/>
                  </a:rPr>
                  <a:t>)</a:t>
                </a:r>
                <a14:m>
                  <m:oMath xmlns:m="http://schemas.openxmlformats.org/officeDocument/2006/math">
                    <m:r>
                      <a:rPr lang="en-US" altLang="zh-CN" i="1">
                        <a:latin typeface="Cambria Math" panose="02040503050406030204" pitchFamily="18" charset="0"/>
                      </a:rPr>
                      <m:t>𝑛</m:t>
                    </m:r>
                  </m:oMath>
                </a14:m>
                <a:r>
                  <a:rPr lang="en-US" altLang="zh-CN" dirty="0">
                    <a:latin typeface="Cambria Math" panose="02040503050406030204" pitchFamily="18" charset="0"/>
                  </a:rPr>
                  <a:t> + (2</a:t>
                </a:r>
                <a14:m>
                  <m:oMath xmlns:m="http://schemas.openxmlformats.org/officeDocument/2006/math">
                    <m:r>
                      <a:rPr lang="en-US" altLang="zh-CN" i="1">
                        <a:latin typeface="Cambria Math" panose="02040503050406030204" pitchFamily="18" charset="0"/>
                      </a:rPr>
                      <m:t>𝑑</m:t>
                    </m:r>
                  </m:oMath>
                </a14:m>
                <a:r>
                  <a:rPr lang="en-US" altLang="zh-CN" dirty="0">
                    <a:latin typeface="Cambria Math" panose="02040503050406030204" pitchFamily="18" charset="0"/>
                  </a:rPr>
                  <a:t> − 3</a:t>
                </a:r>
                <a14:m>
                  <m:oMath xmlns:m="http://schemas.openxmlformats.org/officeDocument/2006/math">
                    <m:r>
                      <a:rPr lang="en-US" altLang="zh-CN" i="1">
                        <a:latin typeface="Cambria Math" panose="02040503050406030204" pitchFamily="18" charset="0"/>
                      </a:rPr>
                      <m:t>𝑐</m:t>
                    </m:r>
                  </m:oMath>
                </a14:m>
                <a:r>
                  <a:rPr lang="en-US" altLang="zh-CN" dirty="0">
                    <a:latin typeface="Cambria Math" panose="02040503050406030204" pitchFamily="18" charset="0"/>
                  </a:rPr>
                  <a:t>)  = 0</a:t>
                </a:r>
                <a:r>
                  <a:rPr lang="en-US" dirty="0">
                    <a:latin typeface="Cambria Math" panose="02040503050406030204" pitchFamily="18" charset="0"/>
                  </a:rPr>
                  <a:t>. </a:t>
                </a:r>
                <a:r>
                  <a:rPr lang="zh-CN" altLang="en-US" dirty="0">
                    <a:latin typeface="Cambria Math" panose="02040503050406030204" pitchFamily="18" charset="0"/>
                  </a:rPr>
                  <a:t>从而</a:t>
                </a:r>
                <a14:m>
                  <m:oMath xmlns:m="http://schemas.openxmlformats.org/officeDocument/2006/math">
                    <m:r>
                      <a:rPr lang="en-US" altLang="zh-CN" i="1">
                        <a:latin typeface="Cambria Math" panose="02040503050406030204" pitchFamily="18" charset="0"/>
                      </a:rPr>
                      <m:t>𝑐𝑛</m:t>
                    </m:r>
                    <m:r>
                      <a:rPr lang="en-US" altLang="zh-CN" i="1">
                        <a:latin typeface="Cambria Math" panose="02040503050406030204" pitchFamily="18" charset="0"/>
                      </a:rPr>
                      <m:t>+</m:t>
                    </m:r>
                    <m:r>
                      <a:rPr lang="en-US" altLang="zh-CN" i="1">
                        <a:latin typeface="Cambria Math" panose="02040503050406030204" pitchFamily="18" charset="0"/>
                      </a:rPr>
                      <m:t>𝑑</m:t>
                    </m:r>
                  </m:oMath>
                </a14:m>
                <a:r>
                  <a:rPr lang="zh-CN" altLang="en-US" dirty="0">
                    <a:latin typeface="Cambria Math" panose="02040503050406030204" pitchFamily="18" charset="0"/>
                  </a:rPr>
                  <a:t>是一个解当且仅当</a:t>
                </a:r>
                <a:r>
                  <a:rPr lang="en-US" altLang="zh-CN" dirty="0">
                    <a:latin typeface="Cambria Math" panose="02040503050406030204" pitchFamily="18" charset="0"/>
                  </a:rPr>
                  <a:t>2 + 2</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 </m:t>
                    </m:r>
                  </m:oMath>
                </a14:m>
                <a:r>
                  <a:rPr lang="en-US" altLang="zh-CN" dirty="0">
                    <a:latin typeface="Cambria Math" panose="02040503050406030204" pitchFamily="18" charset="0"/>
                  </a:rPr>
                  <a:t>= 0</a:t>
                </a:r>
                <a:r>
                  <a:rPr lang="zh-CN" altLang="en-US" dirty="0">
                    <a:latin typeface="Cambria Math" panose="02040503050406030204" pitchFamily="18" charset="0"/>
                  </a:rPr>
                  <a:t>且</a:t>
                </a:r>
                <a:r>
                  <a:rPr lang="en-US" dirty="0">
                    <a:latin typeface="Cambria Math" panose="02040503050406030204" pitchFamily="18" charset="0"/>
                  </a:rPr>
                  <a:t> </a:t>
                </a:r>
                <a:r>
                  <a:rPr lang="en-US" altLang="zh-CN" dirty="0">
                    <a:latin typeface="Cambria Math" panose="02040503050406030204" pitchFamily="18" charset="0"/>
                  </a:rPr>
                  <a:t>2</a:t>
                </a:r>
                <a14:m>
                  <m:oMath xmlns:m="http://schemas.openxmlformats.org/officeDocument/2006/math">
                    <m:r>
                      <a:rPr lang="en-US" altLang="zh-CN" i="1">
                        <a:latin typeface="Cambria Math" panose="02040503050406030204" pitchFamily="18" charset="0"/>
                      </a:rPr>
                      <m:t>𝑑</m:t>
                    </m:r>
                  </m:oMath>
                </a14:m>
                <a:r>
                  <a:rPr lang="en-US" altLang="zh-CN" dirty="0">
                    <a:latin typeface="Cambria Math" panose="02040503050406030204" pitchFamily="18" charset="0"/>
                  </a:rPr>
                  <a:t> − 3</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 </m:t>
                    </m:r>
                  </m:oMath>
                </a14:m>
                <a:r>
                  <a:rPr lang="en-US" altLang="zh-CN" dirty="0">
                    <a:latin typeface="Cambria Math" panose="02040503050406030204" pitchFamily="18" charset="0"/>
                  </a:rPr>
                  <a:t>= 0</a:t>
                </a:r>
                <a:r>
                  <a:rPr lang="en-US" dirty="0">
                    <a:latin typeface="Cambria Math" panose="02040503050406030204" pitchFamily="18" charset="0"/>
                  </a:rPr>
                  <a:t>. </a:t>
                </a:r>
                <a:r>
                  <a:rPr lang="zh-CN" altLang="en-US" dirty="0">
                    <a:latin typeface="Cambria Math" panose="02040503050406030204" pitchFamily="18" charset="0"/>
                  </a:rPr>
                  <a:t>解该方程组可得</a:t>
                </a:r>
                <a14:m>
                  <m:oMath xmlns:m="http://schemas.openxmlformats.org/officeDocument/2006/math">
                    <m:r>
                      <a:rPr lang="en-US" altLang="zh-CN" i="1">
                        <a:latin typeface="Cambria Math" panose="02040503050406030204" pitchFamily="18" charset="0"/>
                      </a:rPr>
                      <m:t>𝑐</m:t>
                    </m:r>
                  </m:oMath>
                </a14:m>
                <a:r>
                  <a:rPr lang="en-US" dirty="0">
                    <a:latin typeface="Cambria Math" panose="02040503050406030204" pitchFamily="18" charset="0"/>
                  </a:rPr>
                  <a:t>=−1 </a:t>
                </a:r>
                <a:r>
                  <a:rPr lang="zh-CN" altLang="en-US" dirty="0">
                    <a:latin typeface="Cambria Math" panose="02040503050406030204" pitchFamily="18" charset="0"/>
                  </a:rPr>
                  <a:t>和</a:t>
                </a:r>
                <a:r>
                  <a:rPr lang="en-US" dirty="0">
                    <a:latin typeface="Cambria Math" panose="02040503050406030204" pitchFamily="18" charset="0"/>
                  </a:rPr>
                  <a:t> </a:t>
                </a:r>
                <a14:m>
                  <m:oMath xmlns:m="http://schemas.openxmlformats.org/officeDocument/2006/math">
                    <m:r>
                      <a:rPr lang="en-US" altLang="zh-CN" i="1">
                        <a:latin typeface="Cambria Math" panose="02040503050406030204" pitchFamily="18" charset="0"/>
                      </a:rPr>
                      <m:t>𝑑</m:t>
                    </m:r>
                  </m:oMath>
                </a14:m>
                <a:r>
                  <a:rPr lang="en-US" dirty="0">
                    <a:latin typeface="Cambria Math" panose="02040503050406030204" pitchFamily="18" charset="0"/>
                  </a:rPr>
                  <a:t>=−3/2. </a:t>
                </a:r>
                <a:r>
                  <a:rPr lang="zh-CN" altLang="en-US" dirty="0">
                    <a:latin typeface="Cambria Math" panose="02040503050406030204" pitchFamily="18" charset="0"/>
                  </a:rPr>
                  <a:t>因此</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oMath>
                </a14:m>
                <a:r>
                  <a:rPr lang="en-US" altLang="zh-CN" dirty="0">
                    <a:latin typeface="Cambria Math" panose="02040503050406030204" pitchFamily="18" charset="0"/>
                  </a:rPr>
                  <a:t> = −</a:t>
                </a:r>
                <a:r>
                  <a:rPr lang="en-US" altLang="zh-CN" dirty="0"/>
                  <a:t> </a:t>
                </a:r>
                <a14:m>
                  <m:oMath xmlns:m="http://schemas.openxmlformats.org/officeDocument/2006/math">
                    <m:r>
                      <a:rPr lang="en-US" altLang="zh-CN" i="1">
                        <a:latin typeface="Cambria Math" panose="02040503050406030204" pitchFamily="18" charset="0"/>
                      </a:rPr>
                      <m:t>𝑛</m:t>
                    </m:r>
                  </m:oMath>
                </a14:m>
                <a:r>
                  <a:rPr lang="en-US" altLang="zh-CN" dirty="0">
                    <a:latin typeface="Cambria Math" panose="02040503050406030204" pitchFamily="18" charset="0"/>
                  </a:rPr>
                  <a:t> − 3/2</a:t>
                </a:r>
                <a:r>
                  <a:rPr lang="zh-CN" altLang="en-US" dirty="0">
                    <a:latin typeface="Cambria Math" panose="02040503050406030204" pitchFamily="18" charset="0"/>
                  </a:rPr>
                  <a:t>是一个特解</a:t>
                </a:r>
                <a:r>
                  <a:rPr lang="en-US" altLang="zh-CN" dirty="0">
                    <a:latin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42</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解</a:t>
                </a:r>
                <a:r>
                  <a:rPr lang="en-US" altLang="zh-CN" dirty="0" smtClean="0"/>
                  <a:t>(</a:t>
                </a:r>
                <a:r>
                  <a:rPr lang="zh-CN" altLang="en-US" dirty="0" smtClean="0"/>
                  <a:t>续</a:t>
                </a:r>
                <a:r>
                  <a:rPr lang="en-US" altLang="zh-CN" dirty="0" smtClean="0"/>
                  <a:t>):</a:t>
                </a:r>
              </a:p>
              <a:p>
                <a:pPr lvl="1">
                  <a:lnSpc>
                    <a:spcPct val="110000"/>
                  </a:lnSpc>
                </a:pPr>
                <a:r>
                  <a:rPr lang="zh-CN" altLang="en-US" dirty="0" smtClean="0">
                    <a:latin typeface="Cambria Math" panose="02040503050406030204" pitchFamily="18" charset="0"/>
                  </a:rPr>
                  <a:t>根据</a:t>
                </a:r>
                <a:r>
                  <a:rPr lang="zh-CN" altLang="en-US" dirty="0">
                    <a:latin typeface="Cambria Math" panose="02040503050406030204" pitchFamily="18" charset="0"/>
                  </a:rPr>
                  <a:t>定理</a:t>
                </a:r>
                <a:r>
                  <a:rPr lang="en-US" altLang="zh-CN" dirty="0">
                    <a:latin typeface="Cambria Math" panose="02040503050406030204" pitchFamily="18" charset="0"/>
                  </a:rPr>
                  <a:t>5</a:t>
                </a:r>
                <a:r>
                  <a:rPr lang="en-US" altLang="zh-CN" dirty="0" smtClean="0">
                    <a:latin typeface="Cambria Math" panose="02040503050406030204" pitchFamily="18" charset="0"/>
                  </a:rPr>
                  <a:t>, </a:t>
                </a:r>
                <a:r>
                  <a:rPr lang="zh-CN" altLang="en-US" dirty="0" smtClean="0">
                    <a:latin typeface="Cambria Math" panose="02040503050406030204" pitchFamily="18" charset="0"/>
                  </a:rPr>
                  <a:t>所有</a:t>
                </a:r>
                <a:r>
                  <a:rPr lang="zh-CN" altLang="en-US" dirty="0">
                    <a:latin typeface="Cambria Math" panose="02040503050406030204" pitchFamily="18" charset="0"/>
                  </a:rPr>
                  <a:t>的解都是下列形式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oMath>
                </a14:m>
                <a:r>
                  <a:rPr lang="en-US" altLang="zh-CN" dirty="0">
                    <a:latin typeface="Cambria Math" panose="02040503050406030204" pitchFamily="18" charset="0"/>
                  </a:rPr>
                  <a:t>= −</a:t>
                </a:r>
                <a:r>
                  <a:rPr lang="en-US" altLang="zh-CN" dirty="0"/>
                  <a:t> </a:t>
                </a:r>
                <a14:m>
                  <m:oMath xmlns:m="http://schemas.openxmlformats.org/officeDocument/2006/math">
                    <m:r>
                      <a:rPr lang="en-US" altLang="zh-CN" i="1">
                        <a:latin typeface="Cambria Math" panose="02040503050406030204" pitchFamily="18" charset="0"/>
                      </a:rPr>
                      <m:t>𝑛</m:t>
                    </m:r>
                  </m:oMath>
                </a14:m>
                <a:r>
                  <a:rPr lang="en-US" altLang="zh-CN" dirty="0">
                    <a:latin typeface="Cambria Math" panose="02040503050406030204" pitchFamily="18" charset="0"/>
                  </a:rPr>
                  <a:t> − 3/2 +</a:t>
                </a:r>
                <a14:m>
                  <m:oMath xmlns:m="http://schemas.openxmlformats.org/officeDocument/2006/math">
                    <m:r>
                      <a:rPr lang="zh-CN" altLang="en-US" i="1">
                        <a:latin typeface="Cambria Math" panose="02040503050406030204" pitchFamily="18" charset="0"/>
                      </a:rPr>
                      <m:t>𝛼</m:t>
                    </m:r>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en-US" dirty="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r>
                      <a:rPr lang="zh-CN" altLang="en-US" i="1">
                        <a:latin typeface="Cambria Math" panose="02040503050406030204" pitchFamily="18" charset="0"/>
                      </a:rPr>
                      <m:t>𝛼</m:t>
                    </m:r>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10000"/>
                  </a:lnSpc>
                </a:pPr>
                <a:r>
                  <a:rPr lang="zh-CN" altLang="en-US" dirty="0" smtClean="0">
                    <a:latin typeface="Cambria Math" panose="02040503050406030204" pitchFamily="18" charset="0"/>
                  </a:rPr>
                  <a:t>为了</a:t>
                </a:r>
                <a:r>
                  <a:rPr lang="zh-CN" altLang="en-US" dirty="0">
                    <a:latin typeface="Cambria Math" panose="02040503050406030204" pitchFamily="18" charset="0"/>
                  </a:rPr>
                  <a:t>找出具有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 3</a:t>
                </a:r>
                <a:r>
                  <a:rPr lang="en-US" dirty="0">
                    <a:latin typeface="Cambria Math" panose="02040503050406030204" pitchFamily="18" charset="0"/>
                  </a:rPr>
                  <a:t>, </a:t>
                </a:r>
                <a:r>
                  <a:rPr lang="zh-CN" altLang="en-US" dirty="0">
                    <a:latin typeface="Cambria Math" panose="02040503050406030204" pitchFamily="18" charset="0"/>
                  </a:rPr>
                  <a:t>得到的通解公式中令</a:t>
                </a:r>
                <a14:m>
                  <m:oMath xmlns:m="http://schemas.openxmlformats.org/officeDocument/2006/math">
                    <m:r>
                      <a:rPr lang="en-US" altLang="zh-CN" i="1">
                        <a:latin typeface="Cambria Math" panose="02040503050406030204" pitchFamily="18" charset="0"/>
                      </a:rPr>
                      <m:t>𝑛</m:t>
                    </m:r>
                  </m:oMath>
                </a14:m>
                <a:r>
                  <a:rPr lang="en-US" dirty="0">
                    <a:latin typeface="Cambria Math" panose="02040503050406030204" pitchFamily="18" charset="0"/>
                  </a:rPr>
                  <a:t> = 1</a:t>
                </a:r>
                <a:r>
                  <a:rPr lang="en-US" altLang="zh-CN" dirty="0" smtClean="0">
                    <a:latin typeface="Cambria Math" panose="02040503050406030204" pitchFamily="18" charset="0"/>
                  </a:rPr>
                  <a:t>. </a:t>
                </a:r>
                <a:r>
                  <a:rPr lang="zh-CN" altLang="en-US" dirty="0" smtClean="0">
                    <a:latin typeface="Cambria Math" panose="02040503050406030204" pitchFamily="18" charset="0"/>
                  </a:rPr>
                  <a:t>我们</a:t>
                </a:r>
                <a:r>
                  <a:rPr lang="zh-CN" altLang="en-US" dirty="0">
                    <a:latin typeface="Cambria Math" panose="02040503050406030204" pitchFamily="18" charset="0"/>
                  </a:rPr>
                  <a:t>得到</a:t>
                </a:r>
                <a:r>
                  <a:rPr lang="en-US" dirty="0">
                    <a:latin typeface="Cambria Math" panose="02040503050406030204" pitchFamily="18" charset="0"/>
                  </a:rPr>
                  <a:t>3 = −1 − 3/2 + 3</a:t>
                </a:r>
                <a14:m>
                  <m:oMath xmlns:m="http://schemas.openxmlformats.org/officeDocument/2006/math">
                    <m:r>
                      <a:rPr lang="zh-CN" altLang="en-US" i="1">
                        <a:latin typeface="Cambria Math" panose="02040503050406030204" pitchFamily="18" charset="0"/>
                      </a:rPr>
                      <m:t>𝛼</m:t>
                    </m:r>
                  </m:oMath>
                </a14:m>
                <a:r>
                  <a:rPr lang="en-US" dirty="0">
                    <a:latin typeface="Cambria Math" panose="02040503050406030204" pitchFamily="18" charset="0"/>
                  </a:rPr>
                  <a:t>, </a:t>
                </a:r>
                <a:r>
                  <a:rPr lang="zh-CN" altLang="en-US" dirty="0">
                    <a:latin typeface="Cambria Math" panose="02040503050406030204" pitchFamily="18" charset="0"/>
                  </a:rPr>
                  <a:t>所以可得</a:t>
                </a:r>
                <a14:m>
                  <m:oMath xmlns:m="http://schemas.openxmlformats.org/officeDocument/2006/math">
                    <m:r>
                      <a:rPr lang="zh-CN" altLang="en-US" i="1">
                        <a:latin typeface="Cambria Math" panose="02040503050406030204" pitchFamily="18" charset="0"/>
                      </a:rPr>
                      <m:t>𝛼</m:t>
                    </m:r>
                  </m:oMath>
                </a14:m>
                <a:r>
                  <a:rPr lang="en-US" dirty="0">
                    <a:latin typeface="Cambria Math" panose="02040503050406030204" pitchFamily="18" charset="0"/>
                  </a:rPr>
                  <a:t>=11/6. </a:t>
                </a:r>
                <a:endParaRPr lang="en-US" dirty="0" smtClean="0">
                  <a:latin typeface="Cambria Math" panose="02040503050406030204" pitchFamily="18" charset="0"/>
                </a:endParaRPr>
              </a:p>
              <a:p>
                <a:pPr lvl="1">
                  <a:lnSpc>
                    <a:spcPct val="110000"/>
                  </a:lnSpc>
                </a:pPr>
                <a:r>
                  <a:rPr lang="zh-CN" altLang="en-US" dirty="0" smtClean="0">
                    <a:latin typeface="Cambria Math" panose="02040503050406030204" pitchFamily="18" charset="0"/>
                  </a:rPr>
                  <a:t>所以</a:t>
                </a:r>
                <a:r>
                  <a:rPr lang="zh-CN" altLang="en-US" dirty="0">
                    <a:latin typeface="Cambria Math" panose="02040503050406030204" pitchFamily="18" charset="0"/>
                  </a:rPr>
                  <a:t>我们要找的解为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 −</a:t>
                </a:r>
                <a:r>
                  <a:rPr lang="en-US" altLang="zh-CN" dirty="0"/>
                  <a:t> </a:t>
                </a:r>
                <a14:m>
                  <m:oMath xmlns:m="http://schemas.openxmlformats.org/officeDocument/2006/math">
                    <m:r>
                      <a:rPr lang="en-US" altLang="zh-CN" i="1">
                        <a:latin typeface="Cambria Math" panose="02040503050406030204" pitchFamily="18" charset="0"/>
                      </a:rPr>
                      <m:t>𝑛</m:t>
                    </m:r>
                  </m:oMath>
                </a14:m>
                <a:r>
                  <a:rPr lang="en-US" altLang="zh-CN" dirty="0">
                    <a:latin typeface="Cambria Math" panose="02040503050406030204" pitchFamily="18" charset="0"/>
                  </a:rPr>
                  <a:t> − 3/2 + (11/6)</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3</m:t>
                        </m:r>
                      </m:e>
                      <m:sup>
                        <m:r>
                          <a:rPr lang="en-US" altLang="zh-CN" i="1">
                            <a:latin typeface="Cambria Math" panose="02040503050406030204" pitchFamily="18" charset="0"/>
                          </a:rPr>
                          <m:t>𝑛</m:t>
                        </m:r>
                      </m:sup>
                    </m:sSup>
                  </m:oMath>
                </a14:m>
                <a:r>
                  <a:rPr lang="en-US" dirty="0">
                    <a:latin typeface="Cambria Math" panose="020405030504060302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1276"/>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A291E4E-092F-4FD6-A430-AB30AEB63E0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43</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8024987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例</a:t>
                </a:r>
                <a:r>
                  <a:rPr lang="en-US" altLang="zh-CN" dirty="0" smtClean="0"/>
                  <a:t>:</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rPr>
                      <m:t>+1</m:t>
                    </m:r>
                  </m:oMath>
                </a14:m>
                <a:r>
                  <a:rPr lang="zh-CN" altLang="en-US" dirty="0" smtClean="0"/>
                  <a:t>的所有解</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oMath>
                </a14:m>
                <a:r>
                  <a:rPr lang="en-US" altLang="zh-CN" i="1" baseline="-25000" dirty="0"/>
                  <a:t> </a:t>
                </a:r>
                <a:r>
                  <a:rPr lang="en-US" altLang="zh-CN" i="1" dirty="0"/>
                  <a:t>= </a:t>
                </a:r>
                <a:r>
                  <a:rPr lang="en-US" altLang="zh-CN" dirty="0" smtClean="0">
                    <a:latin typeface="Cambria Math" pitchFamily="18" charset="0"/>
                    <a:ea typeface="Cambria Math" pitchFamily="18" charset="0"/>
                  </a:rPr>
                  <a:t>1 </a:t>
                </a:r>
                <a:r>
                  <a:rPr lang="en-US" altLang="zh-CN" dirty="0"/>
                  <a:t>(</a:t>
                </a:r>
                <a:r>
                  <a:rPr lang="zh-CN" altLang="en-US" dirty="0"/>
                  <a:t>汉诺塔</a:t>
                </a:r>
                <a:r>
                  <a:rPr lang="en-US" altLang="zh-CN" dirty="0"/>
                  <a:t>).</a:t>
                </a:r>
              </a:p>
              <a:p>
                <a:pPr algn="just">
                  <a:lnSpc>
                    <a:spcPct val="100000"/>
                  </a:lnSpc>
                </a:pPr>
                <a:r>
                  <a:rPr lang="zh-CN" altLang="en-US" dirty="0" smtClean="0"/>
                  <a:t>解</a:t>
                </a:r>
                <a:r>
                  <a:rPr lang="en-US" altLang="zh-CN" dirty="0" smtClean="0"/>
                  <a:t>:</a:t>
                </a:r>
              </a:p>
              <a:p>
                <a:pPr lvl="1">
                  <a:lnSpc>
                    <a:spcPct val="110000"/>
                  </a:lnSpc>
                </a:pPr>
                <a:r>
                  <a:rPr lang="zh-CN" altLang="en-US" dirty="0">
                    <a:latin typeface="Cambria Math" panose="02040503050406030204" pitchFamily="18" charset="0"/>
                  </a:rPr>
                  <a:t>相伴的线性齐次方式为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它</a:t>
                </a:r>
                <a:r>
                  <a:rPr lang="zh-CN" altLang="en-US" dirty="0">
                    <a:latin typeface="Cambria Math" panose="02040503050406030204" pitchFamily="18" charset="0"/>
                  </a:rPr>
                  <a:t>的解是</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en-US" dirty="0" smtClean="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r>
                      <a:rPr lang="zh-CN" altLang="en-US" i="1">
                        <a:latin typeface="Cambria Math" panose="02040503050406030204" pitchFamily="18" charset="0"/>
                      </a:rPr>
                      <m:t>𝛼</m:t>
                    </m:r>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10000"/>
                  </a:lnSpc>
                </a:pPr>
                <a:r>
                  <a:rPr lang="zh-CN" altLang="en-US" dirty="0">
                    <a:latin typeface="Cambria Math" panose="02040503050406030204" pitchFamily="18" charset="0"/>
                  </a:rPr>
                  <a:t>我们现在找一个特解</a:t>
                </a:r>
                <a:r>
                  <a:rPr lang="en-US" altLang="zh-CN" dirty="0" smtClean="0">
                    <a:latin typeface="Cambria Math" panose="02040503050406030204" pitchFamily="18" charset="0"/>
                  </a:rPr>
                  <a:t>. </a:t>
                </a:r>
                <a:r>
                  <a:rPr lang="zh-CN" altLang="en-US" dirty="0" smtClean="0">
                    <a:latin typeface="Cambria Math" panose="02040503050406030204" pitchFamily="18" charset="0"/>
                  </a:rPr>
                  <a:t>因为</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=1</m:t>
                    </m:r>
                  </m:oMath>
                </a14:m>
                <a:r>
                  <a:rPr lang="zh-CN" altLang="en-US" dirty="0">
                    <a:latin typeface="Cambria Math" panose="02040503050406030204" pitchFamily="18" charset="0"/>
                  </a:rPr>
                  <a:t>是</a:t>
                </a:r>
                <a14:m>
                  <m:oMath xmlns:m="http://schemas.openxmlformats.org/officeDocument/2006/math">
                    <m:r>
                      <a:rPr lang="en-US" altLang="zh-CN" i="1">
                        <a:latin typeface="Cambria Math" panose="02040503050406030204" pitchFamily="18" charset="0"/>
                      </a:rPr>
                      <m:t>𝑛</m:t>
                    </m:r>
                  </m:oMath>
                </a14:m>
                <a:r>
                  <a:rPr lang="zh-CN" altLang="en-US" dirty="0" smtClean="0">
                    <a:latin typeface="Cambria Math" panose="02040503050406030204" pitchFamily="18" charset="0"/>
                  </a:rPr>
                  <a:t>的</a:t>
                </a:r>
                <a:r>
                  <a:rPr lang="en-US" altLang="zh-CN" dirty="0" smtClean="0">
                    <a:latin typeface="Cambria Math" panose="02040503050406030204" pitchFamily="18" charset="0"/>
                  </a:rPr>
                  <a:t>0</a:t>
                </a:r>
                <a:r>
                  <a:rPr lang="zh-CN" altLang="en-US" dirty="0" smtClean="0">
                    <a:latin typeface="Cambria Math" panose="02040503050406030204" pitchFamily="18" charset="0"/>
                  </a:rPr>
                  <a:t>次</a:t>
                </a:r>
                <a:r>
                  <a:rPr lang="zh-CN" altLang="en-US" dirty="0">
                    <a:latin typeface="Cambria Math" panose="02040503050406030204" pitchFamily="18" charset="0"/>
                  </a:rPr>
                  <a:t>多项式</a:t>
                </a:r>
                <a:r>
                  <a:rPr lang="en-US" altLang="zh-CN" dirty="0" smtClean="0">
                    <a:latin typeface="Cambria Math" panose="02040503050406030204" pitchFamily="18" charset="0"/>
                  </a:rPr>
                  <a:t>, </a:t>
                </a:r>
                <a:r>
                  <a:rPr lang="zh-CN" altLang="en-US" dirty="0" smtClean="0">
                    <a:latin typeface="Cambria Math" panose="02040503050406030204" pitchFamily="18" charset="0"/>
                  </a:rPr>
                  <a:t>所以</a:t>
                </a:r>
                <a:r>
                  <a:rPr lang="zh-CN" altLang="en-US" dirty="0">
                    <a:latin typeface="Cambria Math" panose="02040503050406030204" pitchFamily="18" charset="0"/>
                  </a:rPr>
                  <a:t>一个合理的尝试</a:t>
                </a:r>
                <a:r>
                  <a:rPr lang="zh-CN" altLang="en-US" dirty="0" smtClean="0">
                    <a:latin typeface="Cambria Math" panose="02040503050406030204" pitchFamily="18" charset="0"/>
                  </a:rPr>
                  <a:t>就是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r>
                      <a:rPr lang="en-US" altLang="zh-CN" i="1">
                        <a:latin typeface="Cambria Math" panose="02040503050406030204" pitchFamily="18" charset="0"/>
                      </a:rPr>
                      <m:t>𝑐</m:t>
                    </m:r>
                  </m:oMath>
                </a14:m>
                <a:r>
                  <a:rPr lang="zh-CN" altLang="en-US" dirty="0">
                    <a:latin typeface="Cambria Math" panose="02040503050406030204" pitchFamily="18" charset="0"/>
                  </a:rPr>
                  <a:t>为常数</a:t>
                </a:r>
                <a:r>
                  <a:rPr lang="en-US" altLang="zh-CN" dirty="0">
                    <a:latin typeface="Cambria Math" panose="02040503050406030204" pitchFamily="18" charset="0"/>
                  </a:rPr>
                  <a:t>.</a:t>
                </a:r>
              </a:p>
              <a:p>
                <a:pPr lvl="1">
                  <a:lnSpc>
                    <a:spcPct val="110000"/>
                  </a:lnSpc>
                </a:pPr>
                <a:r>
                  <a:rPr lang="zh-CN" altLang="en-US" dirty="0" smtClean="0">
                    <a:latin typeface="Cambria Math" panose="02040503050406030204" pitchFamily="18" charset="0"/>
                  </a:rPr>
                  <a:t>为</a:t>
                </a:r>
                <a:r>
                  <a:rPr lang="zh-CN" altLang="en-US" dirty="0">
                    <a:latin typeface="Cambria Math" panose="02040503050406030204" pitchFamily="18" charset="0"/>
                  </a:rPr>
                  <a:t>确定是否存在这样的解</a:t>
                </a:r>
                <a:r>
                  <a:rPr lang="en-US" altLang="zh-CN" dirty="0" smtClean="0">
                    <a:latin typeface="Cambria Math" panose="02040503050406030204" pitchFamily="18" charset="0"/>
                  </a:rPr>
                  <a:t>, </a:t>
                </a:r>
                <a:r>
                  <a:rPr lang="zh-CN" altLang="en-US" dirty="0" smtClean="0">
                    <a:latin typeface="Cambria Math" panose="02040503050406030204" pitchFamily="18" charset="0"/>
                  </a:rPr>
                  <a:t>假设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𝑐</m:t>
                    </m:r>
                  </m:oMath>
                </a14:m>
                <a:r>
                  <a:rPr lang="zh-CN" altLang="en-US" dirty="0">
                    <a:latin typeface="Cambria Math" panose="02040503050406030204" pitchFamily="18" charset="0"/>
                  </a:rPr>
                  <a:t>是一个解</a:t>
                </a:r>
                <a:r>
                  <a:rPr lang="en-US" altLang="zh-CN" dirty="0" smtClean="0">
                    <a:latin typeface="Cambria Math" panose="02040503050406030204" pitchFamily="18" charset="0"/>
                  </a:rPr>
                  <a:t>. </a:t>
                </a:r>
                <a:r>
                  <a:rPr lang="zh-CN" altLang="en-US" dirty="0" smtClean="0">
                    <a:latin typeface="Cambria Math" panose="02040503050406030204" pitchFamily="18" charset="0"/>
                  </a:rPr>
                  <a:t>那么带入原方程就</a:t>
                </a:r>
                <a:r>
                  <a:rPr lang="zh-CN" altLang="en-US" dirty="0">
                    <a:latin typeface="Cambria Math" panose="02040503050406030204" pitchFamily="18" charset="0"/>
                  </a:rPr>
                  <a:t>变为</a:t>
                </a:r>
                <a14:m>
                  <m:oMath xmlns:m="http://schemas.openxmlformats.org/officeDocument/2006/math">
                    <m:r>
                      <a:rPr lang="en-US" altLang="zh-CN" i="1">
                        <a:latin typeface="Cambria Math" panose="02040503050406030204" pitchFamily="18" charset="0"/>
                      </a:rPr>
                      <m:t>𝑐</m:t>
                    </m:r>
                    <m:r>
                      <a:rPr lang="en-US" altLang="zh-CN" b="0" i="1" smtClean="0">
                        <a:latin typeface="Cambria Math" panose="02040503050406030204" pitchFamily="18" charset="0"/>
                      </a:rPr>
                      <m:t>=2</m:t>
                    </m:r>
                    <m:r>
                      <m:rPr>
                        <m:sty m:val="p"/>
                      </m:rPr>
                      <a:rPr lang="en-US" altLang="zh-CN" i="1">
                        <a:latin typeface="Cambria Math" panose="02040503050406030204" pitchFamily="18" charset="0"/>
                      </a:rPr>
                      <m:t>c</m:t>
                    </m:r>
                    <m:r>
                      <a:rPr lang="en-US" altLang="zh-CN" b="0" i="1" smtClean="0">
                        <a:latin typeface="Cambria Math" panose="02040503050406030204" pitchFamily="18" charset="0"/>
                      </a:rPr>
                      <m:t>+1</m:t>
                    </m:r>
                  </m:oMath>
                </a14:m>
                <a:r>
                  <a:rPr lang="en-US" dirty="0" smtClean="0">
                    <a:latin typeface="Cambria Math" panose="02040503050406030204" pitchFamily="18" charset="0"/>
                  </a:rPr>
                  <a:t>. </a:t>
                </a:r>
                <a:r>
                  <a:rPr lang="zh-CN" altLang="en-US" dirty="0" smtClean="0">
                    <a:latin typeface="Cambria Math" panose="02040503050406030204" pitchFamily="18" charset="0"/>
                  </a:rPr>
                  <a:t>变换</a:t>
                </a:r>
                <a:r>
                  <a:rPr lang="zh-CN" altLang="en-US" dirty="0">
                    <a:latin typeface="Cambria Math" panose="02040503050406030204" pitchFamily="18" charset="0"/>
                  </a:rPr>
                  <a:t>后可得</a:t>
                </a:r>
                <a14:m>
                  <m:oMath xmlns:m="http://schemas.openxmlformats.org/officeDocument/2006/math">
                    <m:r>
                      <a:rPr lang="en-US" altLang="zh-CN" i="1">
                        <a:latin typeface="Cambria Math" panose="02040503050406030204" pitchFamily="18" charset="0"/>
                      </a:rPr>
                      <m:t>𝑐</m:t>
                    </m:r>
                  </m:oMath>
                </a14:m>
                <a:r>
                  <a:rPr lang="en-US" dirty="0">
                    <a:latin typeface="Cambria Math" panose="02040503050406030204" pitchFamily="18" charset="0"/>
                  </a:rPr>
                  <a:t>=−</a:t>
                </a:r>
                <a:r>
                  <a:rPr lang="en-US" dirty="0" smtClean="0">
                    <a:latin typeface="Cambria Math" panose="02040503050406030204" pitchFamily="18" charset="0"/>
                  </a:rPr>
                  <a:t>1. </a:t>
                </a:r>
                <a:r>
                  <a:rPr lang="zh-CN" altLang="en-US" dirty="0">
                    <a:latin typeface="Cambria Math" panose="02040503050406030204" pitchFamily="18" charset="0"/>
                  </a:rPr>
                  <a:t>因此</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oMath>
                </a14:m>
                <a:r>
                  <a:rPr lang="en-US" altLang="zh-CN" dirty="0">
                    <a:latin typeface="Cambria Math" panose="02040503050406030204" pitchFamily="18" charset="0"/>
                  </a:rPr>
                  <a:t> = −</a:t>
                </a:r>
                <a:r>
                  <a:rPr lang="en-US" altLang="zh-CN" dirty="0"/>
                  <a:t> </a:t>
                </a:r>
                <a14:m>
                  <m:oMath xmlns:m="http://schemas.openxmlformats.org/officeDocument/2006/math">
                    <m:r>
                      <a:rPr lang="en-US" altLang="zh-CN" b="0" i="0" smtClean="0">
                        <a:latin typeface="Cambria Math" panose="02040503050406030204" pitchFamily="18" charset="0"/>
                      </a:rPr>
                      <m:t>1</m:t>
                    </m:r>
                  </m:oMath>
                </a14:m>
                <a:r>
                  <a:rPr lang="zh-CN" altLang="en-US" dirty="0">
                    <a:latin typeface="Cambria Math" panose="02040503050406030204" pitchFamily="18" charset="0"/>
                  </a:rPr>
                  <a:t>是一个特解</a:t>
                </a:r>
                <a:r>
                  <a:rPr lang="en-US" altLang="zh-CN" dirty="0" smtClean="0">
                    <a:latin typeface="Cambria Math" panose="02040503050406030204" pitchFamily="18" charset="0"/>
                  </a:rPr>
                  <a:t>.</a:t>
                </a:r>
              </a:p>
              <a:p>
                <a:pPr lvl="1">
                  <a:lnSpc>
                    <a:spcPct val="110000"/>
                  </a:lnSpc>
                </a:pPr>
                <a:r>
                  <a:rPr lang="zh-CN" altLang="en-US" dirty="0">
                    <a:latin typeface="Cambria Math" panose="02040503050406030204" pitchFamily="18" charset="0"/>
                  </a:rPr>
                  <a:t>所有解的形式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oMath>
                </a14:m>
                <a:r>
                  <a:rPr lang="en-US" altLang="zh-CN" dirty="0">
                    <a:latin typeface="Cambria Math" panose="02040503050406030204" pitchFamily="18" charset="0"/>
                  </a:rPr>
                  <a:t>=</a:t>
                </a:r>
                <a14:m>
                  <m:oMath xmlns:m="http://schemas.openxmlformats.org/officeDocument/2006/math">
                    <m:r>
                      <a:rPr lang="zh-CN" altLang="en-US" i="1">
                        <a:latin typeface="Cambria Math" panose="02040503050406030204" pitchFamily="18" charset="0"/>
                      </a:rPr>
                      <m:t>𝛼</m:t>
                    </m:r>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i="1" dirty="0">
                            <a:latin typeface="Cambria Math" panose="02040503050406030204" pitchFamily="18" charset="0"/>
                          </a:rPr>
                          <m:t>𝑛</m:t>
                        </m:r>
                      </m:sup>
                    </m:sSup>
                  </m:oMath>
                </a14:m>
                <a:r>
                  <a:rPr lang="en-US" altLang="zh-CN" dirty="0" smtClean="0">
                    <a:latin typeface="Cambria Math" panose="02040503050406030204" pitchFamily="18" charset="0"/>
                  </a:rPr>
                  <a:t>-1, </a:t>
                </a:r>
                <a:r>
                  <a:rPr lang="zh-CN" altLang="en-US" dirty="0">
                    <a:latin typeface="Cambria Math" panose="02040503050406030204" pitchFamily="18" charset="0"/>
                  </a:rPr>
                  <a:t>其中</a:t>
                </a:r>
                <a14:m>
                  <m:oMath xmlns:m="http://schemas.openxmlformats.org/officeDocument/2006/math">
                    <m:r>
                      <a:rPr lang="zh-CN" altLang="en-US" i="1">
                        <a:latin typeface="Cambria Math" panose="02040503050406030204" pitchFamily="18" charset="0"/>
                      </a:rPr>
                      <m:t>𝛼</m:t>
                    </m:r>
                  </m:oMath>
                </a14:m>
                <a:r>
                  <a:rPr lang="zh-CN" altLang="en-US" dirty="0">
                    <a:latin typeface="Cambria Math" panose="02040503050406030204" pitchFamily="18" charset="0"/>
                  </a:rPr>
                  <a:t>是</a:t>
                </a:r>
                <a:r>
                  <a:rPr lang="zh-CN" altLang="en-US" dirty="0" smtClean="0">
                    <a:latin typeface="Cambria Math" panose="02040503050406030204" pitchFamily="18" charset="0"/>
                  </a:rPr>
                  <a:t>常数</a:t>
                </a:r>
                <a:r>
                  <a:rPr lang="en-US" altLang="zh-CN" dirty="0" smtClean="0">
                    <a:latin typeface="Cambria Math" panose="02040503050406030204" pitchFamily="18" charset="0"/>
                  </a:rPr>
                  <a:t>.</a:t>
                </a:r>
              </a:p>
              <a:p>
                <a:pPr lvl="1">
                  <a:lnSpc>
                    <a:spcPct val="110000"/>
                  </a:lnSpc>
                </a:pPr>
                <a:r>
                  <a:rPr lang="zh-CN" altLang="en-US" dirty="0">
                    <a:latin typeface="Cambria Math" panose="02040503050406030204" pitchFamily="18" charset="0"/>
                  </a:rPr>
                  <a:t>为了找出具有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en-US" altLang="zh-CN" dirty="0">
                    <a:latin typeface="Cambria Math" panose="02040503050406030204" pitchFamily="18" charset="0"/>
                  </a:rPr>
                  <a:t> = </a:t>
                </a:r>
                <a:r>
                  <a:rPr lang="en-US" altLang="zh-CN" dirty="0" smtClean="0">
                    <a:latin typeface="Cambria Math" panose="02040503050406030204" pitchFamily="18" charset="0"/>
                  </a:rPr>
                  <a:t>1, </a:t>
                </a:r>
                <a:r>
                  <a:rPr lang="zh-CN" altLang="en-US" dirty="0">
                    <a:latin typeface="Cambria Math" panose="02040503050406030204" pitchFamily="18" charset="0"/>
                  </a:rPr>
                  <a:t>得到的通解公式中令</a:t>
                </a:r>
                <a14:m>
                  <m:oMath xmlns:m="http://schemas.openxmlformats.org/officeDocument/2006/math">
                    <m:r>
                      <a:rPr lang="en-US" altLang="zh-CN" i="1">
                        <a:latin typeface="Cambria Math" panose="02040503050406030204" pitchFamily="18" charset="0"/>
                      </a:rPr>
                      <m:t>𝑛</m:t>
                    </m:r>
                  </m:oMath>
                </a14:m>
                <a:r>
                  <a:rPr lang="en-US" altLang="zh-CN" dirty="0">
                    <a:latin typeface="Cambria Math" panose="02040503050406030204" pitchFamily="18" charset="0"/>
                  </a:rPr>
                  <a:t> = 1. </a:t>
                </a:r>
                <a:r>
                  <a:rPr lang="zh-CN" altLang="en-US" dirty="0">
                    <a:latin typeface="Cambria Math" panose="02040503050406030204" pitchFamily="18" charset="0"/>
                  </a:rPr>
                  <a:t>我们</a:t>
                </a:r>
                <a:r>
                  <a:rPr lang="zh-CN" altLang="en-US" dirty="0" smtClean="0">
                    <a:latin typeface="Cambria Math" panose="02040503050406030204" pitchFamily="18" charset="0"/>
                  </a:rPr>
                  <a:t>得到</a:t>
                </a:r>
                <a:r>
                  <a:rPr lang="en-US" altLang="zh-CN" dirty="0" smtClean="0">
                    <a:latin typeface="Cambria Math" panose="02040503050406030204" pitchFamily="18" charset="0"/>
                  </a:rPr>
                  <a:t>1=</a:t>
                </a:r>
                <a14:m>
                  <m:oMath xmlns:m="http://schemas.openxmlformats.org/officeDocument/2006/math">
                    <m:r>
                      <a:rPr lang="zh-CN" altLang="en-US" i="1">
                        <a:latin typeface="Cambria Math" panose="02040503050406030204" pitchFamily="18" charset="0"/>
                      </a:rPr>
                      <m:t>𝛼</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b="0" i="1" dirty="0" smtClean="0">
                            <a:latin typeface="Cambria Math" panose="02040503050406030204" pitchFamily="18" charset="0"/>
                          </a:rPr>
                          <m:t>1</m:t>
                        </m:r>
                      </m:sup>
                    </m:sSup>
                  </m:oMath>
                </a14:m>
                <a:r>
                  <a:rPr lang="en-US" altLang="zh-CN" dirty="0">
                    <a:latin typeface="Cambria Math" panose="02040503050406030204" pitchFamily="18" charset="0"/>
                  </a:rPr>
                  <a:t>-1, </a:t>
                </a:r>
                <a:r>
                  <a:rPr lang="zh-CN" altLang="en-US" dirty="0">
                    <a:latin typeface="Cambria Math" panose="02040503050406030204" pitchFamily="18" charset="0"/>
                  </a:rPr>
                  <a:t>所以可得</a:t>
                </a:r>
                <a14:m>
                  <m:oMath xmlns:m="http://schemas.openxmlformats.org/officeDocument/2006/math">
                    <m:r>
                      <a:rPr lang="zh-CN" altLang="en-US" i="1">
                        <a:latin typeface="Cambria Math" panose="02040503050406030204" pitchFamily="18" charset="0"/>
                      </a:rPr>
                      <m:t>𝛼</m:t>
                    </m:r>
                  </m:oMath>
                </a14:m>
                <a:r>
                  <a:rPr lang="en-US" altLang="zh-CN" dirty="0">
                    <a:latin typeface="Cambria Math" panose="02040503050406030204" pitchFamily="18" charset="0"/>
                  </a:rPr>
                  <a:t>=</a:t>
                </a:r>
                <a:r>
                  <a:rPr lang="en-US" altLang="zh-CN" dirty="0" smtClean="0">
                    <a:latin typeface="Cambria Math" panose="02040503050406030204" pitchFamily="18" charset="0"/>
                  </a:rPr>
                  <a:t>1. </a:t>
                </a:r>
                <a:endParaRPr lang="en-US" altLang="zh-CN" dirty="0">
                  <a:latin typeface="Cambria Math" panose="02040503050406030204" pitchFamily="18" charset="0"/>
                </a:endParaRPr>
              </a:p>
              <a:p>
                <a:pPr lvl="1">
                  <a:lnSpc>
                    <a:spcPct val="110000"/>
                  </a:lnSpc>
                </a:pPr>
                <a:r>
                  <a:rPr lang="zh-CN" altLang="en-US" dirty="0">
                    <a:latin typeface="Cambria Math" panose="02040503050406030204" pitchFamily="18" charset="0"/>
                  </a:rPr>
                  <a:t>所以我们要找的解为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a:t>
                </a:r>
                <a:r>
                  <a:rPr lang="en-US" altLang="zh-CN" dirty="0" smtClean="0">
                    <a:latin typeface="Cambria Math" panose="02040503050406030204" pitchFamily="18" charset="0"/>
                  </a:rPr>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𝑛</m:t>
                        </m:r>
                      </m:sup>
                    </m:sSup>
                  </m:oMath>
                </a14:m>
                <a:r>
                  <a:rPr lang="en-US" altLang="zh-CN" dirty="0">
                    <a:latin typeface="Cambria Math" panose="02040503050406030204" pitchFamily="18" charset="0"/>
                  </a:rPr>
                  <a:t>-1.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3095" r="-27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44</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1682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5</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rPr>
                      <m:t>−6</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7</m:t>
                        </m:r>
                      </m:e>
                      <m:sup>
                        <m:r>
                          <a:rPr lang="en-US" altLang="zh-CN" b="0" i="1" smtClean="0">
                            <a:latin typeface="Cambria Math" panose="02040503050406030204" pitchFamily="18" charset="0"/>
                          </a:rPr>
                          <m:t>𝑛</m:t>
                        </m:r>
                      </m:sup>
                    </m:sSup>
                  </m:oMath>
                </a14:m>
                <a:r>
                  <a:rPr lang="zh-CN" altLang="en-US" dirty="0" smtClean="0"/>
                  <a:t>的所有解</a:t>
                </a:r>
                <a:r>
                  <a:rPr lang="en-US" altLang="zh-CN" dirty="0" smtClean="0"/>
                  <a:t>.</a:t>
                </a:r>
              </a:p>
              <a:p>
                <a:pPr algn="just">
                  <a:lnSpc>
                    <a:spcPct val="100000"/>
                  </a:lnSpc>
                </a:pPr>
                <a:r>
                  <a:rPr lang="zh-CN" altLang="en-US" dirty="0" smtClean="0"/>
                  <a:t>解</a:t>
                </a:r>
                <a:r>
                  <a:rPr lang="en-US" altLang="zh-CN" dirty="0" smtClean="0"/>
                  <a:t>:</a:t>
                </a:r>
              </a:p>
              <a:p>
                <a:pPr lvl="1">
                  <a:lnSpc>
                    <a:spcPct val="110000"/>
                  </a:lnSpc>
                </a:pPr>
                <a:r>
                  <a:rPr lang="zh-CN" altLang="en-US" dirty="0">
                    <a:latin typeface="Cambria Math" panose="02040503050406030204" pitchFamily="18" charset="0"/>
                  </a:rPr>
                  <a:t>相伴的线性齐次方式为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=5</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−6</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en-US" altLang="zh-CN" dirty="0">
                    <a:latin typeface="Cambria Math" panose="02040503050406030204" pitchFamily="18" charset="0"/>
                  </a:rPr>
                  <a:t>,</a:t>
                </a:r>
                <a:r>
                  <a:rPr lang="zh-CN" altLang="en-US" dirty="0">
                    <a:latin typeface="Cambria Math" panose="02040503050406030204" pitchFamily="18" charset="0"/>
                  </a:rPr>
                  <a:t>它的解是</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oMath>
                </a14:m>
                <a:r>
                  <a:rPr lang="en-US" altLang="zh-CN" dirty="0">
                    <a:latin typeface="Cambria Math" panose="02040503050406030204" pitchFamily="18" charset="0"/>
                  </a:rPr>
                  <a:t>= </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1</m:t>
                        </m:r>
                      </m:sub>
                    </m:sSub>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3</m:t>
                        </m:r>
                      </m:e>
                      <m:sup>
                        <m:r>
                          <a:rPr lang="en-US" altLang="zh-CN" b="0" i="1" dirty="0" smtClean="0">
                            <a:latin typeface="Cambria Math" panose="02040503050406030204" pitchFamily="18" charset="0"/>
                          </a:rPr>
                          <m:t>𝑛</m:t>
                        </m:r>
                      </m:sup>
                    </m:sSup>
                    <m:sSub>
                      <m:sSubPr>
                        <m:ctrlPr>
                          <a:rPr lang="el-GR" altLang="zh-CN" i="1" dirty="0">
                            <a:latin typeface="Cambria Math" panose="02040503050406030204" pitchFamily="18" charset="0"/>
                          </a:rPr>
                        </m:ctrlPr>
                      </m:sSubPr>
                      <m:e>
                        <m:r>
                          <a:rPr lang="en-US" altLang="zh-CN" dirty="0">
                            <a:latin typeface="Cambria Math" panose="02040503050406030204" pitchFamily="18" charset="0"/>
                          </a:rPr>
                          <m:t>+</m:t>
                        </m:r>
                        <m:r>
                          <a:rPr lang="el-GR" altLang="zh-CN" dirty="0">
                            <a:latin typeface="Cambria Math" panose="02040503050406030204" pitchFamily="18" charset="0"/>
                          </a:rPr>
                          <m:t>𝛼</m:t>
                        </m:r>
                      </m:e>
                      <m:sub>
                        <m:r>
                          <a:rPr lang="en-US" altLang="zh-CN" dirty="0">
                            <a:latin typeface="Cambria Math" panose="02040503050406030204" pitchFamily="18" charset="0"/>
                          </a:rPr>
                          <m:t>2</m:t>
                        </m:r>
                      </m:sub>
                    </m:sSub>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𝑛</m:t>
                        </m:r>
                      </m:sup>
                    </m:sSup>
                  </m:oMath>
                </a14:m>
                <a:r>
                  <a:rPr lang="en-US" dirty="0" smtClean="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1</m:t>
                        </m:r>
                      </m:sub>
                    </m:sSub>
                  </m:oMath>
                </a14:m>
                <a:r>
                  <a:rPr lang="en-US" altLang="zh-CN" dirty="0">
                    <a:latin typeface="Cambria Math" panose="02040503050406030204" pitchFamily="18" charset="0"/>
                  </a:rPr>
                  <a:t>,</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2</m:t>
                        </m:r>
                      </m:sub>
                    </m:sSub>
                  </m:oMath>
                </a14:m>
                <a:r>
                  <a:rPr lang="zh-CN" altLang="en-US" dirty="0">
                    <a:latin typeface="Cambria Math" panose="02040503050406030204" pitchFamily="18" charset="0"/>
                  </a:rPr>
                  <a:t>是常数</a:t>
                </a:r>
                <a:r>
                  <a:rPr lang="en-US" altLang="zh-CN" dirty="0">
                    <a:latin typeface="Cambria Math" panose="02040503050406030204" pitchFamily="18" charset="0"/>
                  </a:rPr>
                  <a:t>.</a:t>
                </a:r>
              </a:p>
              <a:p>
                <a:pPr lvl="1">
                  <a:lnSpc>
                    <a:spcPct val="110000"/>
                  </a:lnSpc>
                </a:pPr>
                <a:r>
                  <a:rPr lang="zh-CN" altLang="en-US" dirty="0">
                    <a:latin typeface="Cambria Math" panose="02040503050406030204" pitchFamily="18" charset="0"/>
                  </a:rPr>
                  <a:t>我们现在找一个特解</a:t>
                </a:r>
                <a:r>
                  <a:rPr lang="en-US" altLang="zh-CN" dirty="0" smtClean="0">
                    <a:latin typeface="Cambria Math" panose="02040503050406030204" pitchFamily="18" charset="0"/>
                  </a:rPr>
                  <a:t>. </a:t>
                </a:r>
                <a:r>
                  <a:rPr lang="zh-CN" altLang="en-US" dirty="0" smtClean="0">
                    <a:latin typeface="Cambria Math" panose="02040503050406030204" pitchFamily="18" charset="0"/>
                  </a:rPr>
                  <a:t>因为</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7</m:t>
                        </m:r>
                      </m:e>
                      <m:sup>
                        <m:r>
                          <a:rPr lang="en-US" altLang="zh-CN" b="0" i="1" smtClean="0">
                            <a:latin typeface="Cambria Math" panose="02040503050406030204" pitchFamily="18" charset="0"/>
                          </a:rPr>
                          <m:t>𝑛</m:t>
                        </m:r>
                      </m:sup>
                    </m:sSup>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所以</a:t>
                </a:r>
                <a:r>
                  <a:rPr lang="zh-CN" altLang="en-US" dirty="0">
                    <a:latin typeface="Cambria Math" panose="02040503050406030204" pitchFamily="18" charset="0"/>
                  </a:rPr>
                  <a:t>一个合理的尝试就是</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𝑛</m:t>
                        </m:r>
                      </m:sup>
                    </m:sSup>
                  </m:oMath>
                </a14:m>
                <a:r>
                  <a:rPr lang="en-US" altLang="zh-CN" dirty="0" smtClean="0">
                    <a:latin typeface="Cambria Math" panose="02040503050406030204" pitchFamily="18" charset="0"/>
                  </a:rPr>
                  <a:t>,</a:t>
                </a:r>
                <a:r>
                  <a:rPr lang="zh-CN" altLang="en-US" dirty="0">
                    <a:latin typeface="Cambria Math" panose="02040503050406030204" pitchFamily="18" charset="0"/>
                  </a:rPr>
                  <a:t>其中</a:t>
                </a:r>
                <a14:m>
                  <m:oMath xmlns:m="http://schemas.openxmlformats.org/officeDocument/2006/math">
                    <m:r>
                      <a:rPr lang="en-US" altLang="zh-CN" i="1">
                        <a:latin typeface="Cambria Math" panose="02040503050406030204" pitchFamily="18" charset="0"/>
                      </a:rPr>
                      <m:t>𝐶</m:t>
                    </m:r>
                  </m:oMath>
                </a14:m>
                <a:r>
                  <a:rPr lang="zh-CN" altLang="en-US" dirty="0">
                    <a:latin typeface="Cambria Math" panose="02040503050406030204" pitchFamily="18" charset="0"/>
                  </a:rPr>
                  <a:t>为常数</a:t>
                </a:r>
                <a:r>
                  <a:rPr lang="en-US" altLang="zh-CN" dirty="0">
                    <a:latin typeface="Cambria Math" panose="02040503050406030204" pitchFamily="18" charset="0"/>
                  </a:rPr>
                  <a:t>.</a:t>
                </a:r>
              </a:p>
              <a:p>
                <a:pPr lvl="1">
                  <a:lnSpc>
                    <a:spcPct val="110000"/>
                  </a:lnSpc>
                </a:pPr>
                <a:r>
                  <a:rPr lang="zh-CN" altLang="en-US" dirty="0">
                    <a:latin typeface="Cambria Math" panose="02040503050406030204" pitchFamily="18" charset="0"/>
                  </a:rPr>
                  <a:t>为确定是否存在这样的解</a:t>
                </a:r>
                <a:r>
                  <a:rPr lang="en-US" altLang="zh-CN" dirty="0" smtClean="0">
                    <a:latin typeface="Cambria Math" panose="02040503050406030204" pitchFamily="18" charset="0"/>
                  </a:rPr>
                  <a:t>, </a:t>
                </a:r>
                <a:r>
                  <a:rPr lang="zh-CN" altLang="en-US" dirty="0" smtClean="0">
                    <a:latin typeface="Cambria Math" panose="02040503050406030204" pitchFamily="18" charset="0"/>
                  </a:rPr>
                  <a:t>将它带入方程后变为</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=5</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7</m:t>
                        </m:r>
                      </m:e>
                      <m:sup>
                        <m:r>
                          <a:rPr lang="en-US" altLang="zh-CN" b="0" i="1" smtClean="0">
                            <a:latin typeface="Cambria Math" panose="02040503050406030204" pitchFamily="18" charset="0"/>
                            <a:ea typeface="Cambria Math" panose="02040503050406030204" pitchFamily="18" charset="0"/>
                          </a:rPr>
                          <m:t>𝑛</m:t>
                        </m:r>
                      </m:sup>
                    </m:sSup>
                  </m:oMath>
                </a14:m>
                <a:r>
                  <a:rPr lang="en-US" dirty="0" smtClean="0">
                    <a:latin typeface="Cambria Math" panose="02040503050406030204" pitchFamily="18" charset="0"/>
                  </a:rPr>
                  <a:t>.</a:t>
                </a:r>
                <a:endParaRPr lang="en-US" dirty="0">
                  <a:latin typeface="Cambria Math" panose="02040503050406030204" pitchFamily="18" charset="0"/>
                </a:endParaRPr>
              </a:p>
              <a:p>
                <a:pPr lvl="1">
                  <a:lnSpc>
                    <a:spcPct val="110000"/>
                  </a:lnSpc>
                </a:pPr>
                <a:r>
                  <a:rPr lang="zh-CN" altLang="en-US" dirty="0">
                    <a:latin typeface="Cambria Math" panose="02040503050406030204" pitchFamily="18" charset="0"/>
                  </a:rPr>
                  <a:t>变换后可得</a:t>
                </a:r>
                <a:r>
                  <a:rPr lang="en-US" altLang="zh-CN" dirty="0">
                    <a:latin typeface="Cambria Math" panose="02040503050406030204" pitchFamily="18" charset="0"/>
                  </a:rPr>
                  <a:t>20</a:t>
                </a:r>
                <a14:m>
                  <m:oMath xmlns:m="http://schemas.openxmlformats.org/officeDocument/2006/math">
                    <m:r>
                      <a:rPr lang="en-US" altLang="zh-CN" i="1">
                        <a:latin typeface="Cambria Math" panose="02040503050406030204" pitchFamily="18" charset="0"/>
                      </a:rPr>
                      <m:t>𝐶</m:t>
                    </m:r>
                  </m:oMath>
                </a14:m>
                <a:r>
                  <a:rPr lang="en-US" altLang="zh-CN" dirty="0">
                    <a:latin typeface="Cambria Math" panose="02040503050406030204" pitchFamily="18" charset="0"/>
                  </a:rPr>
                  <a:t>=49</a:t>
                </a:r>
                <a:r>
                  <a:rPr lang="en-US" dirty="0">
                    <a:latin typeface="Cambria Math" panose="02040503050406030204" pitchFamily="18" charset="0"/>
                  </a:rPr>
                  <a:t>. </a:t>
                </a:r>
                <a:r>
                  <a:rPr lang="zh-CN" altLang="en-US" dirty="0">
                    <a:latin typeface="Cambria Math" panose="02040503050406030204" pitchFamily="18" charset="0"/>
                  </a:rPr>
                  <a:t>从而可得</a:t>
                </a:r>
                <a14:m>
                  <m:oMath xmlns:m="http://schemas.openxmlformats.org/officeDocument/2006/math">
                    <m:r>
                      <a:rPr lang="en-US" altLang="zh-CN" i="1">
                        <a:latin typeface="Cambria Math" panose="02040503050406030204" pitchFamily="18" charset="0"/>
                      </a:rPr>
                      <m:t>𝐶</m:t>
                    </m:r>
                  </m:oMath>
                </a14:m>
                <a:r>
                  <a:rPr lang="en-US" dirty="0">
                    <a:latin typeface="Cambria Math" panose="02040503050406030204" pitchFamily="18" charset="0"/>
                  </a:rPr>
                  <a:t>=49/20. </a:t>
                </a:r>
                <a:r>
                  <a:rPr lang="zh-CN" altLang="en-US" dirty="0">
                    <a:latin typeface="Cambria Math" panose="02040503050406030204" pitchFamily="18" charset="0"/>
                  </a:rPr>
                  <a:t>因此</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oMath>
                </a14:m>
                <a:r>
                  <a:rPr lang="en-US" altLang="zh-CN" dirty="0">
                    <a:latin typeface="Cambria Math" panose="02040503050406030204" pitchFamily="18" charset="0"/>
                  </a:rPr>
                  <a:t>= 49/20</a:t>
                </a:r>
                <a14:m>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7</m:t>
                        </m:r>
                      </m:e>
                      <m:sup>
                        <m:r>
                          <a:rPr lang="en-US" altLang="zh-CN" i="1">
                            <a:latin typeface="Cambria Math" panose="02040503050406030204" pitchFamily="18" charset="0"/>
                            <a:ea typeface="Cambria Math" panose="02040503050406030204" pitchFamily="18" charset="0"/>
                          </a:rPr>
                          <m:t>𝑛</m:t>
                        </m:r>
                      </m:sup>
                    </m:sSup>
                  </m:oMath>
                </a14:m>
                <a:r>
                  <a:rPr lang="zh-CN" altLang="en-US" dirty="0">
                    <a:latin typeface="Cambria Math" panose="02040503050406030204" pitchFamily="18" charset="0"/>
                  </a:rPr>
                  <a:t>是一个特解</a:t>
                </a:r>
                <a:r>
                  <a:rPr lang="en-US" altLang="zh-CN" dirty="0" smtClean="0">
                    <a:latin typeface="Cambria Math" panose="02040503050406030204" pitchFamily="18" charset="0"/>
                  </a:rPr>
                  <a:t>.</a:t>
                </a:r>
              </a:p>
              <a:p>
                <a:pPr lvl="1">
                  <a:lnSpc>
                    <a:spcPct val="110000"/>
                  </a:lnSpc>
                </a:pPr>
                <a:r>
                  <a:rPr lang="zh-CN" altLang="en-US" dirty="0" smtClean="0">
                    <a:latin typeface="Cambria Math" panose="02040503050406030204" pitchFamily="18" charset="0"/>
                  </a:rPr>
                  <a:t>所有解的形式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dirty="0">
                    <a:latin typeface="Cambria Math" panose="02040503050406030204" pitchFamily="18" charset="0"/>
                  </a:rPr>
                  <a:t> =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𝑛</m:t>
                        </m:r>
                      </m:sub>
                      <m:sup>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up>
                    </m:sSubSup>
                  </m:oMath>
                </a14:m>
                <a:r>
                  <a:rPr lang="en-US" altLang="zh-CN" dirty="0">
                    <a:latin typeface="Cambria Math" panose="02040503050406030204" pitchFamily="18" charset="0"/>
                  </a:rPr>
                  <a:t>= </a:t>
                </a:r>
                <a:r>
                  <a:rPr lang="en-US" altLang="zh-CN" dirty="0" smtClean="0">
                    <a:latin typeface="Cambria Math" panose="02040503050406030204" pitchFamily="18" charset="0"/>
                  </a:rPr>
                  <a:t> </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1</m:t>
                        </m:r>
                      </m:sub>
                    </m:sSub>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3</m:t>
                        </m:r>
                      </m:e>
                      <m:sup>
                        <m:r>
                          <a:rPr lang="en-US" altLang="zh-CN" i="1" dirty="0">
                            <a:latin typeface="Cambria Math" panose="02040503050406030204" pitchFamily="18" charset="0"/>
                          </a:rPr>
                          <m:t>𝑛</m:t>
                        </m:r>
                      </m:sup>
                    </m:sSup>
                    <m:sSub>
                      <m:sSubPr>
                        <m:ctrlPr>
                          <a:rPr lang="el-GR" altLang="zh-CN" i="1" dirty="0">
                            <a:latin typeface="Cambria Math" panose="02040503050406030204" pitchFamily="18" charset="0"/>
                          </a:rPr>
                        </m:ctrlPr>
                      </m:sSubPr>
                      <m:e>
                        <m:r>
                          <a:rPr lang="en-US" altLang="zh-CN" dirty="0">
                            <a:latin typeface="Cambria Math" panose="02040503050406030204" pitchFamily="18" charset="0"/>
                          </a:rPr>
                          <m:t>+</m:t>
                        </m:r>
                        <m:r>
                          <a:rPr lang="el-GR" altLang="zh-CN" dirty="0">
                            <a:latin typeface="Cambria Math" panose="02040503050406030204" pitchFamily="18" charset="0"/>
                          </a:rPr>
                          <m:t>𝛼</m:t>
                        </m:r>
                      </m:e>
                      <m:sub>
                        <m:r>
                          <a:rPr lang="en-US" altLang="zh-CN" dirty="0">
                            <a:latin typeface="Cambria Math" panose="02040503050406030204" pitchFamily="18" charset="0"/>
                          </a:rPr>
                          <m:t>2</m:t>
                        </m:r>
                      </m:sub>
                    </m:sSub>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𝑛</m:t>
                        </m:r>
                      </m:sup>
                    </m:sSup>
                  </m:oMath>
                </a14:m>
                <a:r>
                  <a:rPr lang="en-US" altLang="zh-CN" dirty="0">
                    <a:latin typeface="Cambria Math" panose="02040503050406030204" pitchFamily="18" charset="0"/>
                  </a:rPr>
                  <a:t>+ 49/20</a:t>
                </a:r>
                <a14:m>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7</m:t>
                        </m:r>
                      </m:e>
                      <m:sup>
                        <m:r>
                          <a:rPr lang="en-US" altLang="zh-CN" i="1">
                            <a:latin typeface="Cambria Math" panose="02040503050406030204" pitchFamily="18" charset="0"/>
                            <a:ea typeface="Cambria Math" panose="02040503050406030204" pitchFamily="18" charset="0"/>
                          </a:rPr>
                          <m:t>𝑛</m:t>
                        </m:r>
                      </m:sup>
                    </m:sSup>
                  </m:oMath>
                </a14:m>
                <a:r>
                  <a:rPr lang="en-US" altLang="zh-CN" dirty="0">
                    <a:latin typeface="Cambria Math" panose="02040503050406030204" pitchFamily="18" charset="0"/>
                  </a:rPr>
                  <a:t>, </a:t>
                </a:r>
                <a:r>
                  <a:rPr lang="zh-CN" altLang="en-US" dirty="0">
                    <a:latin typeface="Cambria Math" panose="02040503050406030204" pitchFamily="18" charset="0"/>
                  </a:rPr>
                  <a:t>其中</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1</m:t>
                        </m:r>
                      </m:sub>
                    </m:sSub>
                  </m:oMath>
                </a14:m>
                <a:r>
                  <a:rPr lang="en-US" altLang="zh-CN" dirty="0">
                    <a:latin typeface="Cambria Math" panose="02040503050406030204" pitchFamily="18" charset="0"/>
                  </a:rPr>
                  <a:t>,</a:t>
                </a:r>
                <a14:m>
                  <m:oMath xmlns:m="http://schemas.openxmlformats.org/officeDocument/2006/math">
                    <m:sSub>
                      <m:sSubPr>
                        <m:ctrlPr>
                          <a:rPr lang="el-GR" altLang="zh-CN" i="1" dirty="0">
                            <a:latin typeface="Cambria Math" panose="02040503050406030204" pitchFamily="18" charset="0"/>
                          </a:rPr>
                        </m:ctrlPr>
                      </m:sSubPr>
                      <m:e>
                        <m:r>
                          <a:rPr lang="el-GR" altLang="zh-CN" dirty="0">
                            <a:latin typeface="Cambria Math" panose="02040503050406030204" pitchFamily="18" charset="0"/>
                          </a:rPr>
                          <m:t>𝛼</m:t>
                        </m:r>
                      </m:e>
                      <m:sub>
                        <m:r>
                          <a:rPr lang="en-US" altLang="zh-CN" dirty="0">
                            <a:latin typeface="Cambria Math" panose="02040503050406030204" pitchFamily="18" charset="0"/>
                          </a:rPr>
                          <m:t>2</m:t>
                        </m:r>
                      </m:sub>
                    </m:sSub>
                  </m:oMath>
                </a14:m>
                <a:r>
                  <a:rPr lang="zh-CN" altLang="en-US" dirty="0">
                    <a:latin typeface="Cambria Math" panose="02040503050406030204" pitchFamily="18" charset="0"/>
                  </a:rPr>
                  <a:t>是常数</a:t>
                </a:r>
                <a:r>
                  <a:rPr lang="en-US" altLang="zh-CN" dirty="0">
                    <a:latin typeface="Cambria Math" panose="020405030504060302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45</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1532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676399"/>
            <a:ext cx="11277599" cy="4533905"/>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求解常系数线性非齐次的递推关系</a:t>
            </a:r>
            <a:endParaRPr lang="en-US" dirty="0"/>
          </a:p>
        </p:txBody>
      </p:sp>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46</a:t>
            </a:fld>
            <a:endParaRPr lang="zh-CN" altLang="en-US" dirty="0"/>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609600" y="1088824"/>
                <a:ext cx="10987316" cy="5121481"/>
              </a:xfrm>
            </p:spPr>
            <p:txBody>
              <a:bodyPr>
                <a:normAutofit/>
              </a:bodyPr>
              <a:lstStyle/>
              <a:p>
                <a:pPr>
                  <a:lnSpc>
                    <a:spcPct val="100000"/>
                  </a:lnSpc>
                </a:pPr>
                <a:r>
                  <a:rPr lang="zh-CN" altLang="en-US" dirty="0" smtClean="0"/>
                  <a:t>当</a:t>
                </a:r>
                <a14:m>
                  <m:oMath xmlns:m="http://schemas.openxmlformats.org/officeDocument/2006/math">
                    <m:r>
                      <a:rPr lang="en-US" altLang="zh-CN" b="1" i="1" smtClean="0">
                        <a:solidFill>
                          <a:srgbClr val="C00000"/>
                        </a:solidFill>
                        <a:latin typeface="Cambria Math" panose="02040503050406030204" pitchFamily="18" charset="0"/>
                      </a:rPr>
                      <m:t>𝑭</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𝒏</m:t>
                    </m:r>
                    <m:r>
                      <a:rPr lang="en-US" altLang="zh-CN" b="1" i="1" smtClean="0">
                        <a:solidFill>
                          <a:srgbClr val="C00000"/>
                        </a:solidFill>
                        <a:latin typeface="Cambria Math" panose="02040503050406030204" pitchFamily="18" charset="0"/>
                      </a:rPr>
                      <m:t>)</m:t>
                    </m:r>
                  </m:oMath>
                </a14:m>
                <a:r>
                  <a:rPr lang="zh-CN" altLang="en-US" b="1" dirty="0" smtClean="0">
                    <a:solidFill>
                      <a:srgbClr val="C00000"/>
                    </a:solidFill>
                  </a:rPr>
                  <a:t>是</a:t>
                </a:r>
                <a14:m>
                  <m:oMath xmlns:m="http://schemas.openxmlformats.org/officeDocument/2006/math">
                    <m:r>
                      <a:rPr lang="en-US" altLang="zh-CN" b="1" i="1">
                        <a:solidFill>
                          <a:srgbClr val="C00000"/>
                        </a:solidFill>
                        <a:latin typeface="Cambria Math" panose="02040503050406030204" pitchFamily="18" charset="0"/>
                      </a:rPr>
                      <m:t>𝒏</m:t>
                    </m:r>
                  </m:oMath>
                </a14:m>
                <a:r>
                  <a:rPr lang="zh-CN" altLang="en-US" b="1" dirty="0" smtClean="0">
                    <a:solidFill>
                      <a:srgbClr val="C00000"/>
                    </a:solidFill>
                  </a:rPr>
                  <a:t>的多项式与一个常数的</a:t>
                </a:r>
                <a14:m>
                  <m:oMath xmlns:m="http://schemas.openxmlformats.org/officeDocument/2006/math">
                    <m:r>
                      <a:rPr lang="en-US" altLang="zh-CN" b="1" i="1">
                        <a:solidFill>
                          <a:srgbClr val="C00000"/>
                        </a:solidFill>
                        <a:latin typeface="Cambria Math" panose="02040503050406030204" pitchFamily="18" charset="0"/>
                      </a:rPr>
                      <m:t>𝒏</m:t>
                    </m:r>
                  </m:oMath>
                </a14:m>
                <a:r>
                  <a:rPr lang="zh-CN" altLang="en-US" b="1" dirty="0" smtClean="0">
                    <a:solidFill>
                      <a:srgbClr val="C00000"/>
                    </a:solidFill>
                  </a:rPr>
                  <a:t>次幂之积时</a:t>
                </a:r>
                <a:r>
                  <a:rPr lang="en-US" altLang="zh-CN" b="1" dirty="0" smtClean="0">
                    <a:solidFill>
                      <a:srgbClr val="C00000"/>
                    </a:solidFill>
                  </a:rPr>
                  <a:t>, </a:t>
                </a:r>
                <a:r>
                  <a:rPr lang="zh-CN" altLang="en-US" b="1" dirty="0" smtClean="0">
                    <a:solidFill>
                      <a:srgbClr val="C00000"/>
                    </a:solidFill>
                  </a:rPr>
                  <a:t>特解形式</a:t>
                </a:r>
                <a:r>
                  <a:rPr lang="zh-CN" altLang="en-US" dirty="0" smtClean="0"/>
                  <a:t>如下所述</a:t>
                </a:r>
                <a:r>
                  <a:rPr lang="en-US" altLang="zh-CN" dirty="0" smtClean="0"/>
                  <a:t>:</a:t>
                </a:r>
                <a:endParaRPr lang="en-US" dirty="0" smtClean="0"/>
              </a:p>
              <a:p>
                <a:pPr>
                  <a:lnSpc>
                    <a:spcPct val="100000"/>
                  </a:lnSpc>
                </a:pPr>
                <a:r>
                  <a:rPr lang="zh-CN" altLang="en-US" dirty="0" smtClean="0"/>
                  <a:t>定理</a:t>
                </a:r>
                <a:r>
                  <a:rPr lang="en-US" altLang="zh-CN" dirty="0" smtClean="0"/>
                  <a:t>6: </a:t>
                </a:r>
                <a:r>
                  <a:rPr lang="zh-CN" altLang="en-US" dirty="0" smtClean="0"/>
                  <a:t>如果</a:t>
                </a:r>
                <a:r>
                  <a:rPr lang="en-US"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en-US" dirty="0" smtClean="0"/>
                  <a:t>}</a:t>
                </a:r>
                <a:r>
                  <a:rPr lang="zh-CN" altLang="en-US" dirty="0" smtClean="0"/>
                  <a:t>满足线性</a:t>
                </a:r>
                <a:r>
                  <a:rPr lang="zh-CN" altLang="en-US" dirty="0"/>
                  <a:t>非齐次的递推</a:t>
                </a:r>
                <a:r>
                  <a:rPr lang="zh-CN" altLang="en-US" dirty="0" smtClean="0"/>
                  <a:t>关系</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i="1" dirty="0" smtClean="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是</m:t>
                    </m:r>
                  </m:oMath>
                </a14:m>
                <a:r>
                  <a:rPr lang="zh-CN" altLang="en-US" dirty="0" smtClean="0"/>
                  <a:t>实数</a:t>
                </a:r>
                <a:r>
                  <a:rPr lang="en-US" altLang="zh-CN" dirty="0" smtClean="0"/>
                  <a:t>. </a:t>
                </a:r>
                <a:r>
                  <a:rPr lang="zh-CN" altLang="en-US" dirty="0" smtClean="0"/>
                  <a:t>且</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𝑡</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𝑛</m:t>
                        </m:r>
                      </m:sup>
                    </m:sSup>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𝑡</m:t>
                        </m:r>
                      </m:sub>
                    </m:sSub>
                  </m:oMath>
                </a14:m>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𝑠</m:t>
                    </m:r>
                  </m:oMath>
                </a14:m>
                <a:r>
                  <a:rPr lang="zh-CN" altLang="en-US" dirty="0" smtClean="0"/>
                  <a:t>是实数</a:t>
                </a:r>
                <a:r>
                  <a:rPr lang="en-US" altLang="zh-CN" dirty="0" smtClean="0"/>
                  <a:t>. </a:t>
                </a:r>
              </a:p>
              <a:p>
                <a:pPr marL="0" indent="0">
                  <a:lnSpc>
                    <a:spcPct val="100000"/>
                  </a:lnSpc>
                  <a:buNone/>
                </a:pPr>
                <a:r>
                  <a:rPr lang="en-US" altLang="zh-CN" dirty="0"/>
                  <a:t> </a:t>
                </a:r>
                <a:r>
                  <a:rPr lang="en-US" altLang="zh-CN" dirty="0" smtClean="0"/>
                  <a:t>      </a:t>
                </a:r>
                <a:r>
                  <a:rPr lang="zh-CN" altLang="en-US" dirty="0" smtClean="0"/>
                  <a:t>当</a:t>
                </a:r>
                <a14:m>
                  <m:oMath xmlns:m="http://schemas.openxmlformats.org/officeDocument/2006/math">
                    <m:r>
                      <a:rPr lang="en-US" altLang="zh-CN" i="1">
                        <a:latin typeface="Cambria Math" panose="02040503050406030204" pitchFamily="18" charset="0"/>
                      </a:rPr>
                      <m:t>𝑠</m:t>
                    </m:r>
                  </m:oMath>
                </a14:m>
                <a:r>
                  <a:rPr lang="zh-CN" altLang="en-US" dirty="0"/>
                  <a:t>不是相伴的线性齐次递推</a:t>
                </a:r>
                <a:r>
                  <a:rPr lang="zh-CN" altLang="en-US" dirty="0" smtClean="0"/>
                  <a:t>关系的特征方程的根</a:t>
                </a:r>
                <a:r>
                  <a:rPr lang="en-US" altLang="zh-CN" dirty="0" smtClean="0"/>
                  <a:t>, </a:t>
                </a:r>
                <a:r>
                  <a:rPr lang="zh-CN" altLang="en-US" dirty="0" smtClean="0"/>
                  <a:t>存在一个特解</a:t>
                </a:r>
                <a:r>
                  <a:rPr lang="en-US" altLang="zh-CN" dirty="0" smtClean="0"/>
                  <a:t>:</a:t>
                </a:r>
              </a:p>
              <a:p>
                <a:pPr marL="0" indent="0" algn="ctr">
                  <a:lnSpc>
                    <a:spcPct val="100000"/>
                  </a:lnSpc>
                  <a:buNone/>
                </a:pP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𝑡</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𝑡</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𝑡</m:t>
                        </m:r>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𝑛</m:t>
                        </m:r>
                      </m:sup>
                    </m:sSup>
                  </m:oMath>
                </a14:m>
                <a:endParaRPr lang="en-US" dirty="0" smtClean="0"/>
              </a:p>
              <a:p>
                <a:pPr marL="182563" indent="-182563">
                  <a:lnSpc>
                    <a:spcPct val="100000"/>
                  </a:lnSpc>
                  <a:buNone/>
                </a:pPr>
                <a:r>
                  <a:rPr lang="zh-CN" altLang="en-US" dirty="0" smtClean="0"/>
                  <a:t>       当</a:t>
                </a:r>
                <a14:m>
                  <m:oMath xmlns:m="http://schemas.openxmlformats.org/officeDocument/2006/math">
                    <m:r>
                      <a:rPr lang="en-US" altLang="zh-CN" i="1">
                        <a:latin typeface="Cambria Math" panose="02040503050406030204" pitchFamily="18" charset="0"/>
                      </a:rPr>
                      <m:t>𝑠</m:t>
                    </m:r>
                  </m:oMath>
                </a14:m>
                <a:r>
                  <a:rPr lang="zh-CN" altLang="en-US" dirty="0"/>
                  <a:t>是相伴的线性齐次递推关系的特征方程的根</a:t>
                </a:r>
                <a:r>
                  <a:rPr lang="zh-CN" altLang="en-US" dirty="0" smtClean="0"/>
                  <a:t>时</a:t>
                </a:r>
                <a:r>
                  <a:rPr lang="en-US" altLang="zh-CN" dirty="0" smtClean="0"/>
                  <a:t>, </a:t>
                </a:r>
                <a:r>
                  <a:rPr lang="zh-CN" altLang="en-US" dirty="0" smtClean="0"/>
                  <a:t>且重数是</a:t>
                </a:r>
                <a14:m>
                  <m:oMath xmlns:m="http://schemas.openxmlformats.org/officeDocument/2006/math">
                    <m:r>
                      <a:rPr lang="en-US" altLang="zh-CN" i="1" dirty="0" smtClean="0">
                        <a:latin typeface="Cambria Math" panose="02040503050406030204" pitchFamily="18" charset="0"/>
                      </a:rPr>
                      <m:t>𝑚</m:t>
                    </m:r>
                  </m:oMath>
                </a14:m>
                <a:r>
                  <a:rPr lang="en-US" altLang="zh-CN" dirty="0" smtClean="0"/>
                  <a:t>, </a:t>
                </a:r>
                <a:r>
                  <a:rPr lang="zh-CN" altLang="en-US" dirty="0"/>
                  <a:t>存在一个特解</a:t>
                </a:r>
                <a:r>
                  <a:rPr lang="en-US" altLang="zh-CN" dirty="0"/>
                  <a:t>:</a:t>
                </a:r>
              </a:p>
              <a:p>
                <a:pPr marL="0" indent="0" algn="ctr">
                  <a:lnSpc>
                    <a:spcPct val="100000"/>
                  </a:lnSpc>
                  <a:buNone/>
                </a:pP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1" smtClean="0">
                            <a:latin typeface="Cambria Math" panose="02040503050406030204" pitchFamily="18" charset="0"/>
                          </a:rPr>
                          <m:t>𝑚</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𝑡</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𝑡</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𝑡</m:t>
                        </m:r>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𝑛</m:t>
                        </m:r>
                      </m:sup>
                    </m:sSup>
                  </m:oMath>
                </a14:m>
                <a:endParaRPr lang="en-US" dirty="0"/>
              </a:p>
            </p:txBody>
          </p:sp>
        </mc:Choice>
        <mc:Fallback xmlns="">
          <p:sp>
            <p:nvSpPr>
              <p:cNvPr id="10" name="Content Placeholder 2"/>
              <p:cNvSpPr>
                <a:spLocks noGrp="1" noRot="1" noChangeAspect="1" noMove="1" noResize="1" noEditPoints="1" noAdjustHandles="1" noChangeArrowheads="1" noChangeShapeType="1" noTextEdit="1"/>
              </p:cNvSpPr>
              <p:nvPr>
                <p:ph idx="1"/>
              </p:nvPr>
            </p:nvSpPr>
            <p:spPr>
              <a:xfrm>
                <a:off x="609600" y="1088824"/>
                <a:ext cx="10987316" cy="5121481"/>
              </a:xfrm>
              <a:blipFill>
                <a:blip r:embed="rId2"/>
                <a:stretch>
                  <a:fillRect l="-943" t="-1310" r="-832"/>
                </a:stretch>
              </a:blipFill>
            </p:spPr>
            <p:txBody>
              <a:bodyPr/>
              <a:lstStyle/>
              <a:p>
                <a:r>
                  <a:rPr lang="zh-CN" altLang="en-US">
                    <a:noFill/>
                  </a:rPr>
                  <a:t> </a:t>
                </a:r>
              </a:p>
            </p:txBody>
          </p:sp>
        </mc:Fallback>
      </mc:AlternateContent>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75745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r>
                  <a:rPr lang="zh-CN" altLang="en-US" dirty="0" smtClean="0"/>
                  <a:t>当</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3</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3</m:t>
                        </m:r>
                      </m:e>
                      <m:sup>
                        <m:r>
                          <a:rPr lang="en-US" altLang="zh-CN" i="1">
                            <a:latin typeface="Cambria Math" panose="02040503050406030204" pitchFamily="18" charset="0"/>
                            <a:ea typeface="Cambria Math" panose="02040503050406030204" pitchFamily="18" charset="0"/>
                          </a:rPr>
                          <m:t>𝑛</m:t>
                        </m:r>
                      </m:sup>
                    </m:sSup>
                  </m:oMath>
                </a14:m>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𝑛</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𝑛</m:t>
                        </m:r>
                      </m:sup>
                    </m:sSup>
                  </m:oMath>
                </a14:m>
                <a:r>
                  <a:rPr lang="en-US" altLang="zh-CN" dirty="0"/>
                  <a:t>,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𝑛</m:t>
                                </m:r>
                              </m:e>
                              <m:sup>
                                <m:r>
                                  <a:rPr lang="en-US" altLang="zh-CN" i="1">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ea typeface="Cambria Math" panose="02040503050406030204" pitchFamily="18" charset="0"/>
                          </a:rPr>
                          <m:t>3</m:t>
                        </m:r>
                      </m:e>
                      <m:sup>
                        <m:r>
                          <a:rPr lang="en-US" altLang="zh-CN" i="1">
                            <a:latin typeface="Cambria Math" panose="02040503050406030204" pitchFamily="18" charset="0"/>
                            <a:ea typeface="Cambria Math" panose="02040503050406030204" pitchFamily="18" charset="0"/>
                          </a:rPr>
                          <m:t>𝑛</m:t>
                        </m:r>
                      </m:sup>
                    </m:sSup>
                  </m:oMath>
                </a14:m>
                <a:r>
                  <a:rPr lang="en-US" altLang="zh-CN" dirty="0" smtClean="0"/>
                  <a:t>, </a:t>
                </a:r>
                <a:r>
                  <a:rPr lang="zh-CN" altLang="en-US" dirty="0" smtClean="0"/>
                  <a:t>线性非齐次递推关系</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6</m:t>
                        </m:r>
                        <m:r>
                          <a:rPr lang="en-US" altLang="zh-CN" b="0" i="1" smtClean="0">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0" i="0" smtClean="0">
                        <a:latin typeface="Cambria Math" panose="02040503050406030204" pitchFamily="18" charset="0"/>
                      </a:rPr>
                      <m:t>9</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en-US" altLang="zh-CN" dirty="0" smtClean="0"/>
                  <a:t>+</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zh-CN" altLang="en-US" i="1">
                        <a:latin typeface="Cambria Math" panose="02040503050406030204" pitchFamily="18" charset="0"/>
                      </a:rPr>
                      <m:t>的</m:t>
                    </m:r>
                  </m:oMath>
                </a14:m>
                <a:r>
                  <a:rPr lang="zh-CN" altLang="en-US" dirty="0" smtClean="0"/>
                  <a:t>特解形式分别是多少</a:t>
                </a:r>
                <a:r>
                  <a:rPr lang="en-US" altLang="zh-CN" dirty="0" smtClean="0"/>
                  <a:t>?</a:t>
                </a:r>
              </a:p>
              <a:p>
                <a:pPr algn="just">
                  <a:lnSpc>
                    <a:spcPct val="100000"/>
                  </a:lnSpc>
                </a:pPr>
                <a:r>
                  <a:rPr lang="zh-CN" altLang="en-US" dirty="0" smtClean="0"/>
                  <a:t>解</a:t>
                </a:r>
                <a:r>
                  <a:rPr lang="en-US" altLang="zh-CN" dirty="0" smtClean="0"/>
                  <a:t>:</a:t>
                </a:r>
                <a:r>
                  <a:rPr lang="zh-CN" altLang="en-US" dirty="0"/>
                  <a:t>相伴的线性齐次递推</a:t>
                </a:r>
                <a14:m>
                  <m:oMath xmlns:m="http://schemas.openxmlformats.org/officeDocument/2006/math">
                    <m:r>
                      <a:rPr lang="zh-CN" altLang="en-US" i="1">
                        <a:latin typeface="Cambria Math" panose="02040503050406030204" pitchFamily="18" charset="0"/>
                      </a:rPr>
                      <m:t>关系</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6</m:t>
                        </m:r>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a:latin typeface="Cambria Math" panose="02040503050406030204" pitchFamily="18" charset="0"/>
                      </a:rPr>
                      <m:t>9</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oMath>
                </a14:m>
                <a:r>
                  <a:rPr lang="en-US" altLang="zh-CN" dirty="0" smtClean="0"/>
                  <a:t>, </a:t>
                </a:r>
                <a:r>
                  <a:rPr lang="zh-CN" altLang="en-US" dirty="0" smtClean="0"/>
                  <a:t>它的特征方程</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𝑟</m:t>
                        </m:r>
                      </m:e>
                      <m:sup>
                        <m:r>
                          <a:rPr lang="en-US" altLang="zh-CN" i="1">
                            <a:latin typeface="Cambria Math" panose="02040503050406030204" pitchFamily="18" charset="0"/>
                            <a:ea typeface="Cambria Math" panose="02040503050406030204" pitchFamily="18" charset="0"/>
                          </a:rPr>
                          <m:t>2</m:t>
                        </m:r>
                      </m:sup>
                    </m:sSup>
                  </m:oMath>
                </a14:m>
                <a:r>
                  <a:rPr lang="en-US" altLang="zh-CN" dirty="0" smtClean="0"/>
                  <a:t>-6</a:t>
                </a:r>
                <a14:m>
                  <m:oMath xmlns:m="http://schemas.openxmlformats.org/officeDocument/2006/math">
                    <m:r>
                      <a:rPr lang="en-US" altLang="zh-CN" i="1" dirty="0" smtClean="0">
                        <a:latin typeface="Cambria Math" panose="02040503050406030204" pitchFamily="18" charset="0"/>
                      </a:rPr>
                      <m:t>𝑟</m:t>
                    </m:r>
                  </m:oMath>
                </a14:m>
                <a:r>
                  <a:rPr lang="en-US" altLang="zh-CN" dirty="0" smtClean="0"/>
                  <a:t>+9=(</a:t>
                </a:r>
                <a14:m>
                  <m:oMath xmlns:m="http://schemas.openxmlformats.org/officeDocument/2006/math">
                    <m:r>
                      <a:rPr lang="en-US" altLang="zh-CN" i="1" dirty="0" smtClean="0">
                        <a:latin typeface="Cambria Math" panose="02040503050406030204" pitchFamily="18" charset="0"/>
                      </a:rPr>
                      <m:t>𝑟</m:t>
                    </m:r>
                  </m:oMath>
                </a14:m>
                <a:r>
                  <a:rPr lang="en-US" altLang="zh-CN" dirty="0" smtClean="0"/>
                  <a:t>-3)(</a:t>
                </a:r>
                <a14:m>
                  <m:oMath xmlns:m="http://schemas.openxmlformats.org/officeDocument/2006/math">
                    <m:r>
                      <a:rPr lang="en-US" altLang="zh-CN" i="1" dirty="0" smtClean="0">
                        <a:latin typeface="Cambria Math" panose="02040503050406030204" pitchFamily="18" charset="0"/>
                      </a:rPr>
                      <m:t>𝑟</m:t>
                    </m:r>
                  </m:oMath>
                </a14:m>
                <a:r>
                  <a:rPr lang="en-US" altLang="zh-CN" dirty="0" smtClean="0"/>
                  <a:t>-3)=0</a:t>
                </a:r>
                <a:r>
                  <a:rPr lang="zh-CN" altLang="en-US" dirty="0" smtClean="0"/>
                  <a:t>，解为一个</a:t>
                </a:r>
                <a:r>
                  <a:rPr lang="en-US" altLang="zh-CN" dirty="0" smtClean="0"/>
                  <a:t>2</a:t>
                </a:r>
                <a:r>
                  <a:rPr lang="zh-CN" altLang="en-US" dirty="0" smtClean="0"/>
                  <a:t>重的单根</a:t>
                </a:r>
                <a:r>
                  <a:rPr lang="en-US" altLang="zh-CN" dirty="0" smtClean="0"/>
                  <a:t>3.</a:t>
                </a:r>
              </a:p>
              <a:p>
                <a:pPr lvl="1"/>
                <a14:m>
                  <m:oMath xmlns:m="http://schemas.openxmlformats.org/officeDocument/2006/math">
                    <m:r>
                      <a:rPr lang="en-US" altLang="zh-CN">
                        <a:latin typeface="Cambria Math" panose="02040503050406030204" pitchFamily="18" charset="0"/>
                      </a:rPr>
                      <m:t>𝐹</m:t>
                    </m:r>
                    <m:d>
                      <m:dPr>
                        <m:ctrlPr>
                          <a:rPr lang="en-US" altLang="zh-CN" i="1">
                            <a:latin typeface="Cambria Math" panose="02040503050406030204" pitchFamily="18" charset="0"/>
                          </a:rPr>
                        </m:ctrlPr>
                      </m:dPr>
                      <m:e>
                        <m:r>
                          <a:rPr lang="en-US" altLang="zh-CN">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zh-CN" altLang="en-US" dirty="0"/>
                  <a:t>时</a:t>
                </a:r>
                <a:r>
                  <a:rPr lang="en-US" altLang="zh-CN" dirty="0"/>
                  <a:t>, </a:t>
                </a:r>
                <a:r>
                  <a:rPr lang="zh-CN" altLang="en-US" dirty="0"/>
                  <a:t>特解的形式为</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en-US" altLang="zh-CN" dirty="0"/>
                  <a:t>;</a:t>
                </a:r>
              </a:p>
              <a:p>
                <a:pPr lvl="1"/>
                <a14:m>
                  <m:oMath xmlns:m="http://schemas.openxmlformats.org/officeDocument/2006/math">
                    <m:r>
                      <a:rPr lang="en-US" altLang="zh-CN">
                        <a:latin typeface="Cambria Math" panose="02040503050406030204" pitchFamily="18" charset="0"/>
                      </a:rPr>
                      <m:t>𝐹</m:t>
                    </m:r>
                    <m:d>
                      <m:dPr>
                        <m:ctrlPr>
                          <a:rPr lang="en-US" altLang="zh-CN" i="1">
                            <a:latin typeface="Cambria Math" panose="02040503050406030204" pitchFamily="18" charset="0"/>
                          </a:rPr>
                        </m:ctrlPr>
                      </m:dPr>
                      <m:e>
                        <m:r>
                          <a:rPr lang="en-US" altLang="zh-CN">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𝑛</m:t>
                        </m:r>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zh-CN" altLang="en-US" dirty="0"/>
                  <a:t>时</a:t>
                </a:r>
                <a:r>
                  <a:rPr lang="en-US" altLang="zh-CN" dirty="0"/>
                  <a:t>, </a:t>
                </a:r>
                <a:r>
                  <a:rPr lang="zh-CN" altLang="en-US" dirty="0"/>
                  <a:t>特解的形式为</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1</m:t>
                            </m:r>
                          </m:sup>
                        </m:sSup>
                        <m:r>
                          <a:rPr lang="en-US" altLang="zh-CN">
                            <a:latin typeface="Cambria Math" panose="02040503050406030204" pitchFamily="18" charset="0"/>
                          </a:rPr>
                          <m:t>+</m:t>
                        </m:r>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en-US" altLang="zh-CN" dirty="0"/>
                  <a:t>;</a:t>
                </a:r>
              </a:p>
              <a:p>
                <a:pPr lvl="1"/>
                <a14:m>
                  <m:oMath xmlns:m="http://schemas.openxmlformats.org/officeDocument/2006/math">
                    <m:r>
                      <a:rPr lang="en-US" altLang="zh-CN">
                        <a:latin typeface="Cambria Math" panose="02040503050406030204" pitchFamily="18" charset="0"/>
                      </a:rPr>
                      <m:t>𝐹</m:t>
                    </m:r>
                    <m:d>
                      <m:dPr>
                        <m:ctrlPr>
                          <a:rPr lang="en-US" altLang="zh-CN" i="1">
                            <a:latin typeface="Cambria Math" panose="02040503050406030204" pitchFamily="18" charset="0"/>
                          </a:rPr>
                        </m:ctrlPr>
                      </m:dPr>
                      <m:e>
                        <m:r>
                          <a:rPr lang="en-US" altLang="zh-CN">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2</m:t>
                        </m:r>
                      </m:e>
                      <m:sup>
                        <m:r>
                          <a:rPr lang="en-US" altLang="zh-CN">
                            <a:latin typeface="Cambria Math" panose="02040503050406030204" pitchFamily="18" charset="0"/>
                          </a:rPr>
                          <m:t>𝑛</m:t>
                        </m:r>
                      </m:sup>
                    </m:sSup>
                  </m:oMath>
                </a14:m>
                <a:r>
                  <a:rPr lang="zh-CN" altLang="en-US" dirty="0"/>
                  <a:t>时</a:t>
                </a:r>
                <a:r>
                  <a:rPr lang="en-US" altLang="zh-CN" dirty="0"/>
                  <a:t>, </a:t>
                </a:r>
                <a:r>
                  <a:rPr lang="zh-CN" altLang="en-US" dirty="0"/>
                  <a:t>特解的形式为</a:t>
                </a:r>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1</m:t>
                            </m:r>
                          </m:sup>
                        </m:sSup>
                        <m:r>
                          <a:rPr lang="en-US" altLang="zh-CN">
                            <a:latin typeface="Cambria Math" panose="02040503050406030204" pitchFamily="18" charset="0"/>
                          </a:rPr>
                          <m:t>+</m:t>
                        </m:r>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2</m:t>
                        </m:r>
                      </m:e>
                      <m:sup>
                        <m:r>
                          <a:rPr lang="en-US" altLang="zh-CN">
                            <a:latin typeface="Cambria Math" panose="02040503050406030204" pitchFamily="18" charset="0"/>
                          </a:rPr>
                          <m:t>𝑛</m:t>
                        </m:r>
                      </m:sup>
                    </m:sSup>
                  </m:oMath>
                </a14:m>
                <a:r>
                  <a:rPr lang="en-US" altLang="zh-CN" dirty="0"/>
                  <a:t>;</a:t>
                </a:r>
              </a:p>
              <a:p>
                <a:pPr lvl="1"/>
                <a14:m>
                  <m:oMath xmlns:m="http://schemas.openxmlformats.org/officeDocument/2006/math">
                    <m:r>
                      <a:rPr lang="en-US" altLang="zh-CN">
                        <a:latin typeface="Cambria Math" panose="02040503050406030204" pitchFamily="18" charset="0"/>
                      </a:rPr>
                      <m:t>𝐹</m:t>
                    </m:r>
                    <m:d>
                      <m:dPr>
                        <m:ctrlPr>
                          <a:rPr lang="en-US" altLang="zh-CN" i="1">
                            <a:latin typeface="Cambria Math" panose="02040503050406030204" pitchFamily="18" charset="0"/>
                          </a:rPr>
                        </m:ctrlPr>
                      </m:dPr>
                      <m:e>
                        <m:r>
                          <a:rPr lang="en-US" altLang="zh-CN">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+1</m:t>
                            </m:r>
                          </m:e>
                        </m:d>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zh-CN" altLang="en-US" dirty="0"/>
                  <a:t>时</a:t>
                </a:r>
                <a:r>
                  <a:rPr lang="en-US" altLang="zh-CN" dirty="0"/>
                  <a:t>, </a:t>
                </a:r>
                <a:r>
                  <a:rPr lang="zh-CN" altLang="en-US" dirty="0"/>
                  <a:t>特解的形式为</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1</m:t>
                            </m:r>
                          </m:sup>
                        </m:sSup>
                        <m:r>
                          <a:rPr lang="en-US" altLang="zh-CN">
                            <a:latin typeface="Cambria Math" panose="02040503050406030204" pitchFamily="18" charset="0"/>
                          </a:rPr>
                          <m:t>+</m:t>
                        </m:r>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3</m:t>
                        </m:r>
                      </m:e>
                      <m:sup>
                        <m:r>
                          <a:rPr lang="en-US" altLang="zh-CN">
                            <a:latin typeface="Cambria Math" panose="02040503050406030204" pitchFamily="18" charset="0"/>
                          </a:rPr>
                          <m:t>𝑛</m:t>
                        </m:r>
                      </m:sup>
                    </m:sSup>
                  </m:oMath>
                </a14:m>
                <a:r>
                  <a:rPr lang="en-US" altLang="zh-CN" dirty="0"/>
                  <a:t>;</a:t>
                </a:r>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47</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2544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求解常系数线性非齐次的递推关系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oMath>
                </a14:m>
                <a:r>
                  <a:rPr lang="zh-CN" altLang="en-US" dirty="0" smtClean="0"/>
                  <a:t>表示前</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个正整数的和</a:t>
                </a:r>
                <a:r>
                  <a:rPr lang="en-US" altLang="zh-CN" dirty="0" smtClean="0"/>
                  <a:t>, </a:t>
                </a:r>
                <a:r>
                  <a:rPr lang="zh-CN" altLang="en-US" dirty="0" smtClean="0"/>
                  <a:t>即</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sup>
                      <m:e>
                        <m:r>
                          <a:rPr lang="en-US" altLang="zh-CN" b="0" i="1" smtClean="0">
                            <a:latin typeface="Cambria Math" panose="02040503050406030204" pitchFamily="18" charset="0"/>
                          </a:rPr>
                          <m:t>𝑘</m:t>
                        </m:r>
                      </m:e>
                    </m:nary>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oMath>
                </a14:m>
                <a:r>
                  <a:rPr lang="zh-CN" altLang="en-US" dirty="0" smtClean="0"/>
                  <a:t>满足关系</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zh-CN" altLang="en-US" i="1">
                        <a:latin typeface="Cambria Math" panose="02040503050406030204" pitchFamily="18" charset="0"/>
                      </a:rPr>
                      <m:t>其中</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oMath>
                </a14:m>
                <a:r>
                  <a:rPr lang="en-US" altLang="zh-CN" dirty="0" smtClean="0"/>
                  <a:t>1. </a:t>
                </a:r>
                <a:r>
                  <a:rPr lang="zh-CN" altLang="en-US" dirty="0"/>
                  <a:t>求该递推关系</a:t>
                </a:r>
                <a:r>
                  <a:rPr lang="zh-CN" altLang="en-US" dirty="0" smtClean="0"/>
                  <a:t>的所有解</a:t>
                </a:r>
                <a:endParaRPr lang="en-US" altLang="zh-CN" dirty="0" smtClean="0"/>
              </a:p>
              <a:p>
                <a:pPr algn="just">
                  <a:lnSpc>
                    <a:spcPct val="100000"/>
                  </a:lnSpc>
                </a:pPr>
                <a:r>
                  <a:rPr lang="zh-CN" altLang="en-US" dirty="0" smtClean="0"/>
                  <a:t>解</a:t>
                </a:r>
                <a:r>
                  <a:rPr lang="en-US" altLang="zh-CN" dirty="0" smtClean="0"/>
                  <a:t>:</a:t>
                </a:r>
              </a:p>
              <a:p>
                <a:pPr lvl="1"/>
                <a:r>
                  <a:rPr lang="zh-CN" altLang="en-US" dirty="0">
                    <a:latin typeface="Cambria Math" panose="02040503050406030204" pitchFamily="18" charset="0"/>
                  </a:rPr>
                  <a:t>相伴的线性齐次递推</a:t>
                </a:r>
                <a14:m>
                  <m:oMath xmlns:m="http://schemas.openxmlformats.org/officeDocument/2006/math">
                    <m:r>
                      <a:rPr lang="zh-CN" altLang="en-US">
                        <a:latin typeface="Cambria Math" panose="02040503050406030204" pitchFamily="18" charset="0"/>
                      </a:rPr>
                      <m:t>关系</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它</a:t>
                </a:r>
                <a:r>
                  <a:rPr lang="zh-CN" altLang="en-US" dirty="0">
                    <a:latin typeface="Cambria Math" panose="02040503050406030204" pitchFamily="18" charset="0"/>
                  </a:rPr>
                  <a:t>的解是</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𝑛</m:t>
                        </m:r>
                      </m:sub>
                      <m:sup>
                        <m:r>
                          <a:rPr lang="en-US" altLang="zh-CN">
                            <a:latin typeface="Cambria Math" panose="02040503050406030204" pitchFamily="18" charset="0"/>
                          </a:rPr>
                          <m:t>(</m:t>
                        </m:r>
                        <m:r>
                          <a:rPr lang="en-US" altLang="zh-CN">
                            <a:latin typeface="Cambria Math" panose="02040503050406030204" pitchFamily="18" charset="0"/>
                          </a:rPr>
                          <m:t>h</m:t>
                        </m:r>
                        <m:r>
                          <a:rPr lang="en-US" altLang="zh-CN">
                            <a:latin typeface="Cambria Math" panose="02040503050406030204" pitchFamily="18" charset="0"/>
                          </a:rPr>
                          <m:t>)</m:t>
                        </m:r>
                      </m:sup>
                    </m:sSubSup>
                    <m:r>
                      <a:rPr lang="en-US" altLang="zh-CN">
                        <a:latin typeface="Cambria Math" panose="02040503050406030204" pitchFamily="18" charset="0"/>
                      </a:rPr>
                      <m:t>=</m:t>
                    </m:r>
                    <m:r>
                      <a:rPr lang="en-US" altLang="zh-CN">
                        <a:latin typeface="Cambria Math" panose="02040503050406030204" pitchFamily="18" charset="0"/>
                      </a:rPr>
                      <m:t>𝑐</m:t>
                    </m:r>
                    <m:sSup>
                      <m:sSupPr>
                        <m:ctrlPr>
                          <a:rPr lang="en-US" altLang="zh-CN" i="1">
                            <a:latin typeface="Cambria Math" panose="02040503050406030204" pitchFamily="18" charset="0"/>
                          </a:rPr>
                        </m:ctrlPr>
                      </m:sSupPr>
                      <m:e>
                        <m:r>
                          <a:rPr lang="en-US" altLang="zh-CN">
                            <a:latin typeface="Cambria Math" panose="02040503050406030204" pitchFamily="18" charset="0"/>
                          </a:rPr>
                          <m:t>(1)</m:t>
                        </m:r>
                      </m:e>
                      <m:sup>
                        <m:r>
                          <a:rPr lang="en-US" altLang="zh-CN">
                            <a:latin typeface="Cambria Math" panose="02040503050406030204" pitchFamily="18" charset="0"/>
                          </a:rPr>
                          <m:t>𝑛</m:t>
                        </m:r>
                      </m:sup>
                    </m:sSup>
                    <m:r>
                      <a:rPr lang="en-US" altLang="zh-CN">
                        <a:latin typeface="Cambria Math" panose="02040503050406030204" pitchFamily="18" charset="0"/>
                      </a:rPr>
                      <m:t>=</m:t>
                    </m:r>
                    <m:r>
                      <a:rPr lang="en-US" altLang="zh-CN">
                        <a:latin typeface="Cambria Math" panose="02040503050406030204" pitchFamily="18" charset="0"/>
                      </a:rPr>
                      <m:t>𝑐</m:t>
                    </m:r>
                  </m:oMath>
                </a14:m>
                <a:r>
                  <a:rPr lang="en-US" altLang="zh-CN" dirty="0" smtClean="0">
                    <a:latin typeface="Cambria Math" panose="02040503050406030204" pitchFamily="18" charset="0"/>
                  </a:rPr>
                  <a:t>. </a:t>
                </a:r>
                <a:r>
                  <a:rPr lang="zh-CN" altLang="en-US" dirty="0" smtClean="0">
                    <a:latin typeface="Cambria Math" panose="02040503050406030204" pitchFamily="18" charset="0"/>
                  </a:rPr>
                  <a:t>其中</a:t>
                </a:r>
                <a14:m>
                  <m:oMath xmlns:m="http://schemas.openxmlformats.org/officeDocument/2006/math">
                    <m:r>
                      <a:rPr lang="en-US" altLang="zh-CN">
                        <a:latin typeface="Cambria Math" panose="02040503050406030204" pitchFamily="18" charset="0"/>
                      </a:rPr>
                      <m:t>𝑐</m:t>
                    </m:r>
                  </m:oMath>
                </a14:m>
                <a:r>
                  <a:rPr lang="zh-CN" altLang="en-US" dirty="0" smtClean="0">
                    <a:latin typeface="Cambria Math" panose="02040503050406030204" pitchFamily="18" charset="0"/>
                  </a:rPr>
                  <a:t>是常数</a:t>
                </a:r>
                <a:r>
                  <a:rPr lang="en-US" altLang="zh-CN" dirty="0">
                    <a:latin typeface="Cambria Math" panose="02040503050406030204" pitchFamily="18" charset="0"/>
                  </a:rPr>
                  <a:t>.</a:t>
                </a:r>
              </a:p>
              <a:p>
                <a:pPr lvl="1"/>
                <a:r>
                  <a:rPr lang="zh-CN" altLang="en-US" dirty="0" smtClean="0">
                    <a:latin typeface="Cambria Math" panose="02040503050406030204" pitchFamily="18" charset="0"/>
                  </a:rPr>
                  <a:t>根据定理</a:t>
                </a:r>
                <a:r>
                  <a:rPr lang="en-US" altLang="zh-CN" dirty="0" smtClean="0">
                    <a:latin typeface="Cambria Math" panose="02040503050406030204" pitchFamily="18" charset="0"/>
                  </a:rPr>
                  <a:t>, </a:t>
                </a:r>
                <a:r>
                  <a:rPr lang="en-US" altLang="zh-CN" dirty="0">
                    <a:latin typeface="Cambria Math" panose="02040503050406030204" pitchFamily="18" charset="0"/>
                  </a:rPr>
                  <a:t>F(</a:t>
                </a:r>
                <a14:m>
                  <m:oMath xmlns:m="http://schemas.openxmlformats.org/officeDocument/2006/math">
                    <m:r>
                      <a:rPr lang="en-US" altLang="zh-CN" i="1" dirty="0" smtClean="0">
                        <a:latin typeface="Cambria Math" panose="02040503050406030204" pitchFamily="18" charset="0"/>
                      </a:rPr>
                      <m:t>𝑛</m:t>
                    </m:r>
                  </m:oMath>
                </a14:m>
                <a:r>
                  <a:rPr lang="en-US" altLang="zh-CN" dirty="0">
                    <a:latin typeface="Cambria Math" panose="02040503050406030204" pitchFamily="18" charset="0"/>
                  </a:rPr>
                  <a:t>)=</a:t>
                </a:r>
                <a14:m>
                  <m:oMath xmlns:m="http://schemas.openxmlformats.org/officeDocument/2006/math">
                    <m:r>
                      <a:rPr lang="en-US" altLang="zh-CN" i="1" dirty="0" smtClean="0">
                        <a:latin typeface="Cambria Math" panose="02040503050406030204" pitchFamily="18" charset="0"/>
                      </a:rPr>
                      <m:t>𝑛</m:t>
                    </m:r>
                  </m:oMath>
                </a14:m>
                <a:r>
                  <a:rPr lang="en-US" altLang="zh-CN" dirty="0">
                    <a:latin typeface="Cambria Math" panose="02040503050406030204" pitchFamily="18" charset="0"/>
                  </a:rPr>
                  <a:t>=</a:t>
                </a:r>
                <a14:m>
                  <m:oMath xmlns:m="http://schemas.openxmlformats.org/officeDocument/2006/math">
                    <m:r>
                      <a:rPr lang="en-US" altLang="zh-CN" i="1" dirty="0" smtClean="0">
                        <a:latin typeface="Cambria Math" panose="02040503050406030204" pitchFamily="18" charset="0"/>
                      </a:rPr>
                      <m:t>𝑛</m:t>
                    </m:r>
                    <m:sSup>
                      <m:sSupPr>
                        <m:ctrlPr>
                          <a:rPr lang="en-US" altLang="zh-CN" i="1">
                            <a:latin typeface="Cambria Math" panose="02040503050406030204" pitchFamily="18" charset="0"/>
                          </a:rPr>
                        </m:ctrlPr>
                      </m:sSupPr>
                      <m:e>
                        <m:r>
                          <a:rPr lang="en-US" altLang="zh-CN">
                            <a:latin typeface="Cambria Math" panose="02040503050406030204" pitchFamily="18" charset="0"/>
                          </a:rPr>
                          <m:t>(1)</m:t>
                        </m:r>
                      </m:e>
                      <m:sup>
                        <m:r>
                          <a:rPr lang="en-US" altLang="zh-CN">
                            <a:latin typeface="Cambria Math" panose="02040503050406030204" pitchFamily="18" charset="0"/>
                          </a:rPr>
                          <m:t>𝑛</m:t>
                        </m:r>
                      </m:sup>
                    </m:sSup>
                  </m:oMath>
                </a14:m>
                <a:r>
                  <a:rPr lang="zh-CN" altLang="en-US" dirty="0">
                    <a:latin typeface="Cambria Math" panose="02040503050406030204" pitchFamily="18" charset="0"/>
                  </a:rPr>
                  <a:t>且</a:t>
                </a:r>
                <a:r>
                  <a:rPr lang="en-US" altLang="zh-CN" dirty="0">
                    <a:latin typeface="Cambria Math" panose="02040503050406030204" pitchFamily="18" charset="0"/>
                  </a:rPr>
                  <a:t>s=1</a:t>
                </a:r>
                <a:r>
                  <a:rPr lang="zh-CN" altLang="en-US" dirty="0">
                    <a:latin typeface="Cambria Math" panose="02040503050406030204" pitchFamily="18" charset="0"/>
                  </a:rPr>
                  <a:t>是相伴的线性齐次递推</a:t>
                </a:r>
                <a14:m>
                  <m:oMath xmlns:m="http://schemas.openxmlformats.org/officeDocument/2006/math">
                    <m:r>
                      <a:rPr lang="zh-CN" altLang="en-US">
                        <a:latin typeface="Cambria Math" panose="02040503050406030204" pitchFamily="18" charset="0"/>
                      </a:rPr>
                      <m:t>关系</m:t>
                    </m:r>
                  </m:oMath>
                </a14:m>
                <a:r>
                  <a:rPr lang="zh-CN" altLang="en-US" dirty="0">
                    <a:latin typeface="Cambria Math" panose="02040503050406030204" pitchFamily="18" charset="0"/>
                  </a:rPr>
                  <a:t>的特征方程的</a:t>
                </a:r>
                <a:r>
                  <a:rPr lang="en-US" altLang="zh-CN" dirty="0">
                    <a:latin typeface="Cambria Math" panose="02040503050406030204" pitchFamily="18" charset="0"/>
                  </a:rPr>
                  <a:t>1</a:t>
                </a:r>
                <a:r>
                  <a:rPr lang="zh-CN" altLang="en-US" dirty="0">
                    <a:latin typeface="Cambria Math" panose="02040503050406030204" pitchFamily="18" charset="0"/>
                  </a:rPr>
                  <a:t>阶根</a:t>
                </a:r>
                <a:r>
                  <a:rPr lang="en-US" altLang="zh-CN" dirty="0">
                    <a:latin typeface="Cambria Math" panose="02040503050406030204" pitchFamily="18" charset="0"/>
                  </a:rPr>
                  <a:t>, </a:t>
                </a:r>
                <a:r>
                  <a:rPr lang="zh-CN" altLang="en-US" dirty="0">
                    <a:latin typeface="Cambria Math" panose="02040503050406030204" pitchFamily="18" charset="0"/>
                  </a:rPr>
                  <a:t>所以特解为</a:t>
                </a:r>
                <a14:m>
                  <m:oMath xmlns:m="http://schemas.openxmlformats.org/officeDocument/2006/math">
                    <m:r>
                      <a:rPr lang="en-US" altLang="zh-CN">
                        <a:latin typeface="Cambria Math" panose="02040503050406030204" pitchFamily="18" charset="0"/>
                      </a:rPr>
                      <m:t>𝑛</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1</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m:t>
                    </m:r>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𝑛</m:t>
                    </m:r>
                  </m:oMath>
                </a14:m>
                <a:r>
                  <a:rPr lang="en-US" altLang="zh-CN" dirty="0">
                    <a:latin typeface="Cambria Math" panose="02040503050406030204" pitchFamily="18" charset="0"/>
                  </a:rPr>
                  <a:t>.</a:t>
                </a:r>
              </a:p>
              <a:p>
                <a:pPr lvl="1"/>
                <a:r>
                  <a:rPr lang="zh-CN" altLang="en-US" dirty="0" smtClean="0">
                    <a:latin typeface="Cambria Math" panose="02040503050406030204" pitchFamily="18" charset="0"/>
                  </a:rPr>
                  <a:t>代入</a:t>
                </a:r>
                <a:r>
                  <a:rPr lang="zh-CN" altLang="en-US" dirty="0">
                    <a:latin typeface="Cambria Math" panose="02040503050406030204" pitchFamily="18" charset="0"/>
                  </a:rPr>
                  <a:t>递推关系可得</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r>
                      <a:rPr lang="en-US" altLang="zh-CN">
                        <a:latin typeface="Cambria Math" panose="02040503050406030204" pitchFamily="18" charset="0"/>
                      </a:rPr>
                      <m:t>𝑛</m:t>
                    </m:r>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e>
                      <m:sup>
                        <m:r>
                          <a:rPr lang="en-US" altLang="zh-CN">
                            <a:latin typeface="Cambria Math" panose="02040503050406030204" pitchFamily="18" charset="0"/>
                          </a:rPr>
                          <m:t>2</m:t>
                        </m:r>
                      </m:sup>
                    </m:sSup>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d>
                      <m:dPr>
                        <m:ctrlPr>
                          <a:rPr lang="en-US" altLang="zh-CN" i="1">
                            <a:latin typeface="Cambria Math" panose="02040503050406030204" pitchFamily="18" charset="0"/>
                          </a:rPr>
                        </m:ctrlPr>
                      </m:dPr>
                      <m:e>
                        <m:r>
                          <a:rPr lang="en-US" altLang="zh-CN">
                            <a:latin typeface="Cambria Math" panose="02040503050406030204" pitchFamily="18" charset="0"/>
                          </a:rPr>
                          <m:t>𝑛</m:t>
                        </m:r>
                        <m:r>
                          <a:rPr lang="en-US" altLang="zh-CN">
                            <a:latin typeface="Cambria Math" panose="02040503050406030204" pitchFamily="18" charset="0"/>
                          </a:rPr>
                          <m:t>−1</m:t>
                        </m:r>
                      </m:e>
                    </m:d>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m:t>
                    </m:r>
                  </m:oMath>
                </a14:m>
                <a:r>
                  <a:rPr lang="en-US" altLang="zh-CN" dirty="0">
                    <a:latin typeface="Cambria Math" panose="02040503050406030204" pitchFamily="18" charset="0"/>
                  </a:rPr>
                  <a:t> </a:t>
                </a:r>
                <a:r>
                  <a:rPr lang="zh-CN" altLang="en-US" dirty="0">
                    <a:latin typeface="Cambria Math" panose="02040503050406030204" pitchFamily="18" charset="0"/>
                  </a:rPr>
                  <a:t>化简后可得</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0</m:t>
                        </m:r>
                      </m:sub>
                    </m:sSub>
                  </m:oMath>
                </a14:m>
                <a:r>
                  <a:rPr lang="en-US" altLang="zh-CN" dirty="0">
                    <a:latin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oMath>
                </a14:m>
                <a:r>
                  <a:rPr lang="en-US" altLang="zh-CN" dirty="0">
                    <a:latin typeface="Cambria Math" panose="02040503050406030204" pitchFamily="18" charset="0"/>
                  </a:rPr>
                  <a:t>=1/2. </a:t>
                </a:r>
                <a:r>
                  <a:rPr lang="zh-CN" altLang="en-US" dirty="0">
                    <a:latin typeface="Cambria Math" panose="02040503050406030204" pitchFamily="18" charset="0"/>
                  </a:rPr>
                  <a:t>因此</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𝑛</m:t>
                        </m:r>
                      </m:sub>
                      <m:sup>
                        <m:r>
                          <a:rPr lang="en-US" altLang="zh-CN">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up>
                    </m:sSubSup>
                    <m:r>
                      <a:rPr lang="en-US" altLang="zh-CN">
                        <a:latin typeface="Cambria Math" panose="02040503050406030204" pitchFamily="18" charset="0"/>
                      </a:rPr>
                      <m:t>=</m:t>
                    </m:r>
                  </m:oMath>
                </a14:m>
                <a:r>
                  <a:rPr lang="en-US" altLang="zh-CN" dirty="0">
                    <a:latin typeface="Cambria Math" panose="02040503050406030204" pitchFamily="18" charset="0"/>
                  </a:rPr>
                  <a:t> 1/2</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𝑛</m:t>
                        </m:r>
                      </m:e>
                      <m:sup>
                        <m:r>
                          <a:rPr lang="en-US" altLang="zh-CN">
                            <a:latin typeface="Cambria Math" panose="02040503050406030204" pitchFamily="18" charset="0"/>
                          </a:rPr>
                          <m:t>2</m:t>
                        </m:r>
                      </m:sup>
                    </m:sSup>
                  </m:oMath>
                </a14:m>
                <a:r>
                  <a:rPr lang="en-US" altLang="zh-CN" dirty="0">
                    <a:latin typeface="Cambria Math" panose="02040503050406030204" pitchFamily="18" charset="0"/>
                  </a:rPr>
                  <a:t>+</a:t>
                </a:r>
                <a14:m>
                  <m:oMath xmlns:m="http://schemas.openxmlformats.org/officeDocument/2006/math">
                    <m:r>
                      <m:rPr>
                        <m:nor/>
                      </m:rPr>
                      <a:rPr lang="en-US" altLang="zh-CN" dirty="0">
                        <a:latin typeface="Cambria Math" panose="02040503050406030204" pitchFamily="18" charset="0"/>
                      </a:rPr>
                      <m:t>1/2</m:t>
                    </m:r>
                    <m:r>
                      <a:rPr lang="en-US" altLang="zh-CN">
                        <a:latin typeface="Cambria Math" panose="02040503050406030204" pitchFamily="18" charset="0"/>
                      </a:rPr>
                      <m:t>𝑛</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𝑛</m:t>
                        </m:r>
                        <m:d>
                          <m:dPr>
                            <m:ctrlPr>
                              <a:rPr lang="en-US" altLang="zh-CN" i="1">
                                <a:latin typeface="Cambria Math" panose="02040503050406030204" pitchFamily="18" charset="0"/>
                              </a:rPr>
                            </m:ctrlPr>
                          </m:dPr>
                          <m:e>
                            <m:r>
                              <a:rPr lang="en-US" altLang="zh-CN">
                                <a:latin typeface="Cambria Math" panose="02040503050406030204" pitchFamily="18" charset="0"/>
                              </a:rPr>
                              <m:t>𝑛</m:t>
                            </m:r>
                            <m:r>
                              <a:rPr lang="en-US" altLang="zh-CN">
                                <a:latin typeface="Cambria Math" panose="02040503050406030204" pitchFamily="18" charset="0"/>
                              </a:rPr>
                              <m:t>+1</m:t>
                            </m:r>
                          </m:e>
                        </m:d>
                      </m:num>
                      <m:den>
                        <m:r>
                          <a:rPr lang="en-US" altLang="zh-CN">
                            <a:latin typeface="Cambria Math" panose="02040503050406030204" pitchFamily="18" charset="0"/>
                          </a:rPr>
                          <m:t>2</m:t>
                        </m:r>
                      </m:den>
                    </m:f>
                    <m:r>
                      <a:rPr lang="en-US" altLang="zh-CN">
                        <a:latin typeface="Cambria Math" panose="02040503050406030204" pitchFamily="18" charset="0"/>
                      </a:rPr>
                      <m:t>.</m:t>
                    </m:r>
                  </m:oMath>
                </a14:m>
                <a:endParaRPr lang="en-US" altLang="zh-CN" dirty="0">
                  <a:latin typeface="Cambria Math" panose="02040503050406030204" pitchFamily="18" charset="0"/>
                </a:endParaRPr>
              </a:p>
              <a:p>
                <a:pPr lvl="1"/>
                <a:r>
                  <a:rPr lang="zh-CN" altLang="en-US" dirty="0" smtClean="0">
                    <a:latin typeface="Cambria Math" panose="02040503050406030204" pitchFamily="18" charset="0"/>
                  </a:rPr>
                  <a:t>所有</a:t>
                </a:r>
                <a:r>
                  <a:rPr lang="zh-CN" altLang="en-US" dirty="0">
                    <a:latin typeface="Cambria Math" panose="02040503050406030204" pitchFamily="18" charset="0"/>
                  </a:rPr>
                  <a:t>解为</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𝑛</m:t>
                        </m:r>
                      </m:sub>
                      <m:sup>
                        <m:r>
                          <a:rPr lang="en-US" altLang="zh-CN">
                            <a:latin typeface="Cambria Math" panose="02040503050406030204" pitchFamily="18" charset="0"/>
                          </a:rPr>
                          <m:t>(</m:t>
                        </m:r>
                        <m:r>
                          <a:rPr lang="en-US" altLang="zh-CN">
                            <a:latin typeface="Cambria Math" panose="02040503050406030204" pitchFamily="18" charset="0"/>
                          </a:rPr>
                          <m:t>h</m:t>
                        </m:r>
                        <m:r>
                          <a:rPr lang="en-US" altLang="zh-CN">
                            <a:latin typeface="Cambria Math" panose="02040503050406030204" pitchFamily="18" charset="0"/>
                          </a:rPr>
                          <m:t>)</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𝑛</m:t>
                        </m:r>
                      </m:sub>
                      <m:sup>
                        <m:r>
                          <a:rPr lang="en-US" altLang="zh-CN">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up>
                    </m:sSubSup>
                    <m:r>
                      <a:rPr lang="en-US" altLang="zh-CN">
                        <a:latin typeface="Cambria Math" panose="02040503050406030204" pitchFamily="18" charset="0"/>
                      </a:rPr>
                      <m:t>=</m:t>
                    </m:r>
                    <m:r>
                      <a:rPr lang="en-US" altLang="zh-CN">
                        <a:latin typeface="Cambria Math" panose="02040503050406030204" pitchFamily="18" charset="0"/>
                      </a:rPr>
                      <m:t>𝑐</m:t>
                    </m:r>
                  </m:oMath>
                </a14:m>
                <a:r>
                  <a:rPr lang="en-US" altLang="zh-CN" dirty="0">
                    <a:latin typeface="Cambria Math" panose="02040503050406030204" pitchFamily="18" charset="0"/>
                  </a:rPr>
                  <a:t>+ </a:t>
                </a:r>
                <a14:m>
                  <m:oMath xmlns:m="http://schemas.openxmlformats.org/officeDocument/2006/math">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+1)/2.</m:t>
                    </m:r>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根据</m:t>
                        </m:r>
                        <m:r>
                          <a:rPr lang="en-US" altLang="zh-CN" b="0" i="1" smtClean="0">
                            <a:latin typeface="Cambria Math" panose="02040503050406030204" pitchFamily="18" charset="0"/>
                          </a:rPr>
                          <m:t>𝑎</m:t>
                        </m:r>
                      </m:e>
                      <m:sub>
                        <m:r>
                          <a:rPr lang="en-US" altLang="zh-CN">
                            <a:latin typeface="Cambria Math" panose="02040503050406030204" pitchFamily="18" charset="0"/>
                          </a:rPr>
                          <m:t>1</m:t>
                        </m:r>
                      </m:sub>
                    </m:sSub>
                    <m:r>
                      <a:rPr lang="en-US" altLang="zh-CN">
                        <a:latin typeface="Cambria Math" panose="02040503050406030204" pitchFamily="18" charset="0"/>
                      </a:rPr>
                      <m:t>=</m:t>
                    </m:r>
                  </m:oMath>
                </a14:m>
                <a:r>
                  <a:rPr lang="en-US" altLang="zh-CN" dirty="0">
                    <a:latin typeface="Cambria Math" panose="02040503050406030204" pitchFamily="18" charset="0"/>
                  </a:rPr>
                  <a:t>1, </a:t>
                </a:r>
                <a:r>
                  <a:rPr lang="zh-CN" altLang="en-US" dirty="0">
                    <a:latin typeface="Cambria Math" panose="02040503050406030204" pitchFamily="18" charset="0"/>
                  </a:rPr>
                  <a:t>可得</a:t>
                </a:r>
                <a14:m>
                  <m:oMath xmlns:m="http://schemas.openxmlformats.org/officeDocument/2006/math">
                    <m:r>
                      <a:rPr lang="en-US" altLang="zh-CN">
                        <a:latin typeface="Cambria Math" panose="02040503050406030204" pitchFamily="18" charset="0"/>
                      </a:rPr>
                      <m:t>𝑐</m:t>
                    </m:r>
                  </m:oMath>
                </a14:m>
                <a:r>
                  <a:rPr lang="en-US" altLang="zh-CN" dirty="0">
                    <a:latin typeface="Cambria Math" panose="02040503050406030204" pitchFamily="18" charset="0"/>
                  </a:rPr>
                  <a:t>=0. </a:t>
                </a:r>
                <a:r>
                  <a:rPr lang="zh-CN" altLang="en-US" dirty="0">
                    <a:latin typeface="Cambria Math" panose="02040503050406030204" pitchFamily="18" charset="0"/>
                  </a:rPr>
                  <a:t>因此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a:latin typeface="Cambria Math" panose="02040503050406030204" pitchFamily="18" charset="0"/>
                          </a:rPr>
                          <m:t>𝑛</m:t>
                        </m:r>
                      </m:sub>
                    </m:sSub>
                  </m:oMath>
                </a14:m>
                <a:r>
                  <a:rPr lang="en-US" altLang="zh-CN" dirty="0">
                    <a:latin typeface="Cambria Math" panose="02040503050406030204" pitchFamily="18" charset="0"/>
                  </a:rPr>
                  <a:t>= </a:t>
                </a:r>
                <a14:m>
                  <m:oMath xmlns:m="http://schemas.openxmlformats.org/officeDocument/2006/math">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+1)/2</m:t>
                    </m:r>
                  </m:oMath>
                </a14:m>
                <a:r>
                  <a:rPr lang="en-US" altLang="zh-CN" dirty="0">
                    <a:latin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6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48D5651-E446-407E-B8DC-4C343899196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48</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4" name="文本框 3"/>
          <p:cNvSpPr txBox="1"/>
          <p:nvPr/>
        </p:nvSpPr>
        <p:spPr>
          <a:xfrm>
            <a:off x="595086" y="5936220"/>
            <a:ext cx="1800493" cy="369332"/>
          </a:xfrm>
          <a:prstGeom prst="rect">
            <a:avLst/>
          </a:prstGeom>
          <a:noFill/>
        </p:spPr>
        <p:txBody>
          <a:bodyPr wrap="none" rtlCol="0">
            <a:spAutoFit/>
          </a:bodyPr>
          <a:lstStyle/>
          <a:p>
            <a:r>
              <a:rPr lang="en-US" altLang="zh-CN" dirty="0" smtClean="0"/>
              <a:t>【</a:t>
            </a:r>
            <a:r>
              <a:rPr lang="zh-CN" altLang="en-US" dirty="0" smtClean="0"/>
              <a:t>易出错的题</a:t>
            </a:r>
            <a:r>
              <a:rPr lang="en-US" altLang="zh-CN" dirty="0" smtClean="0"/>
              <a:t>】</a:t>
            </a:r>
            <a:endParaRPr lang="zh-CN" altLang="en-US" dirty="0"/>
          </a:p>
        </p:txBody>
      </p:sp>
    </p:spTree>
    <p:extLst>
      <p:ext uri="{BB962C8B-B14F-4D97-AF65-F5344CB8AC3E}">
        <p14:creationId xmlns:p14="http://schemas.microsoft.com/office/powerpoint/2010/main" val="84940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smtClean="0"/>
                  <a:t>1. </a:t>
                </a:r>
                <a:r>
                  <a:rPr lang="zh-CN" altLang="en-US" dirty="0" smtClean="0"/>
                  <a:t>求解下述具有给定初始条件的递推关系</a:t>
                </a:r>
                <a:r>
                  <a:rPr lang="en-US" altLang="zh-CN" dirty="0" smtClean="0"/>
                  <a:t>.</a:t>
                </a:r>
              </a:p>
              <a:p>
                <a:pPr lvl="1"/>
                <a:r>
                  <a:rPr lang="en-US" altLang="zh-CN" dirty="0" smtClean="0"/>
                  <a:t>a</a:t>
                </a: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0">
                            <a:latin typeface="Cambria Math" panose="02040503050406030204" pitchFamily="18" charset="0"/>
                          </a:rPr>
                          <m:t>2</m:t>
                        </m:r>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−1</m:t>
                        </m:r>
                      </m:sub>
                    </m:sSub>
                    <m:r>
                      <a:rPr lang="en-US" altLang="zh-CN" i="0">
                        <a:latin typeface="Cambria Math" panose="02040503050406030204" pitchFamily="18" charset="0"/>
                      </a:rPr>
                      <m:t>, </m:t>
                    </m:r>
                    <m:r>
                      <m:rPr>
                        <m:sty m:val="p"/>
                      </m:rPr>
                      <a:rPr lang="en-US" altLang="zh-CN" i="0">
                        <a:latin typeface="Cambria Math" panose="02040503050406030204" pitchFamily="18" charset="0"/>
                      </a:rPr>
                      <m:t>n</m:t>
                    </m:r>
                    <m:r>
                      <a:rPr lang="en-US" altLang="zh-CN" i="0">
                        <a:latin typeface="Cambria Math" panose="02040503050406030204" pitchFamily="18" charset="0"/>
                      </a:rPr>
                      <m:t>≥1,</m:t>
                    </m:r>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0</m:t>
                        </m:r>
                      </m:sub>
                    </m:sSub>
                  </m:oMath>
                </a14:m>
                <a:r>
                  <a:rPr lang="en-US" altLang="zh-CN" dirty="0"/>
                  <a:t>=3</a:t>
                </a:r>
              </a:p>
              <a:p>
                <a:pPr lvl="1"/>
                <a:r>
                  <a:rPr lang="en-US" altLang="zh-CN" dirty="0" smtClean="0"/>
                  <a:t>b</a:t>
                </a: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−1</m:t>
                        </m:r>
                      </m:sub>
                    </m:sSub>
                    <m:r>
                      <a:rPr lang="en-US" altLang="zh-CN" i="0">
                        <a:latin typeface="Cambria Math" panose="02040503050406030204" pitchFamily="18" charset="0"/>
                      </a:rPr>
                      <m:t>, </m:t>
                    </m:r>
                    <m:r>
                      <m:rPr>
                        <m:sty m:val="p"/>
                      </m:rPr>
                      <a:rPr lang="en-US" altLang="zh-CN" i="0">
                        <a:latin typeface="Cambria Math" panose="02040503050406030204" pitchFamily="18" charset="0"/>
                      </a:rPr>
                      <m:t>n</m:t>
                    </m:r>
                    <m:r>
                      <a:rPr lang="en-US" altLang="zh-CN" i="0">
                        <a:latin typeface="Cambria Math" panose="02040503050406030204" pitchFamily="18" charset="0"/>
                      </a:rPr>
                      <m:t>≥1,</m:t>
                    </m:r>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0</m:t>
                        </m:r>
                      </m:sub>
                    </m:sSub>
                  </m:oMath>
                </a14:m>
                <a:r>
                  <a:rPr lang="en-US" altLang="zh-CN" dirty="0"/>
                  <a:t>=2</a:t>
                </a:r>
              </a:p>
              <a:p>
                <a:pPr lvl="1"/>
                <a:r>
                  <a:rPr lang="en-US" altLang="zh-CN" dirty="0" smtClean="0"/>
                  <a:t>c</a:t>
                </a: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0">
                            <a:latin typeface="Cambria Math" panose="02040503050406030204" pitchFamily="18" charset="0"/>
                          </a:rPr>
                          <m:t>5</m:t>
                        </m:r>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−1</m:t>
                        </m:r>
                      </m:sub>
                    </m:sSub>
                    <m:r>
                      <a:rPr lang="en-US" altLang="zh-CN" i="0">
                        <a:latin typeface="Cambria Math" panose="02040503050406030204" pitchFamily="18" charset="0"/>
                      </a:rPr>
                      <m:t>−</m:t>
                    </m:r>
                    <m:sSub>
                      <m:sSubPr>
                        <m:ctrlPr>
                          <a:rPr lang="en-US" altLang="zh-CN" i="1">
                            <a:latin typeface="Cambria Math" panose="02040503050406030204" pitchFamily="18" charset="0"/>
                          </a:rPr>
                        </m:ctrlPr>
                      </m:sSubPr>
                      <m:e>
                        <m:r>
                          <a:rPr lang="en-US" altLang="zh-CN" i="0">
                            <a:latin typeface="Cambria Math" panose="02040503050406030204" pitchFamily="18" charset="0"/>
                          </a:rPr>
                          <m:t>6</m:t>
                        </m:r>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−2</m:t>
                        </m:r>
                      </m:sub>
                    </m:sSub>
                    <m:r>
                      <a:rPr lang="en-US" altLang="zh-CN" i="0">
                        <a:latin typeface="Cambria Math" panose="02040503050406030204" pitchFamily="18" charset="0"/>
                      </a:rPr>
                      <m:t>, </m:t>
                    </m:r>
                    <m:r>
                      <m:rPr>
                        <m:sty m:val="p"/>
                      </m:rPr>
                      <a:rPr lang="en-US" altLang="zh-CN" i="0">
                        <a:latin typeface="Cambria Math" panose="02040503050406030204" pitchFamily="18" charset="0"/>
                      </a:rPr>
                      <m:t>n</m:t>
                    </m:r>
                    <m:r>
                      <a:rPr lang="en-US" altLang="zh-CN" i="0">
                        <a:latin typeface="Cambria Math" panose="02040503050406030204" pitchFamily="18" charset="0"/>
                      </a:rPr>
                      <m:t>≥2,</m:t>
                    </m:r>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0</m:t>
                        </m:r>
                      </m:sub>
                    </m:sSub>
                  </m:oMath>
                </a14:m>
                <a:r>
                  <a:rPr lang="en-US" altLang="zh-CN" dirty="0"/>
                  <a:t>=1,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1</m:t>
                        </m:r>
                      </m:sub>
                    </m:sSub>
                  </m:oMath>
                </a14:m>
                <a:r>
                  <a:rPr lang="en-US" altLang="zh-CN" dirty="0"/>
                  <a:t>=0</a:t>
                </a:r>
              </a:p>
              <a:p>
                <a:pPr lvl="1"/>
                <a:r>
                  <a:rPr lang="en-US" altLang="zh-CN" dirty="0" smtClean="0"/>
                  <a:t>d</a:t>
                </a: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0">
                            <a:latin typeface="Cambria Math" panose="02040503050406030204" pitchFamily="18" charset="0"/>
                          </a:rPr>
                          <m:t>4</m:t>
                        </m:r>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−1</m:t>
                        </m:r>
                      </m:sub>
                    </m:sSub>
                    <m:r>
                      <a:rPr lang="en-US" altLang="zh-CN" i="0">
                        <a:latin typeface="Cambria Math" panose="02040503050406030204" pitchFamily="18" charset="0"/>
                      </a:rPr>
                      <m:t>−</m:t>
                    </m:r>
                    <m:sSub>
                      <m:sSubPr>
                        <m:ctrlPr>
                          <a:rPr lang="en-US" altLang="zh-CN" i="1">
                            <a:latin typeface="Cambria Math" panose="02040503050406030204" pitchFamily="18" charset="0"/>
                          </a:rPr>
                        </m:ctrlPr>
                      </m:sSubPr>
                      <m:e>
                        <m:r>
                          <a:rPr lang="en-US" altLang="zh-CN" i="0">
                            <a:latin typeface="Cambria Math" panose="02040503050406030204" pitchFamily="18" charset="0"/>
                          </a:rPr>
                          <m:t>4</m:t>
                        </m:r>
                        <m:r>
                          <m:rPr>
                            <m:sty m:val="p"/>
                          </m:rPr>
                          <a:rPr lang="en-US" altLang="zh-CN" i="0">
                            <a:latin typeface="Cambria Math" panose="02040503050406030204" pitchFamily="18" charset="0"/>
                          </a:rPr>
                          <m:t>a</m:t>
                        </m:r>
                      </m:e>
                      <m:sub>
                        <m:r>
                          <m:rPr>
                            <m:sty m:val="p"/>
                          </m:rPr>
                          <a:rPr lang="en-US" altLang="zh-CN" i="0">
                            <a:latin typeface="Cambria Math" panose="02040503050406030204" pitchFamily="18" charset="0"/>
                          </a:rPr>
                          <m:t>n</m:t>
                        </m:r>
                        <m:r>
                          <a:rPr lang="en-US" altLang="zh-CN" i="0">
                            <a:latin typeface="Cambria Math" panose="02040503050406030204" pitchFamily="18" charset="0"/>
                          </a:rPr>
                          <m:t>−2</m:t>
                        </m:r>
                      </m:sub>
                    </m:sSub>
                    <m:r>
                      <a:rPr lang="en-US" altLang="zh-CN" i="0">
                        <a:latin typeface="Cambria Math" panose="02040503050406030204" pitchFamily="18" charset="0"/>
                      </a:rPr>
                      <m:t>, </m:t>
                    </m:r>
                    <m:r>
                      <m:rPr>
                        <m:sty m:val="p"/>
                      </m:rPr>
                      <a:rPr lang="en-US" altLang="zh-CN" i="0">
                        <a:latin typeface="Cambria Math" panose="02040503050406030204" pitchFamily="18" charset="0"/>
                      </a:rPr>
                      <m:t>n</m:t>
                    </m:r>
                    <m:r>
                      <a:rPr lang="en-US" altLang="zh-CN" i="0">
                        <a:latin typeface="Cambria Math" panose="02040503050406030204" pitchFamily="18" charset="0"/>
                      </a:rPr>
                      <m:t>≥2,</m:t>
                    </m:r>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0</m:t>
                        </m:r>
                      </m:sub>
                    </m:sSub>
                  </m:oMath>
                </a14:m>
                <a:r>
                  <a:rPr lang="en-US" altLang="zh-CN" dirty="0"/>
                  <a:t>=6,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0">
                            <a:latin typeface="Cambria Math" panose="02040503050406030204" pitchFamily="18" charset="0"/>
                          </a:rPr>
                          <m:t>a</m:t>
                        </m:r>
                      </m:e>
                      <m:sub>
                        <m:r>
                          <a:rPr lang="en-US" altLang="zh-CN" i="0">
                            <a:latin typeface="Cambria Math" panose="02040503050406030204" pitchFamily="18" charset="0"/>
                          </a:rPr>
                          <m:t>1</m:t>
                        </m:r>
                      </m:sub>
                    </m:sSub>
                  </m:oMath>
                </a14:m>
                <a:r>
                  <a:rPr lang="en-US" altLang="zh-CN" dirty="0"/>
                  <a:t>=8</a:t>
                </a:r>
              </a:p>
              <a:p>
                <a:r>
                  <a:rPr lang="en-US" altLang="zh-CN" dirty="0" smtClean="0"/>
                  <a:t>2. </a:t>
                </a:r>
                <a:r>
                  <a:rPr lang="zh-CN" altLang="en-US" dirty="0" smtClean="0"/>
                  <a:t>什么是线性非齐次递推关系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oMath>
                </a14:m>
                <a:r>
                  <a:rPr lang="en-US" altLang="zh-CN" i="1"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8</m:t>
                        </m:r>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16</m:t>
                        </m:r>
                        <m:r>
                          <a:rPr lang="en-US" altLang="zh-CN" i="1">
                            <a:latin typeface="Cambria Math" panose="02040503050406030204" pitchFamily="18" charset="0"/>
                          </a:rPr>
                          <m:t>𝑎</m:t>
                        </m:r>
                      </m:e>
                      <m:sub>
                        <m:r>
                          <a:rPr lang="en-US" altLang="zh-CN" i="1">
                            <a:latin typeface="Cambria Math" panose="02040503050406030204" pitchFamily="18" charset="0"/>
                          </a:rPr>
                          <m:t>𝑛</m:t>
                        </m:r>
                        <m:r>
                          <a:rPr lang="en-US" altLang="zh-CN" i="1">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smtClean="0"/>
                  <a:t>的特解的一般形式？如果</a:t>
                </a:r>
                <a:endParaRPr lang="en-US" altLang="zh-CN" dirty="0" smtClean="0"/>
              </a:p>
              <a:p>
                <a:pPr lvl="1"/>
                <a:r>
                  <a:rPr lang="en-US" altLang="zh-CN" dirty="0"/>
                  <a:t>a)</a:t>
                </a:r>
                <a:r>
                  <a:rPr lang="en-US" altLang="zh-CN" dirty="0" smtClean="0"/>
                  <a:t> </a:t>
                </a:r>
                <a14:m>
                  <m:oMath xmlns:m="http://schemas.openxmlformats.org/officeDocument/2006/math">
                    <m:r>
                      <m:rPr>
                        <m:sty m:val="p"/>
                      </m:rPr>
                      <a:rPr lang="en-US" altLang="zh-CN" i="0">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0"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𝑛</m:t>
                        </m:r>
                      </m:e>
                      <m:sup>
                        <m:r>
                          <a:rPr lang="en-US" altLang="zh-CN" b="0" i="0" smtClean="0">
                            <a:latin typeface="Cambria Math" panose="02040503050406030204" pitchFamily="18" charset="0"/>
                          </a:rPr>
                          <m:t>3</m:t>
                        </m:r>
                      </m:sup>
                    </m:sSup>
                  </m:oMath>
                </a14:m>
                <a:r>
                  <a:rPr lang="en-US" altLang="zh-CN" dirty="0" smtClean="0"/>
                  <a:t> </a:t>
                </a:r>
              </a:p>
              <a:p>
                <a:pPr lvl="1"/>
                <a:r>
                  <a:rPr lang="en-US" altLang="zh-CN" dirty="0"/>
                  <a:t>b)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b="0" i="0" smtClean="0">
                            <a:latin typeface="Cambria Math" panose="02040503050406030204" pitchFamily="18" charset="0"/>
                          </a:rPr>
                          <m:t>(−2)</m:t>
                        </m:r>
                      </m:e>
                      <m:sup>
                        <m:r>
                          <a:rPr lang="en-US" altLang="zh-CN" i="1">
                            <a:latin typeface="Cambria Math" panose="02040503050406030204" pitchFamily="18" charset="0"/>
                          </a:rPr>
                          <m:t>𝑛</m:t>
                        </m:r>
                      </m:sup>
                    </m:sSup>
                  </m:oMath>
                </a14:m>
                <a:endParaRPr lang="en-US" altLang="zh-CN" dirty="0" smtClean="0"/>
              </a:p>
              <a:p>
                <a:pPr lvl="1"/>
                <a:r>
                  <a:rPr lang="en-US" altLang="zh-CN" dirty="0" smtClean="0"/>
                  <a:t>c)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r>
                          <a:rPr lang="en-US" altLang="zh-CN">
                            <a:latin typeface="Cambria Math" panose="02040503050406030204" pitchFamily="18" charset="0"/>
                          </a:rPr>
                          <m:t>2</m:t>
                        </m:r>
                      </m:e>
                      <m:sup>
                        <m:r>
                          <a:rPr lang="en-US" altLang="zh-CN" i="1">
                            <a:latin typeface="Cambria Math" panose="02040503050406030204" pitchFamily="18" charset="0"/>
                          </a:rPr>
                          <m:t>𝑛</m:t>
                        </m:r>
                      </m:sup>
                    </m:sSup>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DF903EED-C61F-4938-91C8-94CAC1107F5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49</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055171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递推关系</a:t>
            </a:r>
            <a:endParaRPr lang="en-US" dirty="0"/>
          </a:p>
        </p:txBody>
      </p:sp>
      <p:sp>
        <p:nvSpPr>
          <p:cNvPr id="3" name="Content Placeholder 2"/>
          <p:cNvSpPr>
            <a:spLocks noGrp="1"/>
          </p:cNvSpPr>
          <p:nvPr>
            <p:ph idx="1"/>
          </p:nvPr>
        </p:nvSpPr>
        <p:spPr>
          <a:xfrm>
            <a:off x="595086" y="1088824"/>
            <a:ext cx="5272314" cy="5121481"/>
          </a:xfrm>
        </p:spPr>
        <p:txBody>
          <a:bodyPr>
            <a:normAutofit/>
          </a:bodyPr>
          <a:lstStyle/>
          <a:p>
            <a:r>
              <a:rPr lang="zh-CN" altLang="en-US" dirty="0"/>
              <a:t>从前有座</a:t>
            </a:r>
            <a:r>
              <a:rPr lang="zh-CN" altLang="en-US" dirty="0" smtClean="0"/>
              <a:t>山</a:t>
            </a:r>
            <a:r>
              <a:rPr lang="en-US" altLang="zh-CN" dirty="0" smtClean="0"/>
              <a:t>, </a:t>
            </a:r>
            <a:r>
              <a:rPr lang="zh-CN" altLang="en-US" dirty="0" smtClean="0"/>
              <a:t>山上</a:t>
            </a:r>
            <a:r>
              <a:rPr lang="zh-CN" altLang="en-US" dirty="0"/>
              <a:t>有座</a:t>
            </a:r>
            <a:r>
              <a:rPr lang="zh-CN" altLang="en-US" dirty="0" smtClean="0"/>
              <a:t>庙</a:t>
            </a:r>
            <a:r>
              <a:rPr lang="en-US" altLang="zh-CN" dirty="0" smtClean="0"/>
              <a:t>, </a:t>
            </a:r>
            <a:r>
              <a:rPr lang="zh-CN" altLang="en-US" dirty="0" smtClean="0"/>
              <a:t>庙</a:t>
            </a:r>
            <a:r>
              <a:rPr lang="zh-CN" altLang="en-US" dirty="0"/>
              <a:t>里有个老</a:t>
            </a:r>
            <a:r>
              <a:rPr lang="zh-CN" altLang="en-US" dirty="0" smtClean="0"/>
              <a:t>和尚</a:t>
            </a:r>
            <a:r>
              <a:rPr lang="en-US" altLang="zh-CN" dirty="0" smtClean="0"/>
              <a:t>, </a:t>
            </a:r>
            <a:r>
              <a:rPr lang="zh-CN" altLang="en-US" dirty="0" smtClean="0"/>
              <a:t>在</a:t>
            </a:r>
            <a:r>
              <a:rPr lang="zh-CN" altLang="en-US" dirty="0"/>
              <a:t>给小和尚讲</a:t>
            </a:r>
            <a:r>
              <a:rPr lang="zh-CN" altLang="en-US" dirty="0" smtClean="0"/>
              <a:t>故事</a:t>
            </a:r>
            <a:r>
              <a:rPr lang="en-US" altLang="zh-CN" dirty="0" smtClean="0"/>
              <a:t>, </a:t>
            </a:r>
            <a:r>
              <a:rPr lang="zh-CN" altLang="en-US" dirty="0" smtClean="0"/>
              <a:t>讲</a:t>
            </a:r>
            <a:r>
              <a:rPr lang="zh-CN" altLang="en-US" dirty="0"/>
              <a:t>的什么呢</a:t>
            </a:r>
            <a:r>
              <a:rPr lang="zh-CN" altLang="en-US" dirty="0" smtClean="0"/>
              <a:t>？</a:t>
            </a:r>
            <a:endParaRPr lang="en-US" altLang="zh-CN" dirty="0" smtClean="0"/>
          </a:p>
          <a:p>
            <a:r>
              <a:rPr lang="zh-CN" altLang="en-US" dirty="0"/>
              <a:t>从前有座山</a:t>
            </a:r>
            <a:r>
              <a:rPr lang="en-US" altLang="zh-CN" dirty="0" smtClean="0"/>
              <a:t>, </a:t>
            </a:r>
            <a:r>
              <a:rPr lang="zh-CN" altLang="en-US" dirty="0" smtClean="0"/>
              <a:t>山上</a:t>
            </a:r>
            <a:r>
              <a:rPr lang="zh-CN" altLang="en-US" dirty="0"/>
              <a:t>有座庙</a:t>
            </a:r>
            <a:r>
              <a:rPr lang="en-US" altLang="zh-CN" dirty="0" smtClean="0"/>
              <a:t>, </a:t>
            </a:r>
            <a:r>
              <a:rPr lang="zh-CN" altLang="en-US" dirty="0" smtClean="0"/>
              <a:t>庙</a:t>
            </a:r>
            <a:r>
              <a:rPr lang="zh-CN" altLang="en-US" dirty="0"/>
              <a:t>里有个老和尚</a:t>
            </a:r>
            <a:r>
              <a:rPr lang="en-US" altLang="zh-CN" dirty="0" smtClean="0"/>
              <a:t>, </a:t>
            </a:r>
            <a:r>
              <a:rPr lang="zh-CN" altLang="en-US" dirty="0" smtClean="0"/>
              <a:t>在</a:t>
            </a:r>
            <a:r>
              <a:rPr lang="zh-CN" altLang="en-US" dirty="0"/>
              <a:t>给小和尚讲故事</a:t>
            </a:r>
            <a:r>
              <a:rPr lang="en-US" altLang="zh-CN" dirty="0"/>
              <a:t>,</a:t>
            </a:r>
            <a:r>
              <a:rPr lang="zh-CN" altLang="en-US" dirty="0"/>
              <a:t>讲的什么呢？</a:t>
            </a:r>
            <a:endParaRPr lang="en-US" altLang="zh-CN" dirty="0"/>
          </a:p>
          <a:p>
            <a:r>
              <a:rPr lang="zh-CN" altLang="en-US" dirty="0"/>
              <a:t>从前有座山</a:t>
            </a:r>
            <a:r>
              <a:rPr lang="en-US" altLang="zh-CN" dirty="0" smtClean="0"/>
              <a:t>, </a:t>
            </a:r>
            <a:r>
              <a:rPr lang="zh-CN" altLang="en-US" dirty="0" smtClean="0"/>
              <a:t>山上</a:t>
            </a:r>
            <a:r>
              <a:rPr lang="zh-CN" altLang="en-US" dirty="0"/>
              <a:t>有座庙</a:t>
            </a:r>
            <a:r>
              <a:rPr lang="en-US" altLang="zh-CN" dirty="0" smtClean="0"/>
              <a:t>, </a:t>
            </a:r>
            <a:r>
              <a:rPr lang="zh-CN" altLang="en-US" dirty="0" smtClean="0"/>
              <a:t>庙</a:t>
            </a:r>
            <a:r>
              <a:rPr lang="zh-CN" altLang="en-US" dirty="0"/>
              <a:t>里有个老和尚</a:t>
            </a:r>
            <a:r>
              <a:rPr lang="en-US" altLang="zh-CN" dirty="0" smtClean="0"/>
              <a:t>, </a:t>
            </a:r>
            <a:r>
              <a:rPr lang="zh-CN" altLang="en-US" dirty="0" smtClean="0"/>
              <a:t>在</a:t>
            </a:r>
            <a:r>
              <a:rPr lang="zh-CN" altLang="en-US" dirty="0"/>
              <a:t>给小和尚讲故事</a:t>
            </a:r>
            <a:r>
              <a:rPr lang="en-US" altLang="zh-CN" dirty="0"/>
              <a:t>,</a:t>
            </a:r>
            <a:r>
              <a:rPr lang="zh-CN" altLang="en-US" dirty="0"/>
              <a:t>讲的什么呢</a:t>
            </a:r>
            <a:r>
              <a:rPr lang="zh-CN" altLang="en-US" dirty="0" smtClean="0"/>
              <a:t>？</a:t>
            </a:r>
            <a:endParaRPr lang="en-US" altLang="zh-CN" dirty="0" smtClean="0"/>
          </a:p>
          <a:p>
            <a:r>
              <a:rPr lang="en-US" altLang="zh-CN" dirty="0" smtClean="0"/>
              <a:t>……</a:t>
            </a:r>
          </a:p>
        </p:txBody>
      </p:sp>
      <p:pic>
        <p:nvPicPr>
          <p:cNvPr id="7" name="图片 6"/>
          <p:cNvPicPr>
            <a:picLocks noChangeAspect="1"/>
          </p:cNvPicPr>
          <p:nvPr/>
        </p:nvPicPr>
        <p:blipFill>
          <a:blip r:embed="rId2"/>
          <a:stretch>
            <a:fillRect/>
          </a:stretch>
        </p:blipFill>
        <p:spPr>
          <a:xfrm>
            <a:off x="5867400" y="1078885"/>
            <a:ext cx="6041898" cy="3623454"/>
          </a:xfrm>
          <a:prstGeom prst="rect">
            <a:avLst/>
          </a:prstGeom>
        </p:spPr>
      </p:pic>
      <p:sp>
        <p:nvSpPr>
          <p:cNvPr id="8" name="日期占位符 7"/>
          <p:cNvSpPr>
            <a:spLocks noGrp="1"/>
          </p:cNvSpPr>
          <p:nvPr>
            <p:ph type="dt" sz="half" idx="10"/>
          </p:nvPr>
        </p:nvSpPr>
        <p:spPr/>
        <p:txBody>
          <a:bodyPr/>
          <a:lstStyle/>
          <a:p>
            <a:fld id="{E79A4C24-73CA-4B0E-AD94-B5CADCB9AAD5}" type="datetime1">
              <a:rPr lang="zh-CN" altLang="en-US" smtClean="0"/>
              <a:t>2023/10/16</a:t>
            </a:fld>
            <a:endParaRPr lang="zh-CN" altLang="en-US" dirty="0"/>
          </a:p>
        </p:txBody>
      </p:sp>
      <p:sp>
        <p:nvSpPr>
          <p:cNvPr id="9"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5</a:t>
            </a:fld>
            <a:endParaRPr lang="zh-CN" altLang="en-US" dirty="0"/>
          </a:p>
        </p:txBody>
      </p:sp>
      <p:sp>
        <p:nvSpPr>
          <p:cNvPr id="4" name="文本框 3"/>
          <p:cNvSpPr txBox="1"/>
          <p:nvPr/>
        </p:nvSpPr>
        <p:spPr>
          <a:xfrm>
            <a:off x="457200" y="5936220"/>
            <a:ext cx="2723823" cy="369332"/>
          </a:xfrm>
          <a:prstGeom prst="rect">
            <a:avLst/>
          </a:prstGeom>
          <a:noFill/>
        </p:spPr>
        <p:txBody>
          <a:bodyPr wrap="none" rtlCol="0">
            <a:spAutoFit/>
          </a:bodyPr>
          <a:lstStyle/>
          <a:p>
            <a:r>
              <a:rPr lang="en-US" altLang="zh-CN" dirty="0" smtClean="0"/>
              <a:t>【</a:t>
            </a:r>
            <a:r>
              <a:rPr lang="zh-CN" altLang="en-US" dirty="0" smtClean="0"/>
              <a:t>基础知识：递推关系</a:t>
            </a:r>
            <a:r>
              <a:rPr lang="en-US" altLang="zh-CN" dirty="0" smtClean="0"/>
              <a:t>】</a:t>
            </a:r>
            <a:endParaRPr lang="zh-CN" altLang="en-US" dirty="0"/>
          </a:p>
        </p:txBody>
      </p:sp>
    </p:spTree>
    <p:extLst>
      <p:ext uri="{BB962C8B-B14F-4D97-AF65-F5344CB8AC3E}">
        <p14:creationId xmlns:p14="http://schemas.microsoft.com/office/powerpoint/2010/main" val="2755791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课后</a:t>
            </a:r>
            <a:r>
              <a:rPr lang="zh-CN" altLang="en-US" dirty="0"/>
              <a:t>作业作业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en-US" altLang="zh-CN" dirty="0" smtClean="0"/>
                  <a:t>d)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0"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𝑛</m:t>
                        </m:r>
                      </m:sup>
                    </m:sSup>
                  </m:oMath>
                </a14:m>
                <a:r>
                  <a:rPr lang="en-US" altLang="zh-CN" dirty="0"/>
                  <a:t> </a:t>
                </a:r>
              </a:p>
              <a:p>
                <a:pPr lvl="1"/>
                <a:r>
                  <a:rPr lang="en-US" altLang="zh-CN" dirty="0" smtClean="0"/>
                  <a:t>e)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a:latin typeface="Cambria Math" panose="02040503050406030204" pitchFamily="18" charset="0"/>
                              </a:rPr>
                              <m:t>2</m:t>
                            </m:r>
                          </m:sup>
                        </m:sSup>
                        <m:r>
                          <a:rPr lang="en-US" altLang="zh-CN" b="0" i="0" smtClean="0">
                            <a:latin typeface="Cambria Math" panose="02040503050406030204" pitchFamily="18" charset="0"/>
                          </a:rPr>
                          <m:t>−2)</m:t>
                        </m:r>
                        <m:r>
                          <a:rPr lang="en-US" altLang="zh-CN">
                            <a:latin typeface="Cambria Math" panose="02040503050406030204" pitchFamily="18" charset="0"/>
                          </a:rPr>
                          <m:t>(−2)</m:t>
                        </m:r>
                      </m:e>
                      <m:sup>
                        <m:r>
                          <a:rPr lang="en-US" altLang="zh-CN" i="1">
                            <a:latin typeface="Cambria Math" panose="02040503050406030204" pitchFamily="18" charset="0"/>
                          </a:rPr>
                          <m:t>𝑛</m:t>
                        </m:r>
                      </m:sup>
                    </m:sSup>
                  </m:oMath>
                </a14:m>
                <a:endParaRPr lang="en-US" altLang="zh-CN" dirty="0"/>
              </a:p>
              <a:p>
                <a:pPr lvl="1"/>
                <a:r>
                  <a:rPr lang="en-US" altLang="zh-CN" dirty="0" smtClean="0"/>
                  <a:t>f)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b="0" i="0" smtClean="0">
                                <a:latin typeface="Cambria Math" panose="02040503050406030204" pitchFamily="18" charset="0"/>
                              </a:rPr>
                              <m:t>4</m:t>
                            </m:r>
                          </m:sup>
                        </m:sSup>
                        <m:r>
                          <a:rPr lang="en-US" altLang="zh-CN">
                            <a:latin typeface="Cambria Math" panose="02040503050406030204" pitchFamily="18" charset="0"/>
                          </a:rPr>
                          <m:t>2</m:t>
                        </m:r>
                      </m:e>
                      <m:sup>
                        <m:r>
                          <a:rPr lang="en-US" altLang="zh-CN" i="1">
                            <a:latin typeface="Cambria Math" panose="02040503050406030204" pitchFamily="18" charset="0"/>
                          </a:rPr>
                          <m:t>𝑛</m:t>
                        </m:r>
                      </m:sup>
                    </m:sSup>
                  </m:oMath>
                </a14:m>
                <a:endParaRPr lang="en-US" altLang="zh-CN" dirty="0" smtClean="0"/>
              </a:p>
              <a:p>
                <a:pPr lvl="1"/>
                <a:r>
                  <a:rPr lang="en-US" altLang="zh-CN" dirty="0" smtClean="0"/>
                  <a:t>g) </a:t>
                </a:r>
                <a14:m>
                  <m:oMath xmlns:m="http://schemas.openxmlformats.org/officeDocument/2006/math">
                    <m:r>
                      <m:rPr>
                        <m:sty m:val="p"/>
                      </m:rPr>
                      <a:rPr lang="en-US" altLang="zh-CN">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a:latin typeface="Cambria Math" panose="02040503050406030204" pitchFamily="18" charset="0"/>
                      </a:rPr>
                      <m:t>=</m:t>
                    </m:r>
                    <m:r>
                      <a:rPr lang="en-US" altLang="zh-CN" b="0" i="1" smtClean="0">
                        <a:latin typeface="Cambria Math" panose="02040503050406030204" pitchFamily="18" charset="0"/>
                      </a:rPr>
                      <m:t>2</m:t>
                    </m:r>
                  </m:oMath>
                </a14:m>
                <a:endParaRPr lang="en-US" altLang="zh-CN" dirty="0"/>
              </a:p>
              <a:p>
                <a:pPr marL="274320" lvl="1" indent="-274320">
                  <a:lnSpc>
                    <a:spcPct val="90000"/>
                  </a:lnSpc>
                  <a:spcBef>
                    <a:spcPts val="1000"/>
                  </a:spcBef>
                  <a:buClr>
                    <a:srgbClr val="CEA524"/>
                  </a:buClr>
                  <a:buSzPct val="100000"/>
                  <a:buFont typeface="Wingdings" panose="05000000000000000000" pitchFamily="2" charset="2"/>
                  <a:buChar char="q"/>
                </a:pPr>
                <a:r>
                  <a:rPr lang="en-US" altLang="zh-CN" sz="2800" dirty="0" smtClean="0"/>
                  <a:t>3.  </a:t>
                </a:r>
              </a:p>
              <a:p>
                <a:pPr lvl="1">
                  <a:buSzPct val="100000"/>
                </a:pPr>
                <a:r>
                  <a:rPr lang="en-US" altLang="zh-CN" dirty="0" smtClean="0"/>
                  <a:t>a) </a:t>
                </a:r>
                <a:r>
                  <a:rPr lang="zh-CN" altLang="en-US" dirty="0" smtClean="0"/>
                  <a:t>找出</a:t>
                </a:r>
                <a:r>
                  <a:rPr lang="zh-CN" altLang="en-US" dirty="0"/>
                  <a:t>递推关系</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m:rPr>
                            <m:sty m:val="p"/>
                          </m:rPr>
                          <a:rPr lang="en-US" altLang="zh-CN">
                            <a:latin typeface="Cambria Math" panose="02040503050406030204" pitchFamily="18" charset="0"/>
                          </a:rPr>
                          <m:t>n</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2</m:t>
                        </m:r>
                        <m:r>
                          <m:rPr>
                            <m:sty m:val="p"/>
                          </m:rPr>
                          <a:rPr lang="en-US" altLang="zh-CN">
                            <a:latin typeface="Cambria Math" panose="02040503050406030204" pitchFamily="18" charset="0"/>
                          </a:rPr>
                          <m:t>a</m:t>
                        </m:r>
                      </m:e>
                      <m:sub>
                        <m:r>
                          <m:rPr>
                            <m:sty m:val="p"/>
                          </m:rPr>
                          <a:rPr lang="en-US" altLang="zh-CN">
                            <a:latin typeface="Cambria Math" panose="02040503050406030204" pitchFamily="18" charset="0"/>
                          </a:rPr>
                          <m:t>n</m:t>
                        </m:r>
                        <m:r>
                          <a:rPr lang="en-US" altLang="zh-CN">
                            <a:latin typeface="Cambria Math" panose="02040503050406030204" pitchFamily="18" charset="0"/>
                          </a:rPr>
                          <m:t>−1</m:t>
                        </m:r>
                      </m:sub>
                    </m:sSub>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e>
                      <m:sup>
                        <m:r>
                          <a:rPr lang="en-US" altLang="zh-CN" i="1">
                            <a:latin typeface="Cambria Math" panose="02040503050406030204" pitchFamily="18" charset="0"/>
                          </a:rPr>
                          <m:t>𝑛</m:t>
                        </m:r>
                      </m:sup>
                    </m:sSup>
                  </m:oMath>
                </a14:m>
                <a:r>
                  <a:rPr lang="zh-CN" altLang="en-US" dirty="0" smtClean="0"/>
                  <a:t>的</a:t>
                </a:r>
                <a:r>
                  <a:rPr lang="zh-CN" altLang="en-US" dirty="0"/>
                  <a:t>所有的解</a:t>
                </a:r>
                <a:r>
                  <a:rPr lang="en-US" altLang="zh-CN" dirty="0"/>
                  <a:t>.</a:t>
                </a:r>
              </a:p>
              <a:p>
                <a:pPr lvl="1"/>
                <a:r>
                  <a:rPr lang="en-US" altLang="zh-CN" dirty="0" smtClean="0"/>
                  <a:t>b) </a:t>
                </a:r>
                <a:r>
                  <a:rPr lang="zh-CN" altLang="en-US" dirty="0" smtClean="0"/>
                  <a:t>找出</a:t>
                </a:r>
                <a:r>
                  <a:rPr lang="en-US" altLang="zh-CN" dirty="0"/>
                  <a:t>a</a:t>
                </a:r>
                <a:r>
                  <a:rPr lang="zh-CN" altLang="en-US" dirty="0"/>
                  <a:t>中的递推关系具有初始条件</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a:rPr lang="en-US" altLang="zh-CN" b="0" i="0" smtClean="0">
                            <a:latin typeface="Cambria Math" panose="02040503050406030204" pitchFamily="18" charset="0"/>
                          </a:rPr>
                          <m:t>1</m:t>
                        </m:r>
                      </m:sub>
                    </m:sSub>
                  </m:oMath>
                </a14:m>
                <a:r>
                  <a:rPr lang="en-US" altLang="zh-CN" dirty="0" smtClean="0"/>
                  <a:t>=5</a:t>
                </a:r>
                <a:r>
                  <a:rPr lang="zh-CN" altLang="en-US" dirty="0" smtClean="0"/>
                  <a:t>的</a:t>
                </a:r>
                <a:r>
                  <a:rPr lang="zh-CN" altLang="en-US" dirty="0"/>
                  <a:t>解</a:t>
                </a:r>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952"/>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DF903EED-C61F-4938-91C8-94CAC1107F5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50</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03347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052139" y="1923068"/>
            <a:ext cx="7139862" cy="2780907"/>
          </a:xfrm>
        </p:spPr>
        <p:txBody>
          <a:bodyPr>
            <a:normAutofit/>
          </a:bodyPr>
          <a:lstStyle/>
          <a:p>
            <a:r>
              <a:rPr lang="zh-CN" altLang="en-US" dirty="0" smtClean="0"/>
              <a:t>第</a:t>
            </a:r>
            <a:r>
              <a:rPr lang="en-US" altLang="zh-CN" dirty="0" smtClean="0"/>
              <a:t>3.3</a:t>
            </a:r>
            <a:r>
              <a:rPr lang="zh-CN" altLang="en-US" dirty="0"/>
              <a:t>节分治算法和递推</a:t>
            </a:r>
            <a:r>
              <a:rPr lang="zh-CN" altLang="en-US" dirty="0" smtClean="0"/>
              <a:t>关系</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3.3: Divide-and-Conquer Algorithms and Recurrence Relations</a:t>
            </a:r>
            <a:endParaRPr lang="zh-CN" altLang="en-US" sz="1800" dirty="0"/>
          </a:p>
        </p:txBody>
      </p:sp>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13566" y="1920712"/>
            <a:ext cx="4119825" cy="2780907"/>
          </a:xfrm>
          <a:prstGeom prst="rect">
            <a:avLst/>
          </a:prstGeom>
        </p:spPr>
      </p:pic>
    </p:spTree>
    <p:extLst>
      <p:ext uri="{BB962C8B-B14F-4D97-AF65-F5344CB8AC3E}">
        <p14:creationId xmlns:p14="http://schemas.microsoft.com/office/powerpoint/2010/main" val="27099403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66800"/>
            <a:ext cx="11277599" cy="1447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分治算法</a:t>
            </a:r>
            <a:endParaRPr lang="en-US" dirty="0"/>
          </a:p>
        </p:txBody>
      </p:sp>
      <p:sp>
        <p:nvSpPr>
          <p:cNvPr id="3" name="Content Placeholder 2"/>
          <p:cNvSpPr>
            <a:spLocks noGrp="1"/>
          </p:cNvSpPr>
          <p:nvPr>
            <p:ph idx="1"/>
          </p:nvPr>
        </p:nvSpPr>
        <p:spPr/>
        <p:txBody>
          <a:bodyPr>
            <a:normAutofit/>
          </a:bodyPr>
          <a:lstStyle/>
          <a:p>
            <a:pPr>
              <a:lnSpc>
                <a:spcPct val="100000"/>
              </a:lnSpc>
            </a:pPr>
            <a:r>
              <a:rPr lang="zh-CN" altLang="en-US" dirty="0" smtClean="0"/>
              <a:t>定义</a:t>
            </a:r>
            <a:r>
              <a:rPr lang="en-US" altLang="zh-CN" dirty="0" smtClean="0"/>
              <a:t>:</a:t>
            </a:r>
            <a:r>
              <a:rPr lang="zh-CN" altLang="en-US" b="1" dirty="0" smtClean="0">
                <a:solidFill>
                  <a:srgbClr val="C00000"/>
                </a:solidFill>
              </a:rPr>
              <a:t>分治算法</a:t>
            </a:r>
            <a:r>
              <a:rPr lang="zh-CN" altLang="en-US" dirty="0" smtClean="0"/>
              <a:t>通过将一个问题划分成较小规模的同一个问题的一个或多个实例</a:t>
            </a:r>
            <a:r>
              <a:rPr lang="en-US" altLang="zh-CN" dirty="0" smtClean="0"/>
              <a:t>, </a:t>
            </a:r>
            <a:r>
              <a:rPr lang="zh-CN" altLang="en-US" dirty="0" smtClean="0"/>
              <a:t>然后用这些小问题的解来处理这个问题以找到初始问题的解</a:t>
            </a:r>
            <a:r>
              <a:rPr lang="en-US" altLang="zh-CN" dirty="0" smtClean="0"/>
              <a:t>, </a:t>
            </a:r>
            <a:r>
              <a:rPr lang="zh-CN" altLang="en-US" dirty="0" smtClean="0"/>
              <a:t>这当中也许会需要一些额外的工作</a:t>
            </a:r>
            <a:r>
              <a:rPr lang="en-US" dirty="0" smtClean="0"/>
              <a:t>.</a:t>
            </a:r>
          </a:p>
          <a:p>
            <a:r>
              <a:rPr lang="zh-CN" altLang="en-US" dirty="0" smtClean="0"/>
              <a:t>例</a:t>
            </a:r>
            <a:r>
              <a:rPr lang="en-US" altLang="zh-CN" dirty="0" smtClean="0"/>
              <a:t>:</a:t>
            </a:r>
            <a:endParaRPr lang="en-US" dirty="0" smtClean="0"/>
          </a:p>
          <a:p>
            <a:pPr lvl="1"/>
            <a:r>
              <a:rPr lang="zh-CN" altLang="en-US" dirty="0"/>
              <a:t>二分</a:t>
            </a:r>
            <a:r>
              <a:rPr lang="zh-CN" altLang="en-US" dirty="0" smtClean="0"/>
              <a:t>搜索</a:t>
            </a:r>
            <a:r>
              <a:rPr lang="en-US" dirty="0" smtClean="0"/>
              <a:t>, </a:t>
            </a:r>
            <a:r>
              <a:rPr lang="zh-CN" altLang="en-US" dirty="0" smtClean="0"/>
              <a:t>把对一个元素在表中的搜索归约为对该元素在长度减半的表中的搜索</a:t>
            </a:r>
            <a:r>
              <a:rPr lang="en-US" altLang="zh-CN" dirty="0" smtClean="0"/>
              <a:t>. </a:t>
            </a:r>
            <a:r>
              <a:rPr lang="zh-CN" altLang="en-US" dirty="0" smtClean="0"/>
              <a:t>然后继续使用这种分解直到表中只剩一个元素</a:t>
            </a:r>
            <a:r>
              <a:rPr lang="en-US" dirty="0" smtClean="0"/>
              <a:t>.</a:t>
            </a:r>
            <a:endParaRPr lang="en-US" dirty="0"/>
          </a:p>
          <a:p>
            <a:pPr lvl="1"/>
            <a:r>
              <a:rPr lang="zh-CN" altLang="en-US" dirty="0" smtClean="0"/>
              <a:t>归并排序</a:t>
            </a:r>
            <a:r>
              <a:rPr lang="en-US" dirty="0" smtClean="0"/>
              <a:t>, </a:t>
            </a:r>
            <a:r>
              <a:rPr lang="zh-CN" altLang="en-US" dirty="0" smtClean="0"/>
              <a:t>把表划分为相等大小的两半且分别对每一半进行排序</a:t>
            </a:r>
            <a:r>
              <a:rPr lang="en-US" altLang="zh-CN" dirty="0" smtClean="0"/>
              <a:t>. </a:t>
            </a:r>
            <a:r>
              <a:rPr lang="zh-CN" altLang="en-US" dirty="0" smtClean="0"/>
              <a:t>然后将两个排好序的半表归并</a:t>
            </a:r>
            <a:r>
              <a:rPr lang="en-US" dirty="0" smtClean="0"/>
              <a:t>. </a:t>
            </a:r>
          </a:p>
          <a:p>
            <a:pPr marL="274320" lvl="1" indent="-274320">
              <a:lnSpc>
                <a:spcPct val="90000"/>
              </a:lnSpc>
              <a:spcBef>
                <a:spcPts val="1000"/>
              </a:spcBef>
              <a:buClr>
                <a:srgbClr val="CEA524"/>
              </a:buClr>
              <a:buSzPct val="100000"/>
              <a:buFont typeface="Wingdings" panose="05000000000000000000" pitchFamily="2" charset="2"/>
              <a:buChar char="q"/>
            </a:pPr>
            <a:endParaRPr lang="en-US" altLang="zh-CN" sz="2800" dirty="0" smtClean="0"/>
          </a:p>
          <a:p>
            <a:pPr marL="274320" lvl="1" indent="-274320">
              <a:lnSpc>
                <a:spcPct val="90000"/>
              </a:lnSpc>
              <a:spcBef>
                <a:spcPts val="1000"/>
              </a:spcBef>
              <a:buClr>
                <a:srgbClr val="CEA524"/>
              </a:buClr>
              <a:buSzPct val="100000"/>
              <a:buFont typeface="Wingdings" panose="05000000000000000000" pitchFamily="2" charset="2"/>
              <a:buChar char="q"/>
            </a:pPr>
            <a:endParaRPr lang="en-US" altLang="zh-CN" sz="2800" dirty="0" smtClean="0"/>
          </a:p>
          <a:p>
            <a:pPr marL="274320" lvl="1" indent="-274320">
              <a:lnSpc>
                <a:spcPct val="90000"/>
              </a:lnSpc>
              <a:spcBef>
                <a:spcPts val="1000"/>
              </a:spcBef>
              <a:buClr>
                <a:srgbClr val="CEA524"/>
              </a:buClr>
              <a:buSzPct val="100000"/>
              <a:buFont typeface="Wingdings" panose="05000000000000000000" pitchFamily="2" charset="2"/>
              <a:buChar char="q"/>
            </a:pPr>
            <a:r>
              <a:rPr lang="zh-CN" altLang="en-US" sz="2800" dirty="0" smtClean="0"/>
              <a:t>备注</a:t>
            </a:r>
            <a:r>
              <a:rPr lang="en-US" altLang="zh-CN" sz="2800" dirty="0" smtClean="0"/>
              <a:t>:</a:t>
            </a:r>
            <a:r>
              <a:rPr lang="zh-CN" altLang="en-US" sz="2800" dirty="0" smtClean="0"/>
              <a:t>本节内容自学</a:t>
            </a:r>
            <a:r>
              <a:rPr lang="en-US" altLang="zh-CN" sz="2800" dirty="0" smtClean="0"/>
              <a:t>.</a:t>
            </a:r>
            <a:endParaRPr lang="en-US" sz="2800" dirty="0"/>
          </a:p>
        </p:txBody>
      </p:sp>
      <p:sp>
        <p:nvSpPr>
          <p:cNvPr id="7" name="日期占位符 6"/>
          <p:cNvSpPr>
            <a:spLocks noGrp="1"/>
          </p:cNvSpPr>
          <p:nvPr>
            <p:ph type="dt" sz="half" idx="10"/>
          </p:nvPr>
        </p:nvSpPr>
        <p:spPr/>
        <p:txBody>
          <a:bodyPr/>
          <a:lstStyle/>
          <a:p>
            <a:fld id="{CF603E0B-6CA4-487D-AC05-D387953E94BE}"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52</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52139" y="1905000"/>
            <a:ext cx="7139861" cy="2783263"/>
          </a:xfrm>
          <a:prstGeom prst="rect">
            <a:avLst/>
          </a:prstGeom>
          <a:solidFill>
            <a:srgbClr val="DDD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920712"/>
            <a:ext cx="876695" cy="278090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714999" y="1923068"/>
            <a:ext cx="6477001" cy="2780907"/>
          </a:xfrm>
        </p:spPr>
        <p:txBody>
          <a:bodyPr>
            <a:normAutofit/>
          </a:bodyPr>
          <a:lstStyle/>
          <a:p>
            <a:r>
              <a:rPr lang="zh-CN" altLang="en-US" dirty="0" smtClean="0"/>
              <a:t>第</a:t>
            </a:r>
            <a:r>
              <a:rPr lang="en-US" altLang="zh-CN" dirty="0" smtClean="0"/>
              <a:t>3.4</a:t>
            </a:r>
            <a:r>
              <a:rPr lang="zh-CN" altLang="en-US" dirty="0"/>
              <a:t>节</a:t>
            </a:r>
            <a:r>
              <a:rPr lang="zh-CN" altLang="en-US" dirty="0" smtClean="0"/>
              <a:t>生成函数</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3.4: Generating Functions</a:t>
            </a:r>
            <a:endParaRPr lang="zh-CN" altLang="en-US" sz="1800" dirty="0"/>
          </a:p>
        </p:txBody>
      </p:sp>
      <p:sp>
        <p:nvSpPr>
          <p:cNvPr id="7" name="矩形 6"/>
          <p:cNvSpPr/>
          <p:nvPr/>
        </p:nvSpPr>
        <p:spPr>
          <a:xfrm>
            <a:off x="0" y="1920712"/>
            <a:ext cx="876695" cy="2780907"/>
          </a:xfrm>
          <a:prstGeom prst="rect">
            <a:avLst/>
          </a:prstGeom>
          <a:solidFill>
            <a:srgbClr val="DDD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88" y="1920712"/>
            <a:ext cx="4081333" cy="2780907"/>
          </a:xfrm>
          <a:prstGeom prst="rect">
            <a:avLst/>
          </a:prstGeom>
        </p:spPr>
      </p:pic>
    </p:spTree>
    <p:extLst>
      <p:ext uri="{BB962C8B-B14F-4D97-AF65-F5344CB8AC3E}">
        <p14:creationId xmlns:p14="http://schemas.microsoft.com/office/powerpoint/2010/main" val="8603166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DDD7CB"/>
            </a:gs>
            <a:gs pos="95000">
              <a:srgbClr val="DDD7CB"/>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716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生成函数</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35696"/>
            <a:ext cx="5801499" cy="1323632"/>
            <a:chOff x="3203848" y="1307544"/>
            <a:chExt cx="4351124" cy="992724"/>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057650" y="1307544"/>
              <a:ext cx="3497322" cy="992724"/>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计数问题与生成函数</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smtClean="0">
                <a:ln>
                  <a:noFill/>
                </a:ln>
                <a:solidFill>
                  <a:srgbClr val="01559D"/>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118159"/>
            <a:ext cx="5688107" cy="1187188"/>
            <a:chOff x="3203848" y="1969391"/>
            <a:chExt cx="4266080"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3</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3" name="TextBox 22"/>
            <p:cNvSpPr txBox="1"/>
            <p:nvPr/>
          </p:nvSpPr>
          <p:spPr>
            <a:xfrm>
              <a:off x="4114800" y="1969391"/>
              <a:ext cx="3355128"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常见的有用的生成函数</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3982256"/>
            <a:ext cx="6701003" cy="1187188"/>
            <a:chOff x="3203848" y="2617463"/>
            <a:chExt cx="5025752"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4</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6" name="TextBox 25"/>
            <p:cNvSpPr txBox="1"/>
            <p:nvPr/>
          </p:nvSpPr>
          <p:spPr>
            <a:xfrm>
              <a:off x="4114800" y="2617463"/>
              <a:ext cx="4114800"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使用生成函数求解递推关系</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4785399"/>
            <a:ext cx="5688107" cy="1187188"/>
            <a:chOff x="3203848" y="3219822"/>
            <a:chExt cx="4266080" cy="890391"/>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5</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9" name="TextBox 28"/>
            <p:cNvSpPr txBox="1"/>
            <p:nvPr/>
          </p:nvSpPr>
          <p:spPr>
            <a:xfrm>
              <a:off x="4114800" y="3219822"/>
              <a:ext cx="3355128"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使用生成函数证明恒等式</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方正粗倩简体" panose="03000509000000000000" pitchFamily="65" charset="-122"/>
                <a:ea typeface="方正粗倩简体" panose="03000509000000000000" pitchFamily="65" charset="-122"/>
                <a:cs typeface="+mn-cs"/>
              </a:endParaRPr>
            </a:p>
          </p:txBody>
        </p:sp>
        <p:pic>
          <p:nvPicPr>
            <p:cNvPr id="30"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7083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本节用得上的基础知识</a:t>
            </a:r>
            <a:endParaRPr lang="en-US" dirty="0"/>
          </a:p>
        </p:txBody>
      </p:sp>
      <p:sp>
        <p:nvSpPr>
          <p:cNvPr id="20" name="日期占位符 19"/>
          <p:cNvSpPr>
            <a:spLocks noGrp="1"/>
          </p:cNvSpPr>
          <p:nvPr>
            <p:ph type="dt" sz="half" idx="10"/>
          </p:nvPr>
        </p:nvSpPr>
        <p:spPr/>
        <p:txBody>
          <a:bodyPr/>
          <a:lstStyle/>
          <a:p>
            <a:fld id="{2FD91FF2-4E1C-4120-BB71-6380C744E14C}" type="datetime1">
              <a:rPr lang="zh-CN" altLang="en-US" smtClean="0"/>
              <a:pPr/>
              <a:t>2023/10/16</a:t>
            </a:fld>
            <a:endParaRPr lang="zh-CN" altLang="en-US" dirty="0"/>
          </a:p>
        </p:txBody>
      </p:sp>
      <p:sp>
        <p:nvSpPr>
          <p:cNvPr id="22" name="灯片编号占位符 21"/>
          <p:cNvSpPr>
            <a:spLocks noGrp="1"/>
          </p:cNvSpPr>
          <p:nvPr>
            <p:ph type="sldNum" sz="quarter" idx="12"/>
          </p:nvPr>
        </p:nvSpPr>
        <p:spPr/>
        <p:txBody>
          <a:bodyPr/>
          <a:lstStyle/>
          <a:p>
            <a:fld id="{67913A8A-9EFB-4B5F-9CCB-3D21173FAA85}" type="slidenum">
              <a:rPr lang="zh-CN" altLang="en-US" smtClean="0"/>
              <a:pPr/>
              <a:t>55</a:t>
            </a:fld>
            <a:endParaRPr lang="zh-CN" altLang="en-US" dirty="0"/>
          </a:p>
        </p:txBody>
      </p:sp>
      <p:sp>
        <p:nvSpPr>
          <p:cNvPr id="18" name="内容占位符 18"/>
          <p:cNvSpPr txBox="1">
            <a:spLocks/>
          </p:cNvSpPr>
          <p:nvPr/>
        </p:nvSpPr>
        <p:spPr>
          <a:xfrm>
            <a:off x="595086" y="1088824"/>
            <a:ext cx="10987316" cy="5121481"/>
          </a:xfrm>
          <a:prstGeom prst="rect">
            <a:avLst/>
          </a:prstGeom>
        </p:spPr>
        <p:txBody>
          <a:bodyPr/>
          <a:lstStyle>
            <a:lvl1pPr marL="274320" indent="-274320" algn="l" defTabSz="914400" rtl="0" eaLnBrk="1" latinLnBrk="0" hangingPunct="1">
              <a:lnSpc>
                <a:spcPct val="10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一些有用的求和公式</a:t>
            </a:r>
            <a:endParaRPr lang="zh-CN" altLang="en-US"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nvPr>
            </p:nvGraphicFramePr>
            <p:xfrm>
              <a:off x="1066800" y="1921541"/>
              <a:ext cx="10210800" cy="3167318"/>
            </p:xfrm>
            <a:graphic>
              <a:graphicData uri="http://schemas.openxmlformats.org/drawingml/2006/table">
                <a:tbl>
                  <a:tblPr firstRow="1" bandRow="1">
                    <a:tableStyleId>{EB9631B5-78F2-41C9-869B-9F39066F8104}</a:tableStyleId>
                  </a:tblPr>
                  <a:tblGrid>
                    <a:gridCol w="2552700">
                      <a:extLst>
                        <a:ext uri="{9D8B030D-6E8A-4147-A177-3AD203B41FA5}">
                          <a16:colId xmlns:a16="http://schemas.microsoft.com/office/drawing/2014/main" xmlns="" val="3916756944"/>
                        </a:ext>
                      </a:extLst>
                    </a:gridCol>
                    <a:gridCol w="2807970">
                      <a:extLst>
                        <a:ext uri="{9D8B030D-6E8A-4147-A177-3AD203B41FA5}">
                          <a16:colId xmlns:a16="http://schemas.microsoft.com/office/drawing/2014/main" xmlns="" val="750926699"/>
                        </a:ext>
                      </a:extLst>
                    </a:gridCol>
                    <a:gridCol w="2503028">
                      <a:extLst>
                        <a:ext uri="{9D8B030D-6E8A-4147-A177-3AD203B41FA5}">
                          <a16:colId xmlns:a16="http://schemas.microsoft.com/office/drawing/2014/main" xmlns="" val="1046883955"/>
                        </a:ext>
                      </a:extLst>
                    </a:gridCol>
                    <a:gridCol w="2347102">
                      <a:extLst>
                        <a:ext uri="{9D8B030D-6E8A-4147-A177-3AD203B41FA5}">
                          <a16:colId xmlns:a16="http://schemas.microsoft.com/office/drawing/2014/main" xmlns="" val="1965278257"/>
                        </a:ext>
                      </a:extLst>
                    </a:gridCol>
                  </a:tblGrid>
                  <a:tr h="370840">
                    <a:tc>
                      <a:txBody>
                        <a:bodyPr/>
                        <a:lstStyle/>
                        <a:p>
                          <a:r>
                            <a:rPr lang="zh-CN" altLang="en-US" sz="2000" dirty="0" smtClean="0">
                              <a:latin typeface="微软雅黑" panose="020B0503020204020204" pitchFamily="34" charset="-122"/>
                              <a:ea typeface="微软雅黑" panose="020B0503020204020204" pitchFamily="34" charset="-122"/>
                            </a:rPr>
                            <a:t>和</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闭形式</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和</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闭形式</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4079256860"/>
                      </a:ext>
                    </a:extLst>
                  </a:tr>
                  <a:tr h="370840">
                    <a:tc>
                      <a:txBody>
                        <a:bodyPr/>
                        <a:lstStyle/>
                        <a:p>
                          <a:pPr/>
                          <a14:m>
                            <m:oMathPara xmlns:m="http://schemas.openxmlformats.org/officeDocument/2006/math">
                              <m:oMathParaPr>
                                <m:jc m:val="left"/>
                              </m:oMathParaPr>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𝑛</m:t>
                                    </m:r>
                                  </m:sup>
                                  <m:e>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𝑎</m:t>
                                        </m:r>
                                        <m:r>
                                          <a:rPr lang="en-US" altLang="zh-CN" sz="2000" i="1">
                                            <a:latin typeface="Cambria Math" panose="02040503050406030204" pitchFamily="18" charset="0"/>
                                          </a:rPr>
                                          <m:t>𝑟</m:t>
                                        </m:r>
                                      </m:e>
                                      <m:sup>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rPr>
                                      <m:t>)</m:t>
                                    </m:r>
                                  </m:e>
                                </m:nary>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𝑎</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m:t>
                                  </m:r>
                                </m:num>
                                <m:den>
                                  <m:r>
                                    <a:rPr lang="en-US" altLang="zh-CN" sz="2000" b="0" i="1" smtClean="0">
                                      <a:latin typeface="Cambria Math" panose="02040503050406030204" pitchFamily="18" charset="0"/>
                                      <a:ea typeface="微软雅黑" panose="020B0503020204020204" pitchFamily="34" charset="-122"/>
                                    </a:rPr>
                                    <m:t>𝑟</m:t>
                                  </m:r>
                                  <m:r>
                                    <a:rPr lang="en-US" altLang="zh-CN" sz="2000" b="0" i="1" smtClean="0">
                                      <a:latin typeface="Cambria Math" panose="02040503050406030204" pitchFamily="18" charset="0"/>
                                      <a:ea typeface="微软雅黑" panose="020B0503020204020204" pitchFamily="34" charset="-122"/>
                                    </a:rPr>
                                    <m:t>−1</m:t>
                                  </m:r>
                                </m:den>
                              </m:f>
                            </m:oMath>
                          </a14:m>
                          <a:r>
                            <a:rPr lang="en-US" altLang="zh-CN" sz="2000" dirty="0" smtClean="0">
                              <a:latin typeface="微软雅黑" panose="020B0503020204020204" pitchFamily="34" charset="-122"/>
                              <a:ea typeface="微软雅黑" panose="020B0503020204020204" pitchFamily="34" charset="-122"/>
                            </a:rPr>
                            <a:t>,</a:t>
                          </a:r>
                          <a:r>
                            <a:rPr lang="en-US" altLang="zh-CN" sz="2000" b="0" dirty="0" smtClean="0"/>
                            <a:t> </a:t>
                          </a:r>
                          <a14:m>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≠1</m:t>
                              </m:r>
                            </m:oMath>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left"/>
                              </m:oMathParaPr>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3</m:t>
                                        </m:r>
                                      </m:sup>
                                    </m:sSup>
                                  </m:e>
                                </m:nary>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𝑛</m:t>
                                        </m:r>
                                      </m:e>
                                      <m:sup>
                                        <m:r>
                                          <a:rPr lang="en-US" altLang="zh-CN" sz="2000" b="0" i="1" smtClean="0">
                                            <a:latin typeface="Cambria Math" panose="02040503050406030204" pitchFamily="18" charset="0"/>
                                            <a:ea typeface="微软雅黑" panose="020B0503020204020204" pitchFamily="34" charset="-122"/>
                                          </a:rPr>
                                          <m:t>2</m:t>
                                        </m:r>
                                      </m:sup>
                                    </m:sSup>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sup>
                                        <m:r>
                                          <a:rPr lang="en-US" altLang="zh-CN" sz="2000" b="0" i="1" smtClean="0">
                                            <a:latin typeface="Cambria Math" panose="02040503050406030204" pitchFamily="18" charset="0"/>
                                            <a:ea typeface="微软雅黑" panose="020B0503020204020204" pitchFamily="34" charset="-122"/>
                                          </a:rPr>
                                          <m:t>2</m:t>
                                        </m:r>
                                      </m:sup>
                                    </m:sSup>
                                  </m:num>
                                  <m:den>
                                    <m:r>
                                      <a:rPr lang="en-US" altLang="zh-CN" sz="2000" b="0" i="1" smtClean="0">
                                        <a:latin typeface="Cambria Math" panose="02040503050406030204" pitchFamily="18" charset="0"/>
                                        <a:ea typeface="微软雅黑" panose="020B0503020204020204" pitchFamily="34" charset="-122"/>
                                      </a:rPr>
                                      <m:t>4</m:t>
                                    </m:r>
                                  </m:den>
                                </m:f>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331553495"/>
                      </a:ext>
                    </a:extLst>
                  </a:tr>
                  <a:tr h="370840">
                    <a:tc>
                      <a:txBody>
                        <a:bodyPr/>
                        <a:lstStyle/>
                        <a:p>
                          <a:pPr algn="l"/>
                          <a14:m>
                            <m:oMathPara xmlns:m="http://schemas.openxmlformats.org/officeDocument/2006/math">
                              <m:oMathParaPr>
                                <m:jc m:val="left"/>
                              </m:oMathParaPr>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i="1" smtClean="0">
                                        <a:latin typeface="Cambria Math" panose="02040503050406030204" pitchFamily="18" charset="0"/>
                                      </a:rPr>
                                      <m:t>𝑘</m:t>
                                    </m:r>
                                  </m:e>
                                </m:nary>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left"/>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2</m:t>
                                    </m:r>
                                  </m:den>
                                </m:f>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=0</m:t>
                                  </m:r>
                                </m:sub>
                                <m:sup>
                                  <m:r>
                                    <a:rPr lang="en-US" altLang="zh-CN" sz="2000" i="1" smtClean="0">
                                      <a:latin typeface="Cambria Math" panose="02040503050406030204" pitchFamily="18" charset="0"/>
                                      <a:ea typeface="Cambria Math" panose="02040503050406030204" pitchFamily="18" charset="0"/>
                                    </a:rPr>
                                    <m:t>∞</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𝑘</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rPr>
                                <m:t>𝑥</m:t>
                              </m:r>
                            </m:oMath>
                          </a14:m>
                          <a:r>
                            <a:rPr lang="en-US" altLang="zh-CN" sz="2000" dirty="0" smtClean="0">
                              <a:latin typeface="微软雅黑" panose="020B0503020204020204" pitchFamily="34" charset="-122"/>
                              <a:ea typeface="微软雅黑" panose="020B0503020204020204" pitchFamily="34" charset="-122"/>
                            </a:rPr>
                            <a:t>|&lt;1</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𝑥</m:t>
                                    </m:r>
                                  </m:den>
                                </m:f>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3261983646"/>
                      </a:ext>
                    </a:extLst>
                  </a:tr>
                  <a:tr h="370840">
                    <a:tc>
                      <a:txBody>
                        <a:bodyPr/>
                        <a:lstStyle/>
                        <a:p>
                          <a:pPr algn="l"/>
                          <a14:m>
                            <m:oMathPara xmlns:m="http://schemas.openxmlformats.org/officeDocument/2006/math">
                              <m:oMathParaPr>
                                <m:jc m:val="left"/>
                              </m:oMathParaPr>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2</m:t>
                                        </m:r>
                                      </m:sup>
                                    </m:sSup>
                                  </m:e>
                                </m:nary>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left"/>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+1)(2</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6</m:t>
                                    </m:r>
                                  </m:den>
                                </m:f>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=0</m:t>
                                  </m:r>
                                </m:sub>
                                <m:sup>
                                  <m:r>
                                    <a:rPr lang="en-US" altLang="zh-CN" sz="2000" i="1" smtClean="0">
                                      <a:latin typeface="Cambria Math" panose="02040503050406030204" pitchFamily="18" charset="0"/>
                                      <a:ea typeface="Cambria Math" panose="02040503050406030204" pitchFamily="18" charset="0"/>
                                    </a:rPr>
                                    <m:t>∞</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𝑘𝑥</m:t>
                                      </m:r>
                                    </m:e>
                                    <m:sup>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rPr>
                                <m:t>𝑥</m:t>
                              </m:r>
                            </m:oMath>
                          </a14:m>
                          <a:r>
                            <a:rPr lang="en-US" altLang="zh-CN" sz="2000" dirty="0" smtClean="0">
                              <a:latin typeface="微软雅黑" panose="020B0503020204020204" pitchFamily="34" charset="-122"/>
                              <a:ea typeface="微软雅黑" panose="020B0503020204020204" pitchFamily="34" charset="-122"/>
                            </a:rPr>
                            <a:t>|&lt;1</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e>
                                      <m:sup>
                                        <m:r>
                                          <a:rPr lang="en-US" altLang="zh-CN" sz="2000" b="0" i="1" smtClean="0">
                                            <a:latin typeface="Cambria Math" panose="02040503050406030204" pitchFamily="18" charset="0"/>
                                            <a:ea typeface="微软雅黑" panose="020B0503020204020204" pitchFamily="34" charset="-122"/>
                                          </a:rPr>
                                          <m:t>2</m:t>
                                        </m:r>
                                      </m:sup>
                                    </m:sSup>
                                  </m:den>
                                </m:f>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526601530"/>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699453459"/>
                  </p:ext>
                </p:extLst>
              </p:nvPr>
            </p:nvGraphicFramePr>
            <p:xfrm>
              <a:off x="1066800" y="1921541"/>
              <a:ext cx="10210800" cy="3167318"/>
            </p:xfrm>
            <a:graphic>
              <a:graphicData uri="http://schemas.openxmlformats.org/drawingml/2006/table">
                <a:tbl>
                  <a:tblPr firstRow="1" bandRow="1">
                    <a:tableStyleId>{EB9631B5-78F2-41C9-869B-9F39066F8104}</a:tableStyleId>
                  </a:tblPr>
                  <a:tblGrid>
                    <a:gridCol w="2552700">
                      <a:extLst>
                        <a:ext uri="{9D8B030D-6E8A-4147-A177-3AD203B41FA5}">
                          <a16:colId xmlns:a16="http://schemas.microsoft.com/office/drawing/2014/main" val="3916756944"/>
                        </a:ext>
                      </a:extLst>
                    </a:gridCol>
                    <a:gridCol w="2807970">
                      <a:extLst>
                        <a:ext uri="{9D8B030D-6E8A-4147-A177-3AD203B41FA5}">
                          <a16:colId xmlns:a16="http://schemas.microsoft.com/office/drawing/2014/main" val="750926699"/>
                        </a:ext>
                      </a:extLst>
                    </a:gridCol>
                    <a:gridCol w="2503028">
                      <a:extLst>
                        <a:ext uri="{9D8B030D-6E8A-4147-A177-3AD203B41FA5}">
                          <a16:colId xmlns:a16="http://schemas.microsoft.com/office/drawing/2014/main" val="1046883955"/>
                        </a:ext>
                      </a:extLst>
                    </a:gridCol>
                    <a:gridCol w="2347102">
                      <a:extLst>
                        <a:ext uri="{9D8B030D-6E8A-4147-A177-3AD203B41FA5}">
                          <a16:colId xmlns:a16="http://schemas.microsoft.com/office/drawing/2014/main" val="1965278257"/>
                        </a:ext>
                      </a:extLst>
                    </a:gridCol>
                  </a:tblGrid>
                  <a:tr h="396240">
                    <a:tc>
                      <a:txBody>
                        <a:bodyPr/>
                        <a:lstStyle/>
                        <a:p>
                          <a:r>
                            <a:rPr lang="zh-CN" altLang="en-US" sz="2000" dirty="0" smtClean="0">
                              <a:latin typeface="微软雅黑" panose="020B0503020204020204" pitchFamily="34" charset="-122"/>
                              <a:ea typeface="微软雅黑" panose="020B0503020204020204" pitchFamily="34" charset="-122"/>
                            </a:rPr>
                            <a:t>和</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闭形式</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和</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smtClean="0">
                              <a:latin typeface="微软雅黑" panose="020B0503020204020204" pitchFamily="34" charset="-122"/>
                              <a:ea typeface="微软雅黑" panose="020B0503020204020204" pitchFamily="34" charset="-122"/>
                            </a:rPr>
                            <a:t>闭形式</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79256860"/>
                      </a:ext>
                    </a:extLst>
                  </a:tr>
                  <a:tr h="923862">
                    <a:tc>
                      <a:txBody>
                        <a:bodyPr/>
                        <a:lstStyle/>
                        <a:p>
                          <a:endParaRPr lang="zh-CN"/>
                        </a:p>
                      </a:txBody>
                      <a:tcPr>
                        <a:blipFill>
                          <a:blip r:embed="rId2"/>
                          <a:stretch>
                            <a:fillRect t="-46053" r="-300477" b="-223684"/>
                          </a:stretch>
                        </a:blipFill>
                      </a:tcPr>
                    </a:tc>
                    <a:tc>
                      <a:txBody>
                        <a:bodyPr/>
                        <a:lstStyle/>
                        <a:p>
                          <a:endParaRPr lang="zh-CN"/>
                        </a:p>
                      </a:txBody>
                      <a:tcPr>
                        <a:blipFill>
                          <a:blip r:embed="rId2"/>
                          <a:stretch>
                            <a:fillRect l="-91087" t="-46053" r="-173696" b="-223684"/>
                          </a:stretch>
                        </a:blipFill>
                      </a:tcPr>
                    </a:tc>
                    <a:tc>
                      <a:txBody>
                        <a:bodyPr/>
                        <a:lstStyle/>
                        <a:p>
                          <a:endParaRPr lang="zh-CN"/>
                        </a:p>
                      </a:txBody>
                      <a:tcPr>
                        <a:blipFill>
                          <a:blip r:embed="rId2"/>
                          <a:stretch>
                            <a:fillRect l="-213869" t="-46053" r="-94404" b="-223684"/>
                          </a:stretch>
                        </a:blipFill>
                      </a:tcPr>
                    </a:tc>
                    <a:tc>
                      <a:txBody>
                        <a:bodyPr/>
                        <a:lstStyle/>
                        <a:p>
                          <a:endParaRPr lang="zh-CN"/>
                        </a:p>
                      </a:txBody>
                      <a:tcPr>
                        <a:blipFill>
                          <a:blip r:embed="rId2"/>
                          <a:stretch>
                            <a:fillRect l="-335065" t="-46053" r="-779" b="-223684"/>
                          </a:stretch>
                        </a:blipFill>
                      </a:tcPr>
                    </a:tc>
                    <a:extLst>
                      <a:ext uri="{0D108BD9-81ED-4DB2-BD59-A6C34878D82A}">
                        <a16:rowId xmlns:a16="http://schemas.microsoft.com/office/drawing/2014/main" val="1331553495"/>
                      </a:ext>
                    </a:extLst>
                  </a:tr>
                  <a:tr h="923608">
                    <a:tc>
                      <a:txBody>
                        <a:bodyPr/>
                        <a:lstStyle/>
                        <a:p>
                          <a:endParaRPr lang="zh-CN"/>
                        </a:p>
                      </a:txBody>
                      <a:tcPr>
                        <a:blipFill>
                          <a:blip r:embed="rId2"/>
                          <a:stretch>
                            <a:fillRect t="-147020" r="-300477" b="-125166"/>
                          </a:stretch>
                        </a:blipFill>
                      </a:tcPr>
                    </a:tc>
                    <a:tc>
                      <a:txBody>
                        <a:bodyPr/>
                        <a:lstStyle/>
                        <a:p>
                          <a:endParaRPr lang="zh-CN"/>
                        </a:p>
                      </a:txBody>
                      <a:tcPr>
                        <a:blipFill>
                          <a:blip r:embed="rId2"/>
                          <a:stretch>
                            <a:fillRect l="-91087" t="-147020" r="-173696" b="-125166"/>
                          </a:stretch>
                        </a:blipFill>
                      </a:tcPr>
                    </a:tc>
                    <a:tc>
                      <a:txBody>
                        <a:bodyPr/>
                        <a:lstStyle/>
                        <a:p>
                          <a:endParaRPr lang="zh-CN"/>
                        </a:p>
                      </a:txBody>
                      <a:tcPr>
                        <a:blipFill>
                          <a:blip r:embed="rId2"/>
                          <a:stretch>
                            <a:fillRect l="-213869" t="-147020" r="-94404" b="-125166"/>
                          </a:stretch>
                        </a:blipFill>
                      </a:tcPr>
                    </a:tc>
                    <a:tc>
                      <a:txBody>
                        <a:bodyPr/>
                        <a:lstStyle/>
                        <a:p>
                          <a:endParaRPr lang="zh-CN"/>
                        </a:p>
                      </a:txBody>
                      <a:tcPr>
                        <a:blipFill>
                          <a:blip r:embed="rId2"/>
                          <a:stretch>
                            <a:fillRect l="-335065" t="-147020" r="-779" b="-125166"/>
                          </a:stretch>
                        </a:blipFill>
                      </a:tcPr>
                    </a:tc>
                    <a:extLst>
                      <a:ext uri="{0D108BD9-81ED-4DB2-BD59-A6C34878D82A}">
                        <a16:rowId xmlns:a16="http://schemas.microsoft.com/office/drawing/2014/main" val="3261983646"/>
                      </a:ext>
                    </a:extLst>
                  </a:tr>
                  <a:tr h="923608">
                    <a:tc>
                      <a:txBody>
                        <a:bodyPr/>
                        <a:lstStyle/>
                        <a:p>
                          <a:endParaRPr lang="zh-CN"/>
                        </a:p>
                      </a:txBody>
                      <a:tcPr>
                        <a:blipFill>
                          <a:blip r:embed="rId2"/>
                          <a:stretch>
                            <a:fillRect t="-245395" r="-300477" b="-24342"/>
                          </a:stretch>
                        </a:blipFill>
                      </a:tcPr>
                    </a:tc>
                    <a:tc>
                      <a:txBody>
                        <a:bodyPr/>
                        <a:lstStyle/>
                        <a:p>
                          <a:endParaRPr lang="zh-CN"/>
                        </a:p>
                      </a:txBody>
                      <a:tcPr>
                        <a:blipFill>
                          <a:blip r:embed="rId2"/>
                          <a:stretch>
                            <a:fillRect l="-91087" t="-245395" r="-173696" b="-24342"/>
                          </a:stretch>
                        </a:blipFill>
                      </a:tcPr>
                    </a:tc>
                    <a:tc>
                      <a:txBody>
                        <a:bodyPr/>
                        <a:lstStyle/>
                        <a:p>
                          <a:endParaRPr lang="zh-CN"/>
                        </a:p>
                      </a:txBody>
                      <a:tcPr>
                        <a:blipFill>
                          <a:blip r:embed="rId2"/>
                          <a:stretch>
                            <a:fillRect l="-213869" t="-245395" r="-94404" b="-24342"/>
                          </a:stretch>
                        </a:blipFill>
                      </a:tcPr>
                    </a:tc>
                    <a:tc>
                      <a:txBody>
                        <a:bodyPr/>
                        <a:lstStyle/>
                        <a:p>
                          <a:endParaRPr lang="zh-CN"/>
                        </a:p>
                      </a:txBody>
                      <a:tcPr>
                        <a:blipFill>
                          <a:blip r:embed="rId2"/>
                          <a:stretch>
                            <a:fillRect l="-335065" t="-245395" r="-779" b="-24342"/>
                          </a:stretch>
                        </a:blipFill>
                      </a:tcPr>
                    </a:tc>
                    <a:extLst>
                      <a:ext uri="{0D108BD9-81ED-4DB2-BD59-A6C34878D82A}">
                        <a16:rowId xmlns:a16="http://schemas.microsoft.com/office/drawing/2014/main" val="526601530"/>
                      </a:ext>
                    </a:extLst>
                  </a:tr>
                </a:tbl>
              </a:graphicData>
            </a:graphic>
          </p:graphicFrame>
        </mc:Fallback>
      </mc:AlternateContent>
      <p:cxnSp>
        <p:nvCxnSpPr>
          <p:cNvPr id="7" name="直接连接符 6"/>
          <p:cNvCxnSpPr>
            <a:stCxn id="3" idx="0"/>
            <a:endCxn id="3" idx="2"/>
          </p:cNvCxnSpPr>
          <p:nvPr/>
        </p:nvCxnSpPr>
        <p:spPr>
          <a:xfrm>
            <a:off x="6172200" y="1921541"/>
            <a:ext cx="0" cy="3167318"/>
          </a:xfrm>
          <a:prstGeom prst="line">
            <a:avLst/>
          </a:prstGeom>
          <a:ln w="22225">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sp>
        <p:nvSpPr>
          <p:cNvPr id="9"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528907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905000"/>
            <a:ext cx="11277599" cy="1143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表示一个序列的一种有效方法就是</a:t>
                </a:r>
                <a:r>
                  <a:rPr lang="zh-CN" altLang="en-US" b="1" dirty="0" smtClean="0"/>
                  <a:t>生成函数</a:t>
                </a:r>
                <a:r>
                  <a:rPr lang="en-US" altLang="zh-CN" dirty="0" smtClean="0"/>
                  <a:t>(</a:t>
                </a:r>
                <a:r>
                  <a:rPr lang="zh-CN" altLang="en-US" dirty="0" smtClean="0"/>
                  <a:t>也叫母函数</a:t>
                </a:r>
                <a:r>
                  <a:rPr lang="en-US" altLang="zh-CN" dirty="0" smtClean="0"/>
                  <a:t>), </a:t>
                </a:r>
                <a:r>
                  <a:rPr lang="zh-CN" altLang="en-US" dirty="0" smtClean="0"/>
                  <a:t>它把序列的项作为一个形式幂级数中变量</a:t>
                </a:r>
                <a14:m>
                  <m:oMath xmlns:m="http://schemas.openxmlformats.org/officeDocument/2006/math">
                    <m:r>
                      <a:rPr lang="en-US" altLang="zh-CN" i="1" dirty="0" smtClean="0">
                        <a:latin typeface="Cambria Math" panose="02040503050406030204" pitchFamily="18" charset="0"/>
                      </a:rPr>
                      <m:t>𝑥</m:t>
                    </m:r>
                  </m:oMath>
                </a14:m>
                <a:r>
                  <a:rPr lang="zh-CN" altLang="en-US" dirty="0" smtClean="0"/>
                  <a:t>的幂的系数</a:t>
                </a:r>
                <a:r>
                  <a:rPr lang="en-US" altLang="zh-CN" dirty="0" smtClean="0"/>
                  <a:t>.</a:t>
                </a:r>
                <a:r>
                  <a:rPr lang="en-US" dirty="0" smtClean="0"/>
                  <a:t> </a:t>
                </a:r>
              </a:p>
              <a:p>
                <a:r>
                  <a:rPr lang="zh-CN" altLang="en-US" dirty="0" smtClean="0"/>
                  <a:t>定义</a:t>
                </a:r>
                <a:r>
                  <a:rPr lang="en-US" altLang="zh-CN" dirty="0" smtClean="0"/>
                  <a:t>:</a:t>
                </a:r>
                <a:r>
                  <a:rPr lang="zh-CN" altLang="en-US" dirty="0" smtClean="0"/>
                  <a:t>实数序列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m:t>
                    </m:r>
                  </m:oMath>
                </a14:m>
                <a:r>
                  <a:rPr lang="zh-CN" altLang="en-US" dirty="0" smtClean="0"/>
                  <a:t>的</a:t>
                </a:r>
                <a:r>
                  <a:rPr lang="zh-CN" altLang="en-US" b="1" dirty="0" smtClean="0">
                    <a:solidFill>
                      <a:srgbClr val="C00000"/>
                    </a:solidFill>
                  </a:rPr>
                  <a:t>生成函数</a:t>
                </a:r>
                <a:r>
                  <a:rPr lang="zh-CN" altLang="en-US" dirty="0" smtClean="0"/>
                  <a:t>是无穷级数</a:t>
                </a:r>
                <a:endParaRPr lang="en-US" altLang="zh-CN" dirty="0" smtClean="0"/>
              </a:p>
              <a:p>
                <a:pPr marL="0" indent="0" algn="ctr">
                  <a:buNone/>
                </a:pPr>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𝑘</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𝑘</m:t>
                        </m:r>
                      </m:sup>
                    </m:sSup>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m:t>
                        </m:r>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𝑘</m:t>
                            </m:r>
                          </m:sup>
                        </m:sSup>
                      </m:e>
                    </m:nary>
                  </m:oMath>
                </a14:m>
                <a:endParaRPr lang="en-US" dirty="0" smtClean="0"/>
              </a:p>
              <a:p>
                <a:r>
                  <a:rPr lang="zh-CN" altLang="en-US" dirty="0" smtClean="0"/>
                  <a:t>备注</a:t>
                </a:r>
                <a:r>
                  <a:rPr lang="en-US" altLang="zh-CN" dirty="0" smtClean="0"/>
                  <a:t>:</a:t>
                </a:r>
                <a:r>
                  <a:rPr lang="zh-CN" altLang="en-US" dirty="0" smtClean="0"/>
                  <a:t>该定义给出的</a:t>
                </a:r>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a:t>
                </a:r>
                <a:r>
                  <a:rPr lang="zh-CN" altLang="en-US" dirty="0" smtClean="0"/>
                  <a:t>的生成函数有时叫做</a:t>
                </a:r>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a:t>
                </a:r>
                <a:r>
                  <a:rPr lang="zh-CN" altLang="en-US" dirty="0" smtClean="0"/>
                  <a:t>的普通生成函数</a:t>
                </a:r>
                <a:r>
                  <a:rPr lang="en-US" altLang="zh-CN" dirty="0" smtClean="0"/>
                  <a:t>(</a:t>
                </a:r>
                <a:r>
                  <a:rPr lang="zh-CN" altLang="en-US" dirty="0" smtClean="0"/>
                  <a:t>或一般生成函数</a:t>
                </a:r>
                <a:r>
                  <a:rPr lang="en-US" altLang="zh-CN" dirty="0" smtClean="0"/>
                  <a:t>). </a:t>
                </a:r>
                <a:r>
                  <a:rPr lang="zh-CN" altLang="en-US" dirty="0" smtClean="0"/>
                  <a:t>此外还有指数生成函数</a:t>
                </a:r>
                <a:r>
                  <a:rPr lang="en-US" altLang="zh-CN" dirty="0" smtClean="0"/>
                  <a:t>(</a:t>
                </a:r>
                <a:r>
                  <a:rPr lang="zh-CN" altLang="en-US" dirty="0" smtClean="0"/>
                  <a:t>自学</a:t>
                </a:r>
                <a:r>
                  <a:rPr lang="en-US" altLang="zh-CN" dirty="0" smtClean="0"/>
                  <a:t>).</a:t>
                </a:r>
                <a:endParaRPr lang="en-US" dirty="0" smtClean="0"/>
              </a:p>
              <a:p>
                <a:endParaRPr lang="en-US" dirty="0" smtClean="0"/>
              </a:p>
              <a:p>
                <a:pPr marL="0" indent="0">
                  <a:buNone/>
                </a:pPr>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1110"/>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BC47F4A1-489E-4915-8B0E-12C13360EB51}"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56</a:t>
            </a:fld>
            <a:endParaRPr lang="zh-CN" altLang="en-US" dirty="0"/>
          </a:p>
        </p:txBody>
      </p:sp>
      <p:sp>
        <p:nvSpPr>
          <p:cNvPr id="12"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zh-CN" altLang="en-US" dirty="0" smtClean="0"/>
                  <a:t>求以下序列的生成函数</a:t>
                </a:r>
                <a:endParaRPr lang="en-US" altLang="zh-CN" dirty="0" smtClean="0"/>
              </a:p>
              <a:p>
                <a:pPr lvl="1"/>
                <a:r>
                  <a:rPr lang="en-US" altLang="zh-CN" dirty="0" smtClean="0"/>
                  <a:t>(1)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 </a:t>
                </a:r>
                <a:r>
                  <a:rPr lang="en-US" altLang="zh-CN" dirty="0"/>
                  <a:t>= </a:t>
                </a:r>
                <a:r>
                  <a:rPr lang="en-US" altLang="zh-CN" dirty="0">
                    <a:latin typeface="Cambria Math" pitchFamily="18" charset="0"/>
                    <a:ea typeface="Cambria Math" pitchFamily="18" charset="0"/>
                  </a:rPr>
                  <a:t>3</a:t>
                </a:r>
                <a:r>
                  <a:rPr lang="en-US" altLang="zh-CN" dirty="0"/>
                  <a:t> </a:t>
                </a:r>
                <a:endParaRPr lang="en-US" altLang="zh-CN" dirty="0" smtClean="0"/>
              </a:p>
              <a:p>
                <a:pPr lvl="1"/>
                <a:r>
                  <a:rPr lang="en-US" altLang="zh-CN" dirty="0" smtClean="0"/>
                  <a:t>(2)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 </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𝑘</m:t>
                    </m:r>
                  </m:oMath>
                </a14:m>
                <a:r>
                  <a:rPr lang="en-US" altLang="zh-CN" i="1" dirty="0">
                    <a:ea typeface="Cambria Math" pitchFamily="18" charset="0"/>
                  </a:rPr>
                  <a:t> </a:t>
                </a:r>
                <a:r>
                  <a:rPr lang="en-US" altLang="zh-CN" dirty="0">
                    <a:latin typeface="Cambria Math" pitchFamily="18" charset="0"/>
                    <a:ea typeface="Cambria Math" pitchFamily="18" charset="0"/>
                  </a:rPr>
                  <a:t>+ 1</a:t>
                </a:r>
                <a:r>
                  <a:rPr lang="en-US" altLang="zh-CN" dirty="0"/>
                  <a:t> </a:t>
                </a:r>
                <a:endParaRPr lang="en-US" altLang="zh-CN" dirty="0" smtClean="0"/>
              </a:p>
              <a:p>
                <a:pPr lvl="1"/>
                <a:r>
                  <a:rPr lang="en-US" altLang="zh-CN" dirty="0" smtClean="0"/>
                  <a:t>(3)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𝑘</m:t>
                        </m:r>
                      </m:sub>
                    </m:sSub>
                  </m:oMath>
                </a14:m>
                <a:r>
                  <a:rPr lang="en-US" altLang="zh-CN" dirty="0"/>
                  <a:t> =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oMath>
                </a14:m>
                <a:r>
                  <a:rPr lang="en-US" altLang="zh-CN" dirty="0" smtClean="0">
                    <a:latin typeface="Cambria Math" pitchFamily="18" charset="0"/>
                    <a:ea typeface="Cambria Math" pitchFamily="18" charset="0"/>
                  </a:rPr>
                  <a:t> </a:t>
                </a:r>
                <a:endParaRPr lang="en-US" altLang="zh-CN" dirty="0"/>
              </a:p>
              <a:p>
                <a:r>
                  <a:rPr lang="zh-CN" altLang="en-US" dirty="0" smtClean="0"/>
                  <a:t>解</a:t>
                </a:r>
                <a:r>
                  <a:rPr lang="en-US" altLang="zh-CN" dirty="0" smtClean="0"/>
                  <a:t>:</a:t>
                </a:r>
                <a:endParaRPr lang="en-US" dirty="0" smtClean="0"/>
              </a:p>
              <a:p>
                <a:pPr lvl="1"/>
                <a:r>
                  <a:rPr lang="en-US" dirty="0" smtClean="0"/>
                  <a:t>(1)</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e>
                    </m:nary>
                  </m:oMath>
                </a14:m>
                <a:endParaRPr lang="en-US" dirty="0" smtClean="0"/>
              </a:p>
              <a:p>
                <a:pPr lvl="1"/>
                <a:r>
                  <a:rPr lang="en-US" dirty="0" smtClean="0"/>
                  <a:t>(2)</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endParaRPr lang="en-US" dirty="0" smtClean="0"/>
              </a:p>
              <a:p>
                <a:pPr lvl="1"/>
                <a:r>
                  <a:rPr lang="en-US" dirty="0" smtClean="0"/>
                  <a:t>(3)</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𝑘</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A9303EE0-F032-4C06-B4F9-BA2DC9F6446A}"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57</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56760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对于一个有限序列该如何求生成函数呢？</a:t>
                </a:r>
                <a:endParaRPr lang="en-US" altLang="zh-CN" dirty="0" smtClean="0"/>
              </a:p>
              <a:p>
                <a:pPr>
                  <a:lnSpc>
                    <a:spcPct val="100000"/>
                  </a:lnSpc>
                </a:pPr>
                <a:r>
                  <a:rPr lang="zh-CN" altLang="en-US" dirty="0" smtClean="0"/>
                  <a:t>通过设置</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=0,</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=0</m:t>
                    </m:r>
                  </m:oMath>
                </a14:m>
                <a:r>
                  <a:rPr lang="zh-CN" altLang="en-US" dirty="0" smtClean="0"/>
                  <a:t>等</a:t>
                </a:r>
                <a:r>
                  <a:rPr lang="en-US" altLang="zh-CN" dirty="0" smtClean="0"/>
                  <a:t>, </a:t>
                </a:r>
                <a:r>
                  <a:rPr lang="zh-CN" altLang="en-US" dirty="0" smtClean="0"/>
                  <a:t>把一个有限序列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oMath>
                </a14:m>
                <a:r>
                  <a:rPr lang="zh-CN" altLang="en-US" dirty="0" smtClean="0"/>
                  <a:t>扩充成一个无限序列</a:t>
                </a:r>
                <a:r>
                  <a:rPr lang="en-US" altLang="zh-CN" dirty="0" smtClean="0"/>
                  <a:t>, </a:t>
                </a:r>
                <a:r>
                  <a:rPr lang="zh-CN" altLang="en-US" dirty="0" smtClean="0"/>
                  <a:t>就可以定义一个实数的有限序列的生成函数</a:t>
                </a:r>
                <a:r>
                  <a:rPr lang="en-US" altLang="zh-CN" dirty="0" smtClean="0"/>
                  <a:t>. </a:t>
                </a:r>
                <a:r>
                  <a:rPr lang="zh-CN" altLang="en-US" dirty="0" smtClean="0"/>
                  <a:t>这个无限序列</a:t>
                </a:r>
                <a:r>
                  <a:rPr lang="en-US" dirty="0" smtClean="0"/>
                  <a:t> </a:t>
                </a:r>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𝑛</m:t>
                        </m:r>
                      </m:sub>
                    </m:sSub>
                  </m:oMath>
                </a14:m>
                <a:r>
                  <a:rPr lang="en-US" altLang="zh-CN" dirty="0" smtClean="0"/>
                  <a:t>} </a:t>
                </a:r>
                <a:r>
                  <a:rPr lang="zh-CN" altLang="en-US" dirty="0" smtClean="0"/>
                  <a:t>的生成函数</a:t>
                </a:r>
                <a14:m>
                  <m:oMath xmlns:m="http://schemas.openxmlformats.org/officeDocument/2006/math">
                    <m:r>
                      <a:rPr lang="en-US" altLang="zh-CN" i="1">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是一个</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次多项式</a:t>
                </a:r>
                <a:r>
                  <a:rPr lang="en-US" altLang="zh-CN" dirty="0" smtClean="0"/>
                  <a:t>, </a:t>
                </a:r>
                <a:r>
                  <a:rPr lang="zh-CN" altLang="en-US" dirty="0" smtClean="0"/>
                  <a:t>因为当</a:t>
                </a:r>
                <a14:m>
                  <m:oMath xmlns:m="http://schemas.openxmlformats.org/officeDocument/2006/math">
                    <m:r>
                      <a:rPr lang="en-US" altLang="zh-CN" i="1" dirty="0" smtClean="0">
                        <a:latin typeface="Cambria Math" panose="02040503050406030204" pitchFamily="18" charset="0"/>
                      </a:rPr>
                      <m:t>𝑗</m:t>
                    </m:r>
                    <m:r>
                      <a:rPr lang="en-US" altLang="zh-CN" i="1" dirty="0" smtClean="0">
                        <a:latin typeface="Cambria Math" panose="02040503050406030204" pitchFamily="18" charset="0"/>
                      </a:rPr>
                      <m:t>&gt;</m:t>
                    </m:r>
                    <m:r>
                      <a:rPr lang="en-US" altLang="zh-CN" i="1" dirty="0" smtClean="0">
                        <a:latin typeface="Cambria Math" panose="02040503050406030204" pitchFamily="18" charset="0"/>
                      </a:rPr>
                      <m:t>𝑛</m:t>
                    </m:r>
                  </m:oMath>
                </a14:m>
                <a:r>
                  <a:rPr lang="zh-CN" altLang="en-US" dirty="0" smtClean="0"/>
                  <a:t>时没有形如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𝑗</m:t>
                        </m:r>
                      </m:sup>
                    </m:sSup>
                  </m:oMath>
                </a14:m>
                <a:r>
                  <a:rPr lang="zh-CN" altLang="en-US" dirty="0" smtClean="0"/>
                  <a:t>的项出现</a:t>
                </a:r>
                <a:r>
                  <a:rPr lang="en-US" altLang="zh-CN" dirty="0" smtClean="0"/>
                  <a:t>, </a:t>
                </a:r>
                <a:r>
                  <a:rPr lang="zh-CN" altLang="en-US" dirty="0" smtClean="0"/>
                  <a:t>即</a:t>
                </a:r>
                <a:r>
                  <a:rPr lang="en-US" altLang="zh-CN" dirty="0" smtClean="0"/>
                  <a:t>:</a:t>
                </a:r>
              </a:p>
              <a:p>
                <a:pPr marL="0" indent="0" algn="ctr">
                  <a:lnSpc>
                    <a:spcPct val="100000"/>
                  </a:lnSpc>
                  <a:buNone/>
                </a:pPr>
                <a14:m>
                  <m:oMath xmlns:m="http://schemas.openxmlformats.org/officeDocument/2006/math">
                    <m:r>
                      <a:rPr lang="en-US" altLang="zh-CN" i="1">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𝑛</m:t>
                        </m:r>
                      </m:sub>
                    </m:sSub>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𝑛</m:t>
                        </m:r>
                      </m:sup>
                    </m:sSup>
                  </m:oMath>
                </a14:m>
                <a:endParaRPr lang="en-US" altLang="zh-CN" dirty="0" smtClean="0">
                  <a:ea typeface="Cambria Math"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34EF288-1553-4936-81E5-739C1CCC6FA7}"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58</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序列</a:t>
                </a:r>
                <a:r>
                  <a:rPr lang="en-US" dirty="0" smtClean="0"/>
                  <a:t>1,1,1,1,1,1</a:t>
                </a:r>
                <a:r>
                  <a:rPr lang="zh-CN" altLang="en-US" dirty="0" smtClean="0"/>
                  <a:t>的生成函数是多少</a:t>
                </a:r>
                <a:r>
                  <a:rPr lang="en-US" dirty="0" smtClean="0"/>
                  <a:t>?</a:t>
                </a:r>
              </a:p>
              <a:p>
                <a:r>
                  <a:rPr lang="zh-CN" altLang="en-US" dirty="0" smtClean="0"/>
                  <a:t>解</a:t>
                </a:r>
                <a:r>
                  <a:rPr lang="en-US" altLang="zh-CN" dirty="0" smtClean="0"/>
                  <a:t>:</a:t>
                </a:r>
              </a:p>
              <a:p>
                <a:pPr lvl="1"/>
                <a:r>
                  <a:rPr lang="en-US" altLang="zh-CN" dirty="0"/>
                  <a:t>1,1,1,1,1,1</a:t>
                </a:r>
                <a:r>
                  <a:rPr lang="zh-CN" altLang="en-US" dirty="0"/>
                  <a:t>的生成函数是</a:t>
                </a:r>
                <a14:m>
                  <m:oMath xmlns:m="http://schemas.openxmlformats.org/officeDocument/2006/math">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3</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4</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5</m:t>
                        </m:r>
                      </m:sup>
                    </m:sSup>
                  </m:oMath>
                </a14:m>
                <a:r>
                  <a:rPr lang="en-US" dirty="0"/>
                  <a:t>.</a:t>
                </a:r>
              </a:p>
              <a:p>
                <a:pPr lvl="1"/>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6</m:t>
                            </m:r>
                          </m:sup>
                        </m:sSup>
                        <m:r>
                          <a:rPr lang="en-US" altLang="zh-CN">
                            <a:latin typeface="Cambria Math" panose="02040503050406030204" pitchFamily="18" charset="0"/>
                          </a:rPr>
                          <m:t>−1</m:t>
                        </m:r>
                      </m:num>
                      <m:den>
                        <m:r>
                          <a:rPr lang="en-US" altLang="zh-CN">
                            <a:latin typeface="Cambria Math" panose="02040503050406030204" pitchFamily="18" charset="0"/>
                          </a:rPr>
                          <m:t>𝑥</m:t>
                        </m:r>
                        <m:r>
                          <a:rPr lang="en-US" altLang="zh-CN">
                            <a:latin typeface="Cambria Math" panose="02040503050406030204" pitchFamily="18" charset="0"/>
                          </a:rPr>
                          <m:t>−1</m:t>
                        </m:r>
                      </m:den>
                    </m:f>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3</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4</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5</m:t>
                        </m:r>
                      </m:sup>
                    </m:sSup>
                  </m:oMath>
                </a14:m>
                <a:r>
                  <a:rPr lang="en-US" altLang="zh-CN" dirty="0" smtClean="0"/>
                  <a:t>, </a:t>
                </a:r>
                <a:r>
                  <a:rPr lang="zh-CN" altLang="en-US" dirty="0" smtClean="0"/>
                  <a:t>其中</a:t>
                </a:r>
                <a14:m>
                  <m:oMath xmlns:m="http://schemas.openxmlformats.org/officeDocument/2006/math">
                    <m:r>
                      <a:rPr lang="en-US" altLang="zh-CN" dirty="0">
                        <a:latin typeface="Cambria Math" panose="02040503050406030204" pitchFamily="18" charset="0"/>
                      </a:rPr>
                      <m:t>𝑥</m:t>
                    </m:r>
                    <m:r>
                      <a:rPr lang="zh-CN" altLang="en-US">
                        <a:latin typeface="Cambria Math" panose="02040503050406030204" pitchFamily="18" charset="0"/>
                      </a:rPr>
                      <m:t>≠</m:t>
                    </m:r>
                    <m:r>
                      <a:rPr lang="en-US" altLang="zh-CN">
                        <a:latin typeface="Cambria Math" panose="02040503050406030204" pitchFamily="18" charset="0"/>
                      </a:rPr>
                      <m:t>1.</m:t>
                    </m:r>
                  </m:oMath>
                </a14:m>
                <a:endParaRPr lang="en-US" altLang="zh-CN" dirty="0"/>
              </a:p>
              <a:p>
                <a:pPr lvl="1"/>
                <a:r>
                  <a:rPr lang="zh-CN" altLang="en-US" dirty="0"/>
                  <a:t>因此</a:t>
                </a:r>
                <a:r>
                  <a:rPr lang="en-US" altLang="zh-CN" dirty="0"/>
                  <a:t>, </a:t>
                </a:r>
                <a14:m>
                  <m:oMath xmlns:m="http://schemas.openxmlformats.org/officeDocument/2006/math">
                    <m:r>
                      <a:rPr lang="en-US" altLang="zh-CN">
                        <a:latin typeface="Cambria Math" panose="02040503050406030204" pitchFamily="18" charset="0"/>
                      </a:rPr>
                      <m:t>𝐺</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6</m:t>
                        </m:r>
                      </m:sup>
                    </m:sSup>
                    <m:r>
                      <a:rPr lang="en-US" altLang="zh-CN">
                        <a:latin typeface="Cambria Math" panose="02040503050406030204" pitchFamily="18" charset="0"/>
                      </a:rPr>
                      <m:t>−1</m:t>
                    </m:r>
                  </m:oMath>
                </a14:m>
                <a:r>
                  <a:rPr lang="en-US" altLang="zh-CN" dirty="0"/>
                  <a:t>)/(</a:t>
                </a:r>
                <a14:m>
                  <m:oMath xmlns:m="http://schemas.openxmlformats.org/officeDocument/2006/math">
                    <m:r>
                      <a:rPr lang="en-US" altLang="zh-CN">
                        <a:latin typeface="Cambria Math" panose="02040503050406030204" pitchFamily="18" charset="0"/>
                      </a:rPr>
                      <m:t>𝑥</m:t>
                    </m:r>
                    <m:r>
                      <a:rPr lang="en-US" altLang="zh-CN">
                        <a:latin typeface="Cambria Math" panose="02040503050406030204" pitchFamily="18" charset="0"/>
                      </a:rPr>
                      <m:t>−1</m:t>
                    </m:r>
                  </m:oMath>
                </a14:m>
                <a:r>
                  <a:rPr lang="en-US" altLang="zh-CN" dirty="0"/>
                  <a:t>)</a:t>
                </a:r>
                <a:r>
                  <a:rPr lang="zh-CN" altLang="en-US" dirty="0"/>
                  <a:t>是序列</a:t>
                </a:r>
                <a:r>
                  <a:rPr lang="en-US" altLang="zh-CN" dirty="0"/>
                  <a:t>1,1,1,1,1,1 </a:t>
                </a:r>
                <a:r>
                  <a:rPr lang="zh-CN" altLang="en-US" dirty="0"/>
                  <a:t>的生成函数</a:t>
                </a:r>
                <a:r>
                  <a:rPr lang="en-US" altLang="zh-CN" dirty="0"/>
                  <a:t>, </a:t>
                </a:r>
                <a:r>
                  <a:rPr lang="zh-CN" altLang="en-US" dirty="0"/>
                  <a:t>因为</a:t>
                </a:r>
                <a14:m>
                  <m:oMath xmlns:m="http://schemas.openxmlformats.org/officeDocument/2006/math">
                    <m:r>
                      <a:rPr lang="en-US" altLang="zh-CN">
                        <a:latin typeface="Cambria Math" panose="02040503050406030204" pitchFamily="18" charset="0"/>
                      </a:rPr>
                      <m:t>𝑥</m:t>
                    </m:r>
                  </m:oMath>
                </a14:m>
                <a:r>
                  <a:rPr lang="zh-CN" altLang="en-US" dirty="0"/>
                  <a:t>的幂只在生成函数的序列项中使用</a:t>
                </a:r>
                <a:r>
                  <a:rPr lang="en-US" altLang="zh-CN" dirty="0"/>
                  <a:t>, </a:t>
                </a:r>
                <a:r>
                  <a:rPr lang="zh-CN" altLang="en-US" dirty="0"/>
                  <a:t>我们不必担心</a:t>
                </a:r>
                <a14:m>
                  <m:oMath xmlns:m="http://schemas.openxmlformats.org/officeDocument/2006/math">
                    <m:r>
                      <a:rPr lang="en-US" altLang="zh-CN">
                        <a:latin typeface="Cambria Math" panose="02040503050406030204" pitchFamily="18" charset="0"/>
                      </a:rPr>
                      <m:t>𝐺</m:t>
                    </m:r>
                    <m:d>
                      <m:dPr>
                        <m:ctrlPr>
                          <a:rPr lang="en-US" altLang="zh-CN" i="1">
                            <a:latin typeface="Cambria Math" panose="02040503050406030204" pitchFamily="18" charset="0"/>
                          </a:rPr>
                        </m:ctrlPr>
                      </m:dPr>
                      <m:e>
                        <m:r>
                          <a:rPr lang="en-US" altLang="zh-CN">
                            <a:latin typeface="Cambria Math" panose="02040503050406030204" pitchFamily="18" charset="0"/>
                          </a:rPr>
                          <m:t>1</m:t>
                        </m:r>
                      </m:e>
                    </m:d>
                  </m:oMath>
                </a14:m>
                <a:r>
                  <a:rPr lang="zh-CN" altLang="en-US" dirty="0"/>
                  <a:t>没有被定义</a:t>
                </a:r>
                <a:r>
                  <a:rPr lang="en-US" dirty="0"/>
                  <a:t>. </a:t>
                </a:r>
              </a:p>
              <a:p>
                <a:pPr marL="0" indent="0">
                  <a:lnSpc>
                    <a:spcPct val="100000"/>
                  </a:lnSpc>
                  <a:buNone/>
                </a:pPr>
                <a:endParaRPr lang="en-US" dirty="0"/>
              </a:p>
              <a:p>
                <a:pPr marL="0" indent="0">
                  <a:lnSpc>
                    <a:spcPct val="100000"/>
                  </a:lnSpc>
                  <a:buNone/>
                </a:pPr>
                <a:endParaRPr lang="en-US" dirty="0" smtClean="0"/>
              </a:p>
              <a:p>
                <a:pPr marL="0" lvl="2" indent="0">
                  <a:lnSpc>
                    <a:spcPct val="100000"/>
                  </a:lnSpc>
                  <a:spcBef>
                    <a:spcPts val="1000"/>
                  </a:spcBef>
                  <a:buClr>
                    <a:srgbClr val="CEA524"/>
                  </a:buClr>
                  <a:buSzPct val="100000"/>
                  <a:buNone/>
                </a:pPr>
                <a:r>
                  <a:rPr lang="en-US" altLang="zh-CN" sz="2400" dirty="0" smtClean="0"/>
                  <a:t>(</a:t>
                </a:r>
                <a:r>
                  <a:rPr lang="zh-CN" altLang="en-US" sz="2400" dirty="0" smtClean="0"/>
                  <a:t>前面</a:t>
                </a:r>
                <a:r>
                  <a:rPr lang="zh-CN" altLang="en-US" sz="2400" dirty="0"/>
                  <a:t>基础知识</a:t>
                </a:r>
                <a:r>
                  <a:rPr lang="en-US" altLang="zh-CN" sz="2400" dirty="0" smtClean="0"/>
                  <a:t>, </a:t>
                </a:r>
                <a:r>
                  <a:rPr lang="zh-CN" altLang="en-US" sz="2400" dirty="0" smtClean="0"/>
                  <a:t>等</a:t>
                </a:r>
                <a:r>
                  <a:rPr lang="zh-CN" altLang="en-US" sz="2400" dirty="0"/>
                  <a:t>比序列的求和公式</a:t>
                </a:r>
                <a14:m>
                  <m:oMath xmlns:m="http://schemas.openxmlformats.org/officeDocument/2006/math">
                    <m:nary>
                      <m:naryPr>
                        <m:chr m:val="∑"/>
                        <m:limLoc m:val="subSup"/>
                        <m:ctrlPr>
                          <a:rPr lang="en-US" altLang="zh-CN" sz="2400" i="1">
                            <a:latin typeface="Cambria Math" panose="02040503050406030204" pitchFamily="18" charset="0"/>
                          </a:rPr>
                        </m:ctrlPr>
                      </m:naryPr>
                      <m:sub>
                        <m:r>
                          <m:rPr>
                            <m:sty m:val="p"/>
                            <m:brk m:alnAt="25"/>
                          </m:rPr>
                          <a:rPr lang="en-US" altLang="zh-CN" sz="2400" i="1">
                            <a:latin typeface="Cambria Math" panose="02040503050406030204" pitchFamily="18" charset="0"/>
                          </a:rPr>
                          <m:t>j</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𝑛</m:t>
                        </m:r>
                      </m:sup>
                      <m:e>
                        <m:r>
                          <a:rPr lang="en-US" altLang="zh-CN" sz="2400" i="1">
                            <a:latin typeface="Cambria Math" panose="02040503050406030204" pitchFamily="18" charset="0"/>
                          </a:rPr>
                          <m:t>𝑎</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𝑗</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𝑎</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r>
                              <a:rPr lang="en-US" altLang="zh-CN" sz="2400" i="1">
                                <a:latin typeface="Cambria Math" panose="02040503050406030204" pitchFamily="18" charset="0"/>
                              </a:rPr>
                              <m:t>𝑎</m:t>
                            </m:r>
                          </m:num>
                          <m:den>
                            <m:r>
                              <a:rPr lang="en-US" altLang="zh-CN" sz="2400" i="1">
                                <a:latin typeface="Cambria Math" panose="02040503050406030204" pitchFamily="18" charset="0"/>
                              </a:rPr>
                              <m:t>𝑟</m:t>
                            </m:r>
                            <m:r>
                              <a:rPr lang="en-US" altLang="zh-CN" sz="2400" i="1">
                                <a:latin typeface="Cambria Math" panose="02040503050406030204" pitchFamily="18" charset="0"/>
                              </a:rPr>
                              <m:t>−1</m:t>
                            </m:r>
                          </m:den>
                        </m:f>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ea typeface="Cambria Math" panose="02040503050406030204" pitchFamily="18" charset="0"/>
                          </a:rPr>
                          <m:t>≠1</m:t>
                        </m:r>
                      </m:e>
                    </m:nary>
                  </m:oMath>
                </a14:m>
                <a:r>
                  <a:rPr lang="en-US" altLang="zh-CN" sz="1800" dirty="0"/>
                  <a:t>)</a:t>
                </a:r>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2143" r="-832"/>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59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14400" y="3145740"/>
            <a:ext cx="4267200" cy="3079805"/>
          </a:xfrm>
          <a:prstGeom prst="rect">
            <a:avLst/>
          </a:prstGeom>
        </p:spPr>
      </p:pic>
      <p:sp>
        <p:nvSpPr>
          <p:cNvPr id="2" name="Title 1"/>
          <p:cNvSpPr>
            <a:spLocks noGrp="1"/>
          </p:cNvSpPr>
          <p:nvPr>
            <p:ph type="title"/>
          </p:nvPr>
        </p:nvSpPr>
        <p:spPr/>
        <p:txBody>
          <a:bodyPr/>
          <a:lstStyle/>
          <a:p>
            <a:r>
              <a:rPr lang="zh-CN" altLang="en-US" dirty="0" smtClean="0"/>
              <a:t>递推关系</a:t>
            </a:r>
            <a:endParaRPr lang="en-US" dirty="0"/>
          </a:p>
        </p:txBody>
      </p:sp>
      <p:sp>
        <p:nvSpPr>
          <p:cNvPr id="3" name="Content Placeholder 2"/>
          <p:cNvSpPr>
            <a:spLocks noGrp="1"/>
          </p:cNvSpPr>
          <p:nvPr>
            <p:ph idx="1"/>
          </p:nvPr>
        </p:nvSpPr>
        <p:spPr/>
        <p:txBody>
          <a:bodyPr>
            <a:normAutofit/>
          </a:bodyPr>
          <a:lstStyle/>
          <a:p>
            <a:r>
              <a:rPr lang="zh-CN" altLang="en-US" dirty="0" smtClean="0"/>
              <a:t>有时候难以用明确的方式来定义一个对象</a:t>
            </a:r>
            <a:r>
              <a:rPr lang="en-US" altLang="zh-CN" dirty="0" smtClean="0"/>
              <a:t>. </a:t>
            </a:r>
            <a:r>
              <a:rPr lang="zh-CN" altLang="en-US" dirty="0" smtClean="0"/>
              <a:t>但用这个对象来定义它自身也许是一件容易的事情</a:t>
            </a:r>
            <a:r>
              <a:rPr lang="en-US" altLang="zh-CN" dirty="0" smtClean="0"/>
              <a:t>.</a:t>
            </a:r>
          </a:p>
          <a:p>
            <a:r>
              <a:rPr lang="zh-CN" altLang="en-US" dirty="0" smtClean="0"/>
              <a:t>例如</a:t>
            </a:r>
            <a:r>
              <a:rPr lang="en-US" altLang="zh-CN" dirty="0" smtClean="0"/>
              <a:t>, </a:t>
            </a:r>
            <a:r>
              <a:rPr lang="zh-CN" altLang="en-US" dirty="0" smtClean="0"/>
              <a:t>从前有座山的故事</a:t>
            </a:r>
            <a:r>
              <a:rPr lang="en-US" altLang="zh-CN" dirty="0" smtClean="0"/>
              <a:t>. </a:t>
            </a:r>
            <a:r>
              <a:rPr lang="zh-CN" altLang="en-US" dirty="0" smtClean="0"/>
              <a:t>再比如下图</a:t>
            </a:r>
            <a:r>
              <a:rPr lang="en-US" altLang="zh-CN" dirty="0" smtClean="0"/>
              <a:t>, </a:t>
            </a:r>
            <a:r>
              <a:rPr lang="zh-CN" altLang="en-US" dirty="0" smtClean="0"/>
              <a:t>首先给出一幅原图</a:t>
            </a:r>
            <a:r>
              <a:rPr lang="en-US" altLang="zh-CN" dirty="0" smtClean="0"/>
              <a:t>, </a:t>
            </a:r>
            <a:r>
              <a:rPr lang="zh-CN" altLang="en-US" dirty="0" smtClean="0"/>
              <a:t>然后实现再前面一幅图画的中央递归地放上更小的图画这样一个过程</a:t>
            </a:r>
            <a:r>
              <a:rPr lang="en-US" altLang="zh-CN" dirty="0" smtClean="0"/>
              <a:t>.</a:t>
            </a:r>
          </a:p>
        </p:txBody>
      </p:sp>
      <p:sp>
        <p:nvSpPr>
          <p:cNvPr id="8" name="矩形 7"/>
          <p:cNvSpPr/>
          <p:nvPr/>
        </p:nvSpPr>
        <p:spPr>
          <a:xfrm>
            <a:off x="9448800" y="3468064"/>
            <a:ext cx="1800493" cy="369332"/>
          </a:xfrm>
          <a:prstGeom prst="rect">
            <a:avLst/>
          </a:prstGeom>
        </p:spPr>
        <p:txBody>
          <a:bodyPr wrap="none">
            <a:spAutoFit/>
          </a:bodyPr>
          <a:lstStyle/>
          <a:p>
            <a:r>
              <a:rPr lang="zh-CN" altLang="en-US" dirty="0">
                <a:solidFill>
                  <a:srgbClr val="1A1A1A"/>
                </a:solidFill>
                <a:latin typeface="Microsoft YaHei" panose="020B0503020204020204" pitchFamily="34" charset="-122"/>
                <a:ea typeface="Microsoft YaHei" panose="020B0503020204020204" pitchFamily="34" charset="-122"/>
              </a:rPr>
              <a:t>德罗斯特</a:t>
            </a:r>
            <a:r>
              <a:rPr lang="zh-CN" altLang="en-US" dirty="0" smtClean="0">
                <a:solidFill>
                  <a:srgbClr val="1A1A1A"/>
                </a:solidFill>
                <a:latin typeface="Microsoft YaHei" panose="020B0503020204020204" pitchFamily="34" charset="-122"/>
                <a:ea typeface="Microsoft YaHei" panose="020B0503020204020204" pitchFamily="34" charset="-122"/>
              </a:rPr>
              <a:t>效应：</a:t>
            </a:r>
            <a:endParaRPr lang="zh-CN" altLang="en-US" dirty="0">
              <a:solidFill>
                <a:srgbClr val="1A1A1A"/>
              </a:solidFill>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4"/>
          <a:stretch>
            <a:fillRect/>
          </a:stretch>
        </p:blipFill>
        <p:spPr>
          <a:xfrm>
            <a:off x="6472259" y="2906673"/>
            <a:ext cx="2994829" cy="3405200"/>
          </a:xfrm>
          <a:prstGeom prst="rect">
            <a:avLst/>
          </a:prstGeom>
        </p:spPr>
      </p:pic>
      <p:sp>
        <p:nvSpPr>
          <p:cNvPr id="10" name="矩形 9"/>
          <p:cNvSpPr/>
          <p:nvPr/>
        </p:nvSpPr>
        <p:spPr>
          <a:xfrm>
            <a:off x="9448800" y="3852035"/>
            <a:ext cx="2380180" cy="1200329"/>
          </a:xfrm>
          <a:prstGeom prst="rect">
            <a:avLst/>
          </a:prstGeom>
        </p:spPr>
        <p:txBody>
          <a:bodyPr wrap="square">
            <a:spAutoFit/>
          </a:bodyPr>
          <a:lstStyle/>
          <a:p>
            <a:r>
              <a:rPr lang="zh-CN" altLang="en-US" dirty="0">
                <a:solidFill>
                  <a:srgbClr val="1A1A1A"/>
                </a:solidFill>
                <a:latin typeface="Microsoft YaHei" panose="020B0503020204020204" pitchFamily="34" charset="-122"/>
                <a:ea typeface="Microsoft YaHei" panose="020B0503020204020204" pitchFamily="34" charset="-122"/>
              </a:rPr>
              <a:t>一张照片的某一部分和整张照片相同，其实只是一种递归的视觉形式</a:t>
            </a:r>
            <a:endParaRPr lang="zh-CN" altLang="en-US" dirty="0"/>
          </a:p>
        </p:txBody>
      </p:sp>
      <p:sp>
        <p:nvSpPr>
          <p:cNvPr id="11" name="日期占位符 10"/>
          <p:cNvSpPr>
            <a:spLocks noGrp="1"/>
          </p:cNvSpPr>
          <p:nvPr>
            <p:ph type="dt" sz="half" idx="10"/>
          </p:nvPr>
        </p:nvSpPr>
        <p:spPr/>
        <p:txBody>
          <a:bodyPr/>
          <a:lstStyle/>
          <a:p>
            <a:fld id="{54FA8EA1-050A-4958-A048-179B95B52DDF}" type="datetime1">
              <a:rPr lang="zh-CN" altLang="en-US" smtClean="0"/>
              <a:t>2023/10/16</a:t>
            </a:fld>
            <a:endParaRPr lang="zh-CN" altLang="en-US" dirty="0"/>
          </a:p>
        </p:txBody>
      </p:sp>
      <p:sp>
        <p:nvSpPr>
          <p:cNvPr id="12"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13" name="灯片编号占位符 12"/>
          <p:cNvSpPr>
            <a:spLocks noGrp="1"/>
          </p:cNvSpPr>
          <p:nvPr>
            <p:ph type="sldNum" sz="quarter" idx="12"/>
          </p:nvPr>
        </p:nvSpPr>
        <p:spPr/>
        <p:txBody>
          <a:bodyPr/>
          <a:lstStyle/>
          <a:p>
            <a:fld id="{67913A8A-9EFB-4B5F-9CCB-3D21173FAA85}" type="slidenum">
              <a:rPr lang="zh-CN" altLang="en-US" smtClean="0"/>
              <a:pPr/>
              <a:t>6</a:t>
            </a:fld>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序列</a:t>
                </a:r>
                <a:r>
                  <a:rPr lang="en-US" dirty="0" smtClean="0"/>
                  <a:t>1,1,1,1,…</a:t>
                </a:r>
                <a:r>
                  <a:rPr lang="zh-CN" altLang="en-US" dirty="0" smtClean="0"/>
                  <a:t>的生成函数是多少</a:t>
                </a:r>
                <a:r>
                  <a:rPr lang="en-US" dirty="0" smtClean="0"/>
                  <a:t>?</a:t>
                </a:r>
              </a:p>
              <a:p>
                <a:r>
                  <a:rPr lang="zh-CN" altLang="en-US" dirty="0" smtClean="0"/>
                  <a:t>解</a:t>
                </a:r>
                <a:r>
                  <a:rPr lang="en-US" altLang="zh-CN" dirty="0" smtClean="0"/>
                  <a:t>:1,1,1,1,…</a:t>
                </a:r>
                <a:r>
                  <a:rPr lang="zh-CN" altLang="en-US" dirty="0" smtClean="0"/>
                  <a:t>的生成函数是</a:t>
                </a:r>
                <a14:m>
                  <m:oMath xmlns:m="http://schemas.openxmlformats.org/officeDocument/2006/math">
                    <m:r>
                      <a:rPr lang="en-US" i="1" dirty="0" smtClean="0">
                        <a:latin typeface="Cambria Math" panose="02040503050406030204" pitchFamily="18" charset="0"/>
                      </a:rPr>
                      <m:t>𝑓</m:t>
                    </m:r>
                  </m:oMath>
                </a14:m>
                <a:r>
                  <a:rPr lang="en-US" dirty="0" smtClean="0"/>
                  <a:t>(</a:t>
                </a:r>
                <a14:m>
                  <m:oMath xmlns:m="http://schemas.openxmlformats.org/officeDocument/2006/math">
                    <m:r>
                      <a:rPr lang="en-US" i="1" dirty="0" smtClean="0">
                        <a:latin typeface="Cambria Math" panose="02040503050406030204" pitchFamily="18" charset="0"/>
                      </a:rPr>
                      <m:t>𝑥</m:t>
                    </m:r>
                  </m:oMath>
                </a14:m>
                <a:r>
                  <a:rPr lang="en-US" dirty="0" smtClean="0"/>
                  <a:t>)=</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𝑥</m:t>
                        </m:r>
                      </m:den>
                    </m:f>
                  </m:oMath>
                </a14:m>
                <a:r>
                  <a:rPr lang="en-US" dirty="0" smtClean="0"/>
                  <a:t>.</a:t>
                </a:r>
              </a:p>
              <a:p>
                <a:pPr marL="0" indent="0">
                  <a:buNone/>
                </a:pPr>
                <a:r>
                  <a:rPr lang="zh-CN" altLang="en-US" dirty="0" smtClean="0"/>
                  <a:t>        因为</a:t>
                </a:r>
                <a:r>
                  <a:rPr lang="en-US" altLang="zh-CN" dirty="0" smtClean="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𝑥</m:t>
                        </m:r>
                      </m:den>
                    </m:f>
                  </m:oMath>
                </a14:m>
                <a:r>
                  <a:rPr lang="en-US" altLang="zh-CN" dirty="0" smtClean="0"/>
                  <a:t>=1+</a:t>
                </a:r>
                <a14:m>
                  <m:oMath xmlns:m="http://schemas.openxmlformats.org/officeDocument/2006/math">
                    <m:r>
                      <a:rPr lang="en-US" altLang="zh-CN" i="1" dirty="0" smtClean="0">
                        <a:latin typeface="Cambria Math" panose="02040503050406030204" pitchFamily="18" charset="0"/>
                      </a:rPr>
                      <m:t>𝑥</m:t>
                    </m:r>
                  </m:oMath>
                </a14:m>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oMath>
                </a14:m>
                <a:r>
                  <a:rPr lang="en-US" altLang="zh-CN" dirty="0" smtClean="0"/>
                  <a:t>+…, </a:t>
                </a:r>
                <a:r>
                  <a:rPr lang="zh-CN" altLang="en-US" dirty="0" smtClean="0"/>
                  <a:t>对于</a:t>
                </a:r>
                <a:r>
                  <a:rPr lang="en-US" altLang="zh-CN" dirty="0" smtClean="0"/>
                  <a:t>|</a:t>
                </a:r>
                <a14:m>
                  <m:oMath xmlns:m="http://schemas.openxmlformats.org/officeDocument/2006/math">
                    <m:r>
                      <a:rPr lang="en-US" altLang="zh-CN" i="1" dirty="0" smtClean="0">
                        <a:latin typeface="Cambria Math" panose="02040503050406030204" pitchFamily="18" charset="0"/>
                      </a:rPr>
                      <m:t>𝑥</m:t>
                    </m:r>
                  </m:oMath>
                </a14:m>
                <a:r>
                  <a:rPr lang="en-US" altLang="zh-CN" dirty="0" smtClean="0"/>
                  <a:t>|&lt;1</a:t>
                </a:r>
                <a:r>
                  <a:rPr lang="en-US" dirty="0" smtClean="0"/>
                  <a:t>. </a:t>
                </a:r>
              </a:p>
              <a:p>
                <a:pPr marL="0" indent="0">
                  <a:lnSpc>
                    <a:spcPct val="100000"/>
                  </a:lnSpc>
                  <a:buNone/>
                </a:pPr>
                <a:endParaRPr lang="en-US" dirty="0" smtClean="0"/>
              </a:p>
              <a:p>
                <a:pPr marL="0" indent="0">
                  <a:lnSpc>
                    <a:spcPct val="100000"/>
                  </a:lnSpc>
                  <a:buNone/>
                </a:pPr>
                <a:endParaRPr lang="en-US" dirty="0"/>
              </a:p>
              <a:p>
                <a:pPr marL="0" indent="0">
                  <a:lnSpc>
                    <a:spcPct val="100000"/>
                  </a:lnSpc>
                  <a:buNone/>
                </a:pPr>
                <a:endParaRPr lang="en-US" dirty="0" smtClean="0"/>
              </a:p>
              <a:p>
                <a:pPr marL="0" indent="0">
                  <a:lnSpc>
                    <a:spcPct val="100000"/>
                  </a:lnSpc>
                  <a:buNone/>
                </a:pPr>
                <a:endParaRPr lang="en-US" dirty="0" smtClean="0"/>
              </a:p>
              <a:p>
                <a:pPr marL="0" lvl="2" indent="0">
                  <a:lnSpc>
                    <a:spcPct val="100000"/>
                  </a:lnSpc>
                  <a:spcBef>
                    <a:spcPts val="1000"/>
                  </a:spcBef>
                  <a:buClr>
                    <a:srgbClr val="CEA524"/>
                  </a:buClr>
                  <a:buSzPct val="100000"/>
                  <a:buNone/>
                </a:pPr>
                <a:r>
                  <a:rPr lang="en-US" altLang="zh-CN" sz="2400" dirty="0" smtClean="0"/>
                  <a:t>(</a:t>
                </a:r>
                <a:r>
                  <a:rPr lang="zh-CN" altLang="en-US" sz="2400" dirty="0" smtClean="0"/>
                  <a:t>前面</a:t>
                </a:r>
                <a:r>
                  <a:rPr lang="zh-CN" altLang="en-US" sz="2400" dirty="0"/>
                  <a:t>基础知识</a:t>
                </a:r>
                <a:r>
                  <a:rPr lang="en-US" altLang="zh-CN" sz="2400" dirty="0" smtClean="0"/>
                  <a:t>,</a:t>
                </a:r>
                <a:r>
                  <a:rPr lang="zh-CN" altLang="en-US" sz="2400" dirty="0" smtClean="0"/>
                  <a:t> </a:t>
                </a:r>
                <a14:m>
                  <m:oMath xmlns:m="http://schemas.openxmlformats.org/officeDocument/2006/math">
                    <m:nary>
                      <m:naryPr>
                        <m:chr m:val="∑"/>
                        <m:limLoc m:val="subSup"/>
                        <m:ctrlPr>
                          <a:rPr lang="en-US" altLang="zh-CN" sz="2400" i="1">
                            <a:latin typeface="Cambria Math" panose="02040503050406030204" pitchFamily="18" charset="0"/>
                          </a:rPr>
                        </m:ctrlPr>
                      </m:naryPr>
                      <m:sub>
                        <m:r>
                          <m:rPr>
                            <m:sty m:val="p"/>
                            <m:brk m:alnAt="25"/>
                          </m:rPr>
                          <a:rPr lang="en-US" altLang="zh-CN" sz="2400" i="1">
                            <a:latin typeface="Cambria Math" panose="02040503050406030204" pitchFamily="18" charset="0"/>
                          </a:rPr>
                          <m:t>j</m:t>
                        </m:r>
                        <m:r>
                          <a:rPr lang="en-US" altLang="zh-CN" sz="2400" i="1">
                            <a:latin typeface="Cambria Math" panose="02040503050406030204" pitchFamily="18" charset="0"/>
                          </a:rPr>
                          <m:t>=0</m:t>
                        </m:r>
                      </m:sub>
                      <m:sup>
                        <m:r>
                          <a:rPr lang="en-US" altLang="zh-CN" sz="2400" i="1" smtClean="0">
                            <a:latin typeface="Cambria Math" panose="02040503050406030204" pitchFamily="18" charset="0"/>
                            <a:ea typeface="Cambria Math" panose="02040503050406030204" pitchFamily="18" charset="0"/>
                          </a:rPr>
                          <m:t>∞</m:t>
                        </m:r>
                      </m:sup>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i="1">
                                <a:latin typeface="Cambria Math" panose="02040503050406030204" pitchFamily="18" charset="0"/>
                              </a:rPr>
                              <m:t>𝑗</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den>
                        </m:f>
                        <m:r>
                          <a:rPr lang="en-US" altLang="zh-CN" sz="2400" i="1">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&lt;1</m:t>
                        </m:r>
                      </m:e>
                    </m:nary>
                  </m:oMath>
                </a14:m>
                <a:r>
                  <a:rPr lang="en-US" altLang="zh-CN" sz="1800" dirty="0"/>
                  <a:t>)</a:t>
                </a:r>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60</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72141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序列</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𝑎</m:t>
                        </m:r>
                      </m:e>
                      <m:sup>
                        <m:r>
                          <a:rPr lang="en-US" altLang="zh-CN" b="0" i="1" dirty="0" smtClean="0">
                            <a:latin typeface="Cambria Math" panose="02040503050406030204" pitchFamily="18" charset="0"/>
                          </a:rPr>
                          <m:t>3</m:t>
                        </m:r>
                      </m:sup>
                    </m:sSup>
                    <m:r>
                      <a:rPr lang="en-US" altLang="zh-CN" b="0" i="1" dirty="0" smtClean="0">
                        <a:latin typeface="Cambria Math" panose="02040503050406030204" pitchFamily="18" charset="0"/>
                      </a:rPr>
                      <m:t>,…</m:t>
                    </m:r>
                  </m:oMath>
                </a14:m>
                <a:r>
                  <a:rPr lang="zh-CN" altLang="en-US" dirty="0" smtClean="0"/>
                  <a:t>的生成函数是多少</a:t>
                </a:r>
                <a:r>
                  <a:rPr lang="en-US" dirty="0" smtClean="0"/>
                  <a:t>?</a:t>
                </a:r>
              </a:p>
              <a:p>
                <a:r>
                  <a:rPr lang="zh-CN" altLang="en-US" dirty="0" smtClean="0"/>
                  <a:t>解</a:t>
                </a:r>
                <a:r>
                  <a:rPr lang="en-US" altLang="zh-CN" dirty="0" smtClean="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𝑎</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𝑎</m:t>
                        </m:r>
                      </m:e>
                      <m:sup>
                        <m:r>
                          <a:rPr lang="en-US" altLang="zh-CN" i="1" dirty="0">
                            <a:latin typeface="Cambria Math" panose="02040503050406030204" pitchFamily="18" charset="0"/>
                          </a:rPr>
                          <m:t>3</m:t>
                        </m:r>
                      </m:sup>
                    </m:sSup>
                    <m:r>
                      <a:rPr lang="en-US" altLang="zh-CN" i="1" dirty="0">
                        <a:latin typeface="Cambria Math" panose="02040503050406030204" pitchFamily="18" charset="0"/>
                      </a:rPr>
                      <m:t>,…</m:t>
                    </m:r>
                  </m:oMath>
                </a14:m>
                <a:r>
                  <a:rPr lang="zh-CN" altLang="en-US" dirty="0" smtClean="0"/>
                  <a:t>的生成函数是</a:t>
                </a:r>
                <a:r>
                  <a:rPr lang="en-US" dirty="0" smtClean="0"/>
                  <a:t> </a:t>
                </a:r>
                <a14:m>
                  <m:oMath xmlns:m="http://schemas.openxmlformats.org/officeDocument/2006/math">
                    <m:r>
                      <a:rPr lang="en-US" i="1" dirty="0" smtClean="0">
                        <a:latin typeface="Cambria Math" panose="02040503050406030204" pitchFamily="18" charset="0"/>
                      </a:rPr>
                      <m:t>𝑓</m:t>
                    </m:r>
                  </m:oMath>
                </a14:m>
                <a:r>
                  <a:rPr lang="en-US" dirty="0" smtClean="0"/>
                  <a:t>(</a:t>
                </a:r>
                <a14:m>
                  <m:oMath xmlns:m="http://schemas.openxmlformats.org/officeDocument/2006/math">
                    <m:r>
                      <a:rPr lang="en-US" i="1" dirty="0" smtClean="0">
                        <a:latin typeface="Cambria Math" panose="02040503050406030204" pitchFamily="18" charset="0"/>
                      </a:rPr>
                      <m:t>𝑥</m:t>
                    </m:r>
                  </m:oMath>
                </a14:m>
                <a:r>
                  <a:rPr lang="en-US" dirty="0" smtClean="0"/>
                  <a:t>)</a:t>
                </a:r>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b="0" i="1" smtClean="0">
                            <a:latin typeface="Cambria Math" panose="02040503050406030204" pitchFamily="18" charset="0"/>
                          </a:rPr>
                          <m:t>𝑎</m:t>
                        </m:r>
                        <m:r>
                          <a:rPr lang="en-US" altLang="zh-CN" i="1">
                            <a:latin typeface="Cambria Math" panose="02040503050406030204" pitchFamily="18" charset="0"/>
                          </a:rPr>
                          <m:t>𝑥</m:t>
                        </m:r>
                      </m:den>
                    </m:f>
                  </m:oMath>
                </a14:m>
                <a:r>
                  <a:rPr lang="en-US" dirty="0" smtClean="0"/>
                  <a:t>.</a:t>
                </a:r>
              </a:p>
              <a:p>
                <a:pPr marL="0" indent="0">
                  <a:buNone/>
                </a:pPr>
                <a:r>
                  <a:rPr lang="zh-CN" altLang="en-US" dirty="0" smtClean="0"/>
                  <a:t>        因为</a:t>
                </a:r>
                <a:r>
                  <a:rPr lang="en-US" altLang="zh-CN" dirty="0" smtClean="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𝑎𝑥</m:t>
                        </m:r>
                      </m:den>
                    </m:f>
                  </m:oMath>
                </a14:m>
                <a:r>
                  <a:rPr lang="en-US" altLang="zh-CN" dirty="0" smtClean="0"/>
                  <a:t>=1+</a:t>
                </a:r>
                <a:r>
                  <a:rPr lang="en-US" altLang="zh-CN" dirty="0"/>
                  <a:t> </a:t>
                </a:r>
                <a14:m>
                  <m:oMath xmlns:m="http://schemas.openxmlformats.org/officeDocument/2006/math">
                    <m:r>
                      <a:rPr lang="en-US" altLang="zh-CN" i="1" dirty="0">
                        <a:latin typeface="Cambria Math" panose="02040503050406030204" pitchFamily="18" charset="0"/>
                      </a:rPr>
                      <m:t>𝑎</m:t>
                    </m:r>
                    <m:r>
                      <a:rPr lang="en-US" altLang="zh-CN" b="0" i="1" dirty="0" smtClean="0">
                        <a:latin typeface="Cambria Math" panose="02040503050406030204" pitchFamily="18" charset="0"/>
                      </a:rPr>
                      <m:t>𝑥</m:t>
                    </m:r>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𝑎𝑥</m:t>
                        </m:r>
                        <m:r>
                          <a:rPr lang="en-US" altLang="zh-CN" i="1">
                            <a:latin typeface="Cambria Math" panose="02040503050406030204" pitchFamily="18" charset="0"/>
                          </a:rPr>
                          <m:t>)</m:t>
                        </m:r>
                      </m:e>
                      <m:sup>
                        <m:r>
                          <a:rPr lang="en-US" altLang="zh-CN" b="0" i="1" smtClean="0">
                            <a:latin typeface="Cambria Math" panose="02040503050406030204" pitchFamily="18" charset="0"/>
                          </a:rPr>
                          <m:t>3</m:t>
                        </m:r>
                      </m:sup>
                    </m:sSup>
                  </m:oMath>
                </a14:m>
                <a:r>
                  <a:rPr lang="en-US" altLang="zh-CN" dirty="0" smtClean="0"/>
                  <a:t>+…, </a:t>
                </a:r>
                <a:r>
                  <a:rPr lang="zh-CN" altLang="en-US" dirty="0" smtClean="0"/>
                  <a:t>对于</a:t>
                </a:r>
                <a:r>
                  <a:rPr lang="en-US" altLang="zh-CN" dirty="0" smtClean="0"/>
                  <a:t>|</a:t>
                </a:r>
                <a14:m>
                  <m:oMath xmlns:m="http://schemas.openxmlformats.org/officeDocument/2006/math">
                    <m:r>
                      <a:rPr lang="en-US" altLang="zh-CN" i="1" dirty="0">
                        <a:latin typeface="Cambria Math" panose="02040503050406030204" pitchFamily="18" charset="0"/>
                      </a:rPr>
                      <m:t>𝑎</m:t>
                    </m:r>
                    <m:r>
                      <a:rPr lang="en-US" altLang="zh-CN" i="1" dirty="0" smtClean="0">
                        <a:latin typeface="Cambria Math" panose="02040503050406030204" pitchFamily="18" charset="0"/>
                      </a:rPr>
                      <m:t>𝑥</m:t>
                    </m:r>
                  </m:oMath>
                </a14:m>
                <a:r>
                  <a:rPr lang="en-US" altLang="zh-CN" dirty="0" smtClean="0"/>
                  <a:t>|&lt;1</a:t>
                </a:r>
                <a:r>
                  <a:rPr lang="en-US" dirty="0" smtClean="0"/>
                  <a:t>. </a:t>
                </a:r>
              </a:p>
              <a:p>
                <a:pPr marL="0" indent="0">
                  <a:lnSpc>
                    <a:spcPct val="100000"/>
                  </a:lnSpc>
                  <a:buNone/>
                </a:pPr>
                <a:endParaRPr lang="en-US" dirty="0" smtClean="0"/>
              </a:p>
              <a:p>
                <a:pPr marL="0" indent="0">
                  <a:lnSpc>
                    <a:spcPct val="100000"/>
                  </a:lnSpc>
                  <a:buNone/>
                </a:pPr>
                <a:endParaRPr lang="en-US" dirty="0" smtClean="0"/>
              </a:p>
              <a:p>
                <a:pPr marL="0" indent="0">
                  <a:lnSpc>
                    <a:spcPct val="100000"/>
                  </a:lnSpc>
                  <a:buNone/>
                </a:pPr>
                <a:endParaRPr lang="en-US" dirty="0"/>
              </a:p>
              <a:p>
                <a:pPr marL="0" indent="0">
                  <a:lnSpc>
                    <a:spcPct val="100000"/>
                  </a:lnSpc>
                  <a:buNone/>
                </a:pPr>
                <a:endParaRPr lang="en-US" dirty="0" smtClean="0"/>
              </a:p>
              <a:p>
                <a:pPr marL="0" lvl="2" indent="0">
                  <a:lnSpc>
                    <a:spcPct val="100000"/>
                  </a:lnSpc>
                  <a:spcBef>
                    <a:spcPts val="1000"/>
                  </a:spcBef>
                  <a:buClr>
                    <a:srgbClr val="CEA524"/>
                  </a:buClr>
                  <a:buSzPct val="100000"/>
                  <a:buNone/>
                </a:pPr>
                <a:r>
                  <a:rPr lang="en-US" altLang="zh-CN" sz="2400" dirty="0" smtClean="0"/>
                  <a:t>(</a:t>
                </a:r>
                <a:r>
                  <a:rPr lang="zh-CN" altLang="en-US" sz="2400" dirty="0" smtClean="0"/>
                  <a:t>前面</a:t>
                </a:r>
                <a:r>
                  <a:rPr lang="zh-CN" altLang="en-US" sz="2400" dirty="0"/>
                  <a:t>基础知识</a:t>
                </a:r>
                <a:r>
                  <a:rPr lang="en-US" altLang="zh-CN" sz="2400" dirty="0" smtClean="0"/>
                  <a:t>,</a:t>
                </a:r>
                <a:r>
                  <a:rPr lang="zh-CN" altLang="en-US" sz="2400" dirty="0" smtClean="0"/>
                  <a:t> </a:t>
                </a:r>
                <a14:m>
                  <m:oMath xmlns:m="http://schemas.openxmlformats.org/officeDocument/2006/math">
                    <m:nary>
                      <m:naryPr>
                        <m:chr m:val="∑"/>
                        <m:limLoc m:val="subSup"/>
                        <m:ctrlPr>
                          <a:rPr lang="en-US" altLang="zh-CN" sz="2400" i="1">
                            <a:latin typeface="Cambria Math" panose="02040503050406030204" pitchFamily="18" charset="0"/>
                          </a:rPr>
                        </m:ctrlPr>
                      </m:naryPr>
                      <m:sub>
                        <m:r>
                          <m:rPr>
                            <m:sty m:val="p"/>
                            <m:brk m:alnAt="25"/>
                          </m:rPr>
                          <a:rPr lang="en-US" altLang="zh-CN" sz="2400" i="1">
                            <a:latin typeface="Cambria Math" panose="02040503050406030204" pitchFamily="18" charset="0"/>
                          </a:rPr>
                          <m:t>j</m:t>
                        </m:r>
                        <m:r>
                          <a:rPr lang="en-US" altLang="zh-CN" sz="2400" i="1">
                            <a:latin typeface="Cambria Math" panose="02040503050406030204" pitchFamily="18" charset="0"/>
                          </a:rPr>
                          <m:t>=0</m:t>
                        </m:r>
                      </m:sub>
                      <m:sup>
                        <m:r>
                          <a:rPr lang="en-US" altLang="zh-CN" sz="2400" i="1" smtClean="0">
                            <a:latin typeface="Cambria Math" panose="02040503050406030204" pitchFamily="18" charset="0"/>
                            <a:ea typeface="Cambria Math" panose="02040503050406030204" pitchFamily="18" charset="0"/>
                          </a:rPr>
                          <m:t>∞</m:t>
                        </m:r>
                      </m:sup>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𝑎𝑥</m:t>
                            </m:r>
                            <m:r>
                              <a:rPr lang="en-US" altLang="zh-CN" sz="2400" b="0" i="1" smtClean="0">
                                <a:latin typeface="Cambria Math" panose="02040503050406030204" pitchFamily="18" charset="0"/>
                              </a:rPr>
                              <m:t>)</m:t>
                            </m:r>
                          </m:e>
                          <m:sup>
                            <m:r>
                              <a:rPr lang="en-US" altLang="zh-CN" sz="2400" i="1">
                                <a:latin typeface="Cambria Math" panose="02040503050406030204" pitchFamily="18" charset="0"/>
                              </a:rPr>
                              <m:t>𝑗</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𝑎𝑥</m:t>
                            </m:r>
                          </m:den>
                        </m:f>
                        <m:r>
                          <a:rPr lang="en-US" altLang="zh-CN" sz="2400" i="1">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𝑎𝑥</m:t>
                            </m:r>
                          </m:e>
                        </m:d>
                        <m:r>
                          <a:rPr lang="en-US" altLang="zh-CN" sz="2400" b="0" i="1" smtClean="0">
                            <a:latin typeface="Cambria Math" panose="02040503050406030204" pitchFamily="18" charset="0"/>
                          </a:rPr>
                          <m:t>&lt;1</m:t>
                        </m:r>
                      </m:e>
                    </m:nary>
                  </m:oMath>
                </a14:m>
                <a:r>
                  <a:rPr lang="en-US" altLang="zh-CN" sz="1800" dirty="0"/>
                  <a:t>)</a:t>
                </a:r>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61</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1220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2057400"/>
            <a:ext cx="11277599" cy="3124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接下来</a:t>
                </a:r>
                <a:r>
                  <a:rPr lang="en-US" altLang="zh-CN" dirty="0" smtClean="0"/>
                  <a:t>, </a:t>
                </a:r>
                <a:r>
                  <a:rPr lang="zh-CN" altLang="en-US" dirty="0" smtClean="0"/>
                  <a:t>我们考虑两个生成函数如何相加和相乘</a:t>
                </a:r>
                <a:r>
                  <a:rPr lang="en-US" altLang="zh-CN" dirty="0" smtClean="0"/>
                  <a:t>, </a:t>
                </a:r>
                <a:r>
                  <a:rPr lang="zh-CN" altLang="en-US" dirty="0" smtClean="0"/>
                  <a:t>其证明可以通过微积分相关知识完成</a:t>
                </a:r>
                <a:r>
                  <a:rPr lang="en-US" altLang="zh-CN" dirty="0" smtClean="0"/>
                  <a:t>.</a:t>
                </a:r>
              </a:p>
              <a:p>
                <a:r>
                  <a:rPr lang="zh-CN" altLang="en-US" dirty="0" smtClean="0"/>
                  <a:t>定理：令</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e>
                    </m:nary>
                  </m:oMath>
                </a14:m>
                <a:r>
                  <a:rPr lang="zh-CN" altLang="en-US" dirty="0" smtClean="0"/>
                  <a:t>，</a:t>
                </a:r>
                <a14:m>
                  <m:oMath xmlns:m="http://schemas.openxmlformats.org/officeDocument/2006/math">
                    <m:r>
                      <a:rPr lang="en-US" altLang="zh-CN" b="0" i="1" dirty="0" smtClean="0">
                        <a:latin typeface="Cambria Math" panose="02040503050406030204" pitchFamily="18" charset="0"/>
                      </a:rPr>
                      <m:t>𝑔</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r>
                          <a:rPr lang="zh-CN" altLang="en-US" i="1" smtClean="0">
                            <a:latin typeface="Cambria Math" panose="02040503050406030204" pitchFamily="18" charset="0"/>
                          </a:rPr>
                          <m:t>，</m:t>
                        </m:r>
                      </m:e>
                    </m:nary>
                  </m:oMath>
                </a14:m>
                <a:r>
                  <a:rPr lang="zh-CN" altLang="en-US" dirty="0" smtClean="0"/>
                  <a:t>那么</a:t>
                </a:r>
                <a:endParaRPr lang="en-US" altLang="zh-CN" dirty="0" smtClean="0"/>
              </a:p>
              <a:p>
                <a:pPr marL="0" indent="0">
                  <a:buNone/>
                </a:pPr>
                <a14:m>
                  <m:oMathPara xmlns:m="http://schemas.openxmlformats.org/officeDocument/2006/math">
                    <m:oMathParaPr>
                      <m:jc m:val="center"/>
                    </m:oMathParaPr>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smtClean="0">
                          <a:latin typeface="Cambria Math" panose="02040503050406030204" pitchFamily="18" charset="0"/>
                        </a:rPr>
                        <m:t>+</m:t>
                      </m:r>
                      <m:r>
                        <a:rPr lang="en-US" altLang="zh-CN" i="1" dirty="0">
                          <a:latin typeface="Cambria Math" panose="02040503050406030204" pitchFamily="18" charset="0"/>
                        </a:rPr>
                        <m:t>𝑔</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m:oMathPara>
                </a14:m>
                <a:endParaRPr lang="en-US" altLang="zh-CN" i="1" dirty="0" smtClean="0">
                  <a:latin typeface="Cambria Math" panose="02040503050406030204" pitchFamily="18" charset="0"/>
                </a:endParaRPr>
              </a:p>
              <a:p>
                <a:pPr marL="0" indent="0">
                  <a:buNone/>
                </a:pPr>
                <a:endParaRPr lang="en-US" altLang="zh-CN"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𝑔</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𝑘</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𝑗</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m:oMathPara>
                </a14:m>
                <a:endParaRPr lang="en-US" altLang="zh-CN" dirty="0" smtClean="0"/>
              </a:p>
              <a:p>
                <a:r>
                  <a:rPr lang="zh-CN" altLang="en-US" dirty="0" smtClean="0"/>
                  <a:t>备注</a:t>
                </a:r>
                <a:r>
                  <a:rPr lang="en-US" altLang="zh-CN" dirty="0" smtClean="0"/>
                  <a:t>: </a:t>
                </a:r>
                <a:r>
                  <a:rPr lang="zh-CN" altLang="en-US" dirty="0" smtClean="0"/>
                  <a:t>只有当幂级数在一个区间收敛才有效</a:t>
                </a:r>
                <a:r>
                  <a:rPr lang="en-US" altLang="zh-CN" dirty="0" smtClean="0"/>
                  <a:t>. </a:t>
                </a:r>
                <a:r>
                  <a:rPr lang="zh-CN" altLang="en-US" dirty="0" smtClean="0"/>
                  <a:t>如何证明涉及微积分知识</a:t>
                </a:r>
                <a:r>
                  <a:rPr lang="en-US" altLang="zh-CN" dirty="0" smtClean="0"/>
                  <a:t>, </a:t>
                </a:r>
                <a:r>
                  <a:rPr lang="zh-CN" altLang="en-US" dirty="0" smtClean="0"/>
                  <a:t>自学</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b="-35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62</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9523407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zh-CN" altLang="en-US" dirty="0"/>
                  <a:t>例</a:t>
                </a:r>
                <a:r>
                  <a:rPr lang="en-US" altLang="zh-CN" dirty="0"/>
                  <a:t>:</a:t>
                </a:r>
                <a:r>
                  <a:rPr lang="zh-CN" altLang="en-US" dirty="0"/>
                  <a:t>已知</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2</m:t>
                            </m:r>
                          </m:sup>
                        </m:sSup>
                      </m:den>
                    </m:f>
                  </m:oMath>
                </a14:m>
                <a:r>
                  <a:rPr lang="en-US" altLang="zh-CN" dirty="0" smtClean="0"/>
                  <a:t>, </a:t>
                </a:r>
                <a:r>
                  <a:rPr lang="zh-CN" altLang="en-US" dirty="0" smtClean="0"/>
                  <a:t>求解</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zh-CN" altLang="en-US" dirty="0"/>
                  <a:t>中的系数</a:t>
                </a:r>
                <a:r>
                  <a:rPr lang="en-US" altLang="zh-CN" dirty="0"/>
                  <a:t>.</a:t>
                </a:r>
              </a:p>
              <a:p>
                <a:r>
                  <a:rPr lang="zh-CN" altLang="en-US" dirty="0"/>
                  <a:t>解</a:t>
                </a:r>
                <a:r>
                  <a:rPr lang="en-US" altLang="zh-CN" dirty="0"/>
                  <a:t>:</a:t>
                </a:r>
                <a14:m>
                  <m:oMath xmlns:m="http://schemas.openxmlformats.org/officeDocument/2006/math">
                    <m:r>
                      <a:rPr lang="zh-CN" altLang="en-US" i="1" dirty="0">
                        <a:latin typeface="Cambria Math" panose="02040503050406030204" pitchFamily="18" charset="0"/>
                      </a:rPr>
                      <m:t>根据前面的例题可知</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i="1">
                            <a:latin typeface="Cambria Math" panose="02040503050406030204" pitchFamily="18" charset="0"/>
                          </a:rPr>
                          <m:t>𝑥</m:t>
                        </m:r>
                      </m:den>
                    </m:f>
                    <m:r>
                      <m:rPr>
                        <m:nor/>
                      </m:rPr>
                      <a:rPr lang="en-US" altLang="zh-CN">
                        <a:latin typeface="Cambria Math" panose="02040503050406030204" pitchFamily="18" charset="0"/>
                      </a:rPr>
                      <m:t>=</m:t>
                    </m:r>
                    <m:r>
                      <m:rPr>
                        <m:nor/>
                      </m:rPr>
                      <a:rPr lang="en-US" altLang="zh-CN" dirty="0">
                        <a:latin typeface="Cambria Math" panose="02040503050406030204" pitchFamily="18" charset="0"/>
                      </a:rPr>
                      <m:t>1</m:t>
                    </m:r>
                    <m:r>
                      <a:rPr lang="en-US" altLang="zh-CN" i="1" dirty="0">
                        <a:latin typeface="Cambria Math" panose="02040503050406030204" pitchFamily="18" charset="0"/>
                      </a:rPr>
                      <m:t>+</m:t>
                    </m:r>
                    <m:r>
                      <a:rPr lang="en-US" altLang="zh-CN" i="1">
                        <a:latin typeface="Cambria Math" panose="02040503050406030204" pitchFamily="18" charset="0"/>
                      </a:rPr>
                      <m:t>𝑥</m:t>
                    </m:r>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dirty="0">
                        <a:latin typeface="Cambria Math" panose="02040503050406030204" pitchFamily="18" charset="0"/>
                      </a:rPr>
                      <m:t>+</m:t>
                    </m:r>
                    <m:r>
                      <m:rPr>
                        <m:nor/>
                      </m:rPr>
                      <a:rPr lang="en-US" altLang="zh-CN">
                        <a:latin typeface="Cambria Math" panose="02040503050406030204" pitchFamily="18" charset="0"/>
                      </a:rPr>
                      <m:t>...</m:t>
                    </m:r>
                  </m:oMath>
                </a14:m>
                <a:endParaRPr lang="en-US" altLang="zh-CN" dirty="0"/>
              </a:p>
              <a:p>
                <a:pPr marL="357188" indent="-357188">
                  <a:buNone/>
                </a:pPr>
                <a:r>
                  <a:rPr lang="zh-CN" altLang="en-US" dirty="0"/>
                  <a:t>        那么根据生成函数的相乘定理可得</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 =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2</m:t>
                            </m:r>
                          </m:sup>
                        </m:sSup>
                      </m:den>
                    </m:f>
                  </m:oMath>
                </a14:m>
                <a:r>
                  <a:rPr lang="en-US" altLang="zh-CN" dirty="0"/>
                  <a:t>  =</a:t>
                </a:r>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𝑘</m:t>
                            </m:r>
                          </m:sup>
                          <m:e>
                            <m:r>
                              <a:rPr lang="en-US" altLang="zh-CN" i="1">
                                <a:latin typeface="Cambria Math" panose="02040503050406030204" pitchFamily="18" charset="0"/>
                              </a:rPr>
                              <m:t>1</m:t>
                            </m:r>
                          </m:e>
                        </m:nary>
                        <m:r>
                          <a:rPr lang="zh-CN" altLang="en-US" i="1">
                            <a:latin typeface="Cambria Math" panose="02040503050406030204" pitchFamily="18" charset="0"/>
                          </a:rPr>
                          <m:t>∗</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𝑘</m:t>
                            </m:r>
                          </m:sup>
                        </m:sSup>
                        <m:r>
                          <a:rPr lang="en-US" altLang="zh-CN" i="1">
                            <a:latin typeface="Cambria Math" panose="02040503050406030204" pitchFamily="18" charset="0"/>
                          </a:rPr>
                          <m:t> = </m:t>
                        </m:r>
                      </m:e>
                    </m:nary>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en-US" altLang="zh-CN" dirty="0"/>
                  <a:t>. </a:t>
                </a:r>
              </a:p>
              <a:p>
                <a:pPr marL="357188" indent="-357188">
                  <a:buNone/>
                </a:pPr>
                <a:endParaRPr lang="en-US" altLang="zh-CN" dirty="0"/>
              </a:p>
              <a:p>
                <a:r>
                  <a:rPr lang="zh-CN" altLang="en-US" dirty="0"/>
                  <a:t>思考</a:t>
                </a:r>
                <a:r>
                  <a:rPr lang="en-US" altLang="zh-CN" dirty="0"/>
                  <a:t>:</a:t>
                </a:r>
                <a14:m>
                  <m:oMath xmlns:m="http://schemas.openxmlformats.org/officeDocument/2006/math">
                    <m:r>
                      <a:rPr lang="en-US" altLang="zh-CN"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3</m:t>
                            </m:r>
                          </m:sup>
                        </m:sSup>
                      </m:den>
                    </m:f>
                  </m:oMath>
                </a14:m>
                <a:r>
                  <a:rPr lang="en-US" altLang="zh-CN" dirty="0"/>
                  <a:t>, </a:t>
                </a:r>
                <a14:m>
                  <m:oMath xmlns:m="http://schemas.openxmlformats.org/officeDocument/2006/math">
                    <m:r>
                      <a:rPr lang="en-US" altLang="zh-CN"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4</m:t>
                            </m:r>
                          </m:sup>
                        </m:sSup>
                      </m:den>
                    </m:f>
                  </m:oMath>
                </a14:m>
                <a:r>
                  <a:rPr lang="en-US" altLang="zh-CN" dirty="0" smtClean="0"/>
                  <a:t>, …, </a:t>
                </a:r>
                <a14:m>
                  <m:oMath xmlns:m="http://schemas.openxmlformats.org/officeDocument/2006/math">
                    <m:r>
                      <a:rPr lang="en-US" altLang="zh-CN"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𝑛</m:t>
                            </m:r>
                          </m:sup>
                        </m:sSup>
                      </m:den>
                    </m:f>
                  </m:oMath>
                </a14:m>
                <a:r>
                  <a:rPr lang="zh-CN" altLang="en-US" dirty="0"/>
                  <a:t>时</a:t>
                </a:r>
                <a:r>
                  <a:rPr lang="en-US" altLang="zh-CN" dirty="0"/>
                  <a:t>, </a:t>
                </a:r>
                <a14:m>
                  <m:oMath xmlns:m="http://schemas.openxmlformats.org/officeDocument/2006/math">
                    <m:r>
                      <a:rPr lang="en-US" altLang="zh-CN"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𝑥</m:t>
                        </m:r>
                      </m:e>
                    </m:d>
                    <m:r>
                      <a:rPr lang="en-US" altLang="zh-CN" dirty="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r>
                  <a:rPr lang="zh-CN" altLang="en-US" dirty="0"/>
                  <a:t>中的系数分别为多少</a:t>
                </a:r>
                <a:r>
                  <a:rPr lang="en-US" altLang="zh-CN" dirty="0"/>
                  <a:t>?</a:t>
                </a:r>
              </a:p>
              <a:p>
                <a:pPr marL="0" indent="0">
                  <a:lnSpc>
                    <a:spcPct val="100000"/>
                  </a:lnSpc>
                  <a:buNone/>
                </a:pPr>
                <a:endParaRPr lang="en-US" dirty="0" smtClean="0"/>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7" t="-1190" r="-832"/>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63</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04054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2133600"/>
            <a:ext cx="11277599" cy="22860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二项式系数</a:t>
                </a:r>
                <a:r>
                  <a:rPr lang="en-US" altLang="zh-CN" dirty="0" smtClean="0"/>
                  <a:t>(</a:t>
                </a:r>
                <a14:m>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𝑘</m:t>
                          </m:r>
                        </m:e>
                      </m:mr>
                    </m:m>
                    <m:r>
                      <a:rPr lang="en-US" altLang="zh-CN" b="0" i="1" smtClean="0">
                        <a:latin typeface="Cambria Math" panose="02040503050406030204" pitchFamily="18" charset="0"/>
                      </a:rPr>
                      <m:t>)</m:t>
                    </m:r>
                    <m:r>
                      <a:rPr lang="zh-CN" altLang="en-US" i="1">
                        <a:latin typeface="Cambria Math" panose="02040503050406030204" pitchFamily="18" charset="0"/>
                      </a:rPr>
                      <m:t>中</m:t>
                    </m:r>
                  </m:oMath>
                </a14:m>
                <a:r>
                  <a:rPr lang="zh-CN" altLang="en-US" dirty="0" smtClean="0"/>
                  <a:t>，</a:t>
                </a:r>
                <a14:m>
                  <m:oMath xmlns:m="http://schemas.openxmlformats.org/officeDocument/2006/math">
                    <m:r>
                      <a:rPr lang="en-US" altLang="zh-CN" i="1" dirty="0" smtClean="0">
                        <a:latin typeface="Cambria Math" panose="02040503050406030204" pitchFamily="18" charset="0"/>
                      </a:rPr>
                      <m:t>𝑢</m:t>
                    </m:r>
                  </m:oMath>
                </a14:m>
                <a:r>
                  <a:rPr lang="zh-CN" altLang="en-US" dirty="0" smtClean="0"/>
                  <a:t>为正整数，</a:t>
                </a:r>
                <a14:m>
                  <m:oMath xmlns:m="http://schemas.openxmlformats.org/officeDocument/2006/math">
                    <m:r>
                      <a:rPr lang="en-US" altLang="zh-CN" i="1" dirty="0" smtClean="0">
                        <a:latin typeface="Cambria Math" panose="02040503050406030204" pitchFamily="18" charset="0"/>
                      </a:rPr>
                      <m:t>𝑘</m:t>
                    </m:r>
                  </m:oMath>
                </a14:m>
                <a:r>
                  <a:rPr lang="zh-CN" altLang="en-US" dirty="0" smtClean="0"/>
                  <a:t>满足</a:t>
                </a:r>
                <a:r>
                  <a:rPr lang="en-US" altLang="zh-CN" dirty="0" smtClean="0"/>
                  <a:t>0</a:t>
                </a:r>
                <a14:m>
                  <m:oMath xmlns:m="http://schemas.openxmlformats.org/officeDocument/2006/math">
                    <m:r>
                      <a:rPr lang="zh-CN" altLang="en-US" i="1" smtClean="0">
                        <a:latin typeface="Cambria Math" panose="02040503050406030204" pitchFamily="18" charset="0"/>
                      </a:rPr>
                      <m:t>≤</m:t>
                    </m:r>
                    <m:r>
                      <m:rPr>
                        <m:sty m:val="p"/>
                      </m:rPr>
                      <a:rPr lang="en-US" altLang="zh-CN" i="1">
                        <a:latin typeface="Cambria Math" panose="02040503050406030204" pitchFamily="18" charset="0"/>
                      </a:rPr>
                      <m:t>k</m:t>
                    </m:r>
                    <m:r>
                      <a:rPr lang="zh-CN" altLang="en-US" i="1" smtClean="0">
                        <a:latin typeface="Cambria Math" panose="02040503050406030204" pitchFamily="18" charset="0"/>
                      </a:rPr>
                      <m:t>≤</m:t>
                    </m:r>
                    <m:r>
                      <m:rPr>
                        <m:sty m:val="p"/>
                      </m:rPr>
                      <a:rPr lang="en-US" altLang="zh-CN" i="1">
                        <a:latin typeface="Cambria Math" panose="02040503050406030204" pitchFamily="18" charset="0"/>
                      </a:rPr>
                      <m:t>u</m:t>
                    </m:r>
                    <m:r>
                      <a:rPr lang="en-US" altLang="zh-CN" b="0" i="0" smtClean="0">
                        <a:latin typeface="Cambria Math" panose="02040503050406030204" pitchFamily="18" charset="0"/>
                      </a:rPr>
                      <m:t>.</m:t>
                    </m:r>
                  </m:oMath>
                </a14:m>
                <a:r>
                  <a:rPr lang="zh-CN" altLang="en-US" dirty="0" smtClean="0"/>
                  <a:t> 现在我们扩展</a:t>
                </a:r>
                <a:r>
                  <a:rPr lang="zh-CN" altLang="en-US" b="1" dirty="0" smtClean="0">
                    <a:solidFill>
                      <a:srgbClr val="C00000"/>
                    </a:solidFill>
                  </a:rPr>
                  <a:t>广义二项式系数</a:t>
                </a:r>
                <a:r>
                  <a:rPr lang="en-US" altLang="zh-CN" dirty="0" smtClean="0"/>
                  <a:t>(</a:t>
                </a:r>
                <a:r>
                  <a:rPr lang="zh-CN" altLang="en-US" dirty="0" smtClean="0"/>
                  <a:t>又称牛顿二项式系数</a:t>
                </a:r>
                <a:r>
                  <a:rPr lang="en-US" altLang="zh-CN" dirty="0" smtClean="0"/>
                  <a:t>)</a:t>
                </a:r>
              </a:p>
              <a:p>
                <a:r>
                  <a:rPr lang="zh-CN" altLang="en-US" dirty="0" smtClean="0"/>
                  <a:t>定义</a:t>
                </a:r>
                <a:r>
                  <a:rPr lang="en-US" altLang="zh-CN" dirty="0" smtClean="0"/>
                  <a:t>:</a:t>
                </a:r>
                <a14:m>
                  <m:oMath xmlns:m="http://schemas.openxmlformats.org/officeDocument/2006/math">
                    <m:r>
                      <a:rPr lang="en-US" altLang="zh-CN" i="1" dirty="0" smtClean="0">
                        <a:latin typeface="Cambria Math" panose="02040503050406030204" pitchFamily="18" charset="0"/>
                      </a:rPr>
                      <m:t>𝑢</m:t>
                    </m:r>
                  </m:oMath>
                </a14:m>
                <a:r>
                  <a:rPr lang="zh-CN" altLang="en-US" dirty="0" smtClean="0"/>
                  <a:t>是实数且</a:t>
                </a:r>
                <a14:m>
                  <m:oMath xmlns:m="http://schemas.openxmlformats.org/officeDocument/2006/math">
                    <m:r>
                      <a:rPr lang="en-US" altLang="zh-CN" i="1" dirty="0" smtClean="0">
                        <a:latin typeface="Cambria Math" panose="02040503050406030204" pitchFamily="18" charset="0"/>
                      </a:rPr>
                      <m:t>𝑘</m:t>
                    </m:r>
                  </m:oMath>
                </a14:m>
                <a:r>
                  <a:rPr lang="zh-CN" altLang="en-US" dirty="0" smtClean="0"/>
                  <a:t>是非负整数</a:t>
                </a:r>
                <a:r>
                  <a:rPr lang="en-US" altLang="zh-CN" dirty="0" smtClean="0"/>
                  <a:t>. </a:t>
                </a:r>
                <a:r>
                  <a:rPr lang="zh-CN" altLang="en-US" dirty="0" smtClean="0"/>
                  <a:t>那么广义二项式系数</a:t>
                </a:r>
                <a:r>
                  <a:rPr lang="en-US" altLang="zh-CN" dirty="0"/>
                  <a:t>(</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oMath>
                </a14:m>
                <a:r>
                  <a:rPr lang="zh-CN" altLang="en-US" dirty="0" smtClean="0"/>
                  <a:t>定义为</a:t>
                </a:r>
                <a:endParaRPr lang="en-US" altLang="zh-CN" dirty="0" smtClean="0"/>
              </a:p>
              <a:p>
                <a:pPr marL="0" indent="0" algn="ctr">
                  <a:buNone/>
                </a:pPr>
                <a:r>
                  <a:rPr lang="en-US" altLang="zh-CN" dirty="0" smtClean="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𝑘</m:t>
                          </m:r>
                        </m:e>
                      </m:mr>
                    </m:m>
                    <m:r>
                      <a:rPr lang="en-US" altLang="zh-CN" i="1">
                        <a:latin typeface="Cambria Math" panose="02040503050406030204" pitchFamily="18" charset="0"/>
                      </a:rPr>
                      <m:t>)</m:t>
                    </m:r>
                  </m:oMath>
                </a14:m>
                <a:r>
                  <a:rPr lang="en-US" altLang="zh-CN" dirty="0" smtClean="0"/>
                  <a:t>=</a:t>
                </a:r>
                <a14:m>
                  <m:oMath xmlns:m="http://schemas.openxmlformats.org/officeDocument/2006/math">
                    <m:d>
                      <m:dPr>
                        <m:begChr m:val="{"/>
                        <m:endChr m:val=""/>
                        <m:ctrlPr>
                          <a:rPr lang="en-US" altLang="zh-CN" i="1" dirty="0" smtClean="0">
                            <a:latin typeface="Cambria Math" panose="02040503050406030204" pitchFamily="18" charset="0"/>
                          </a:rPr>
                        </m:ctrlPr>
                      </m:dPr>
                      <m:e>
                        <m:m>
                          <m:mPr>
                            <m:mcs>
                              <m:mc>
                                <m:mcPr>
                                  <m:count m:val="1"/>
                                  <m:mcJc m:val="center"/>
                                </m:mcPr>
                              </m:mc>
                            </m:mcs>
                            <m:ctrlPr>
                              <a:rPr lang="en-US" altLang="zh-CN" i="1" dirty="0" smtClean="0">
                                <a:latin typeface="Cambria Math" panose="02040503050406030204" pitchFamily="18" charset="0"/>
                              </a:rPr>
                            </m:ctrlPr>
                          </m:mPr>
                          <m:mr>
                            <m:e>
                              <m:f>
                                <m:fPr>
                                  <m:ctrlPr>
                                    <a:rPr lang="en-US" altLang="zh-CN" b="0" i="1" smtClean="0">
                                      <a:latin typeface="Cambria Math" panose="02040503050406030204" pitchFamily="18" charset="0"/>
                                    </a:rPr>
                                  </m:ctrlPr>
                                </m:fPr>
                                <m:num>
                                  <m:r>
                                    <m:rPr>
                                      <m:brk m:alnAt="7"/>
                                    </m:rPr>
                                    <a:rPr lang="en-US" altLang="zh-CN" i="1">
                                      <a:latin typeface="Cambria Math" panose="02040503050406030204" pitchFamily="18" charset="0"/>
                                    </a:rPr>
                                    <m:t>𝑢</m:t>
                                  </m:r>
                                  <m:d>
                                    <m:dPr>
                                      <m:ctrlPr>
                                        <a:rPr lang="en-US" altLang="zh-CN" i="1">
                                          <a:latin typeface="Cambria Math" panose="02040503050406030204" pitchFamily="18" charset="0"/>
                                        </a:rPr>
                                      </m:ctrlPr>
                                    </m:dPr>
                                    <m:e>
                                      <m:r>
                                        <m:rPr>
                                          <m:brk m:alnAt="7"/>
                                        </m:rPr>
                                        <a:rPr lang="en-US" altLang="zh-CN" i="1">
                                          <a:latin typeface="Cambria Math" panose="02040503050406030204" pitchFamily="18" charset="0"/>
                                        </a:rPr>
                                        <m:t>𝑢</m:t>
                                      </m:r>
                                      <m:r>
                                        <a:rPr lang="en-US" altLang="zh-CN" i="1">
                                          <a:latin typeface="Cambria Math" panose="02040503050406030204" pitchFamily="18" charset="0"/>
                                        </a:rPr>
                                        <m:t>−1</m:t>
                                      </m:r>
                                    </m:e>
                                  </m:d>
                                  <m:d>
                                    <m:dPr>
                                      <m:ctrlPr>
                                        <a:rPr lang="en-US" altLang="zh-CN" i="1">
                                          <a:latin typeface="Cambria Math" panose="02040503050406030204" pitchFamily="18" charset="0"/>
                                        </a:rPr>
                                      </m:ctrlPr>
                                    </m:dPr>
                                    <m:e>
                                      <m:r>
                                        <m:rPr>
                                          <m:brk m:alnAt="7"/>
                                        </m:rPr>
                                        <a:rPr lang="en-US" altLang="zh-CN" i="1">
                                          <a:latin typeface="Cambria Math" panose="02040503050406030204" pitchFamily="18" charset="0"/>
                                        </a:rPr>
                                        <m:t>𝑢</m:t>
                                      </m:r>
                                      <m:r>
                                        <a:rPr lang="en-US" altLang="zh-CN" i="1">
                                          <a:latin typeface="Cambria Math" panose="02040503050406030204" pitchFamily="18" charset="0"/>
                                        </a:rPr>
                                        <m:t>−2</m:t>
                                      </m:r>
                                    </m:e>
                                  </m:d>
                                  <m:r>
                                    <m:rPr>
                                      <m:brk m:alnAt="7"/>
                                    </m:rP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num>
                                <m:den>
                                  <m:r>
                                    <m:rPr>
                                      <m:brk m:alnAt="7"/>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e>
                          </m:mr>
                          <m:mr>
                            <m:e>
                              <m:r>
                                <a:rPr lang="en-US" altLang="zh-CN" b="0" i="1" dirty="0" smtClean="0">
                                  <a:latin typeface="Cambria Math" panose="02040503050406030204" pitchFamily="18" charset="0"/>
                                </a:rPr>
                                <m:t>1</m:t>
                              </m:r>
                              <m:r>
                                <a:rPr lang="zh-CN" altLang="en-US" i="1" dirty="0">
                                  <a:latin typeface="Cambria Math" panose="02040503050406030204" pitchFamily="18" charset="0"/>
                                </a:rPr>
                                <m:t>，</m:t>
                              </m:r>
                              <m:r>
                                <a:rPr lang="en-US" altLang="zh-CN" i="1">
                                  <a:latin typeface="Cambria Math" panose="02040503050406030204" pitchFamily="18" charset="0"/>
                                </a:rPr>
                                <m:t>𝑘</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e>
                          </m:mr>
                        </m:m>
                      </m:e>
                    </m:d>
                  </m:oMath>
                </a14:m>
                <a:endParaRPr lang="en-US" altLang="zh-CN" dirty="0" smtClean="0"/>
              </a:p>
              <a:p>
                <a:pPr marL="0" indent="0" algn="ctr">
                  <a:buNone/>
                </a:pPr>
                <a:endParaRPr lang="en-US" altLang="zh-CN" dirty="0" smtClean="0"/>
              </a:p>
              <a:p>
                <a:pPr marL="0" indent="0">
                  <a:buNone/>
                </a:pPr>
                <a:r>
                  <a:rPr lang="en-US" altLang="zh-CN" b="0" dirty="0" smtClean="0"/>
                  <a:t>    (</a:t>
                </a:r>
                <a:r>
                  <a:rPr lang="zh-CN" altLang="en-US" b="0" dirty="0" smtClean="0"/>
                  <a:t>前面</a:t>
                </a:r>
                <a14:m>
                  <m:oMath xmlns:m="http://schemas.openxmlformats.org/officeDocument/2006/math">
                    <m:r>
                      <a:rPr lang="zh-CN" altLang="en-US" i="1">
                        <a:latin typeface="Cambria Math" panose="02040503050406030204" pitchFamily="18" charset="0"/>
                      </a:rPr>
                      <m:t>的</m:t>
                    </m:r>
                    <m:r>
                      <a:rPr lang="zh-CN" altLang="en-US" i="1" smtClean="0">
                        <a:latin typeface="Cambria Math" panose="02040503050406030204" pitchFamily="18" charset="0"/>
                      </a:rPr>
                      <m:t>基础</m:t>
                    </m:r>
                    <m:r>
                      <a:rPr lang="zh-CN" altLang="en-US" i="1">
                        <a:latin typeface="Cambria Math" panose="02040503050406030204" pitchFamily="18" charset="0"/>
                      </a:rPr>
                      <m:t>知识</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𝑟</m:t>
                              </m:r>
                            </m:e>
                          </m:mr>
                        </m:m>
                      </m:e>
                    </m:d>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den>
                    </m:f>
                  </m:oMath>
                </a14:m>
                <a:r>
                  <a:rPr lang="en-US" altLang="zh-CN" dirty="0" smtClean="0"/>
                  <a:t>)</a:t>
                </a:r>
              </a:p>
              <a:p>
                <a:pPr marL="0" indent="0">
                  <a:lnSpc>
                    <a:spcPct val="100000"/>
                  </a:lnSpc>
                  <a:buNone/>
                </a:pPr>
                <a:endParaRPr lang="en-US" dirty="0" smtClean="0"/>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1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64</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029602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zh-CN" altLang="en-US" dirty="0" smtClean="0"/>
                  <a:t>求以下广义二项式系数</a:t>
                </a:r>
                <a:r>
                  <a:rPr lang="en-US" altLang="zh-CN" dirty="0"/>
                  <a:t>(</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smtClean="0">
                              <a:latin typeface="Cambria Math" panose="02040503050406030204" pitchFamily="18" charset="0"/>
                            </a:rPr>
                            <m:t>−</m:t>
                          </m:r>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3</m:t>
                          </m:r>
                        </m:e>
                      </m:mr>
                    </m:m>
                    <m:r>
                      <a:rPr lang="en-US" altLang="zh-CN" i="1">
                        <a:latin typeface="Cambria Math" panose="02040503050406030204" pitchFamily="18" charset="0"/>
                      </a:rPr>
                      <m:t>)</m:t>
                    </m:r>
                  </m:oMath>
                </a14:m>
                <a:r>
                  <a:rPr lang="zh-CN" altLang="en-US" dirty="0" smtClean="0"/>
                  <a:t>，</a:t>
                </a:r>
                <a:r>
                  <a:rPr lang="en-US" altLang="zh-CN" dirty="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1/2</m:t>
                          </m:r>
                        </m:e>
                      </m:mr>
                      <m:mr>
                        <m:e>
                          <m:r>
                            <a:rPr lang="en-US" altLang="zh-CN" b="0" i="1" smtClean="0">
                              <a:latin typeface="Cambria Math" panose="02040503050406030204" pitchFamily="18" charset="0"/>
                            </a:rPr>
                            <m:t>4</m:t>
                          </m:r>
                        </m:e>
                      </m:mr>
                    </m:m>
                    <m:r>
                      <a:rPr lang="en-US" altLang="zh-CN" i="1">
                        <a:latin typeface="Cambria Math" panose="02040503050406030204" pitchFamily="18" charset="0"/>
                      </a:rPr>
                      <m:t>)</m:t>
                    </m:r>
                  </m:oMath>
                </a14:m>
                <a:r>
                  <a:rPr lang="zh-CN" altLang="en-US" dirty="0" smtClean="0"/>
                  <a:t>，</a:t>
                </a:r>
                <a:r>
                  <a:rPr lang="en-US" altLang="zh-CN" dirty="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smtClean="0">
                              <a:latin typeface="Cambria Math" panose="02040503050406030204" pitchFamily="18" charset="0"/>
                            </a:rPr>
                            <m:t>−</m:t>
                          </m:r>
                          <m:r>
                            <a:rPr lang="en-US" altLang="zh-CN" b="0" i="1" smtClean="0">
                              <a:latin typeface="Cambria Math" panose="02040503050406030204" pitchFamily="18" charset="0"/>
                            </a:rPr>
                            <m:t>9</m:t>
                          </m:r>
                        </m:e>
                      </m:mr>
                      <m:mr>
                        <m:e>
                          <m:r>
                            <a:rPr lang="en-US" altLang="zh-CN" b="0" i="1" smtClean="0">
                              <a:latin typeface="Cambria Math" panose="02040503050406030204" pitchFamily="18" charset="0"/>
                            </a:rPr>
                            <m:t>0</m:t>
                          </m:r>
                        </m:e>
                      </m:mr>
                    </m:m>
                    <m:r>
                      <a:rPr lang="en-US" altLang="zh-CN" i="1">
                        <a:latin typeface="Cambria Math" panose="02040503050406030204" pitchFamily="18" charset="0"/>
                      </a:rPr>
                      <m:t>)</m:t>
                    </m:r>
                  </m:oMath>
                </a14:m>
                <a:r>
                  <a:rPr lang="en-US" altLang="zh-CN" dirty="0"/>
                  <a:t>, </a:t>
                </a:r>
                <a:r>
                  <a:rPr lang="zh-CN" altLang="en-US" dirty="0" smtClean="0"/>
                  <a:t>的值</a:t>
                </a:r>
                <a:endParaRPr lang="en-US" altLang="zh-CN" dirty="0" smtClean="0"/>
              </a:p>
              <a:p>
                <a:r>
                  <a:rPr lang="zh-CN" altLang="en-US" dirty="0" smtClean="0"/>
                  <a:t>解</a:t>
                </a:r>
                <a:r>
                  <a:rPr lang="en-US" altLang="zh-CN" dirty="0" smtClean="0"/>
                  <a:t>:</a:t>
                </a:r>
                <a:r>
                  <a:rPr lang="en-US" altLang="zh-CN" dirty="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r>
                            <a:rPr lang="en-US" altLang="zh-CN" i="1">
                              <a:latin typeface="Cambria Math" panose="02040503050406030204" pitchFamily="18" charset="0"/>
                            </a:rPr>
                            <m:t>2</m:t>
                          </m:r>
                        </m:e>
                      </m:mr>
                      <m:mr>
                        <m:e>
                          <m:r>
                            <a:rPr lang="en-US" altLang="zh-CN" i="1">
                              <a:latin typeface="Cambria Math" panose="02040503050406030204" pitchFamily="18" charset="0"/>
                            </a:rPr>
                            <m:t>3</m:t>
                          </m:r>
                        </m:e>
                      </m:mr>
                    </m:m>
                    <m:r>
                      <a:rPr lang="en-US" altLang="zh-CN" i="1">
                        <a:latin typeface="Cambria Math" panose="02040503050406030204" pitchFamily="18" charset="0"/>
                      </a:rPr>
                      <m:t>)</m:t>
                    </m:r>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(−2)∗(−3)∗(−4</m:t>
                        </m:r>
                        <m:r>
                          <a:rPr lang="en-US" altLang="zh-CN" i="1">
                            <a:latin typeface="Cambria Math" panose="02040503050406030204" pitchFamily="18" charset="0"/>
                          </a:rPr>
                          <m:t>)</m:t>
                        </m:r>
                      </m:num>
                      <m:den>
                        <m:r>
                          <a:rPr lang="en-US" altLang="zh-CN" b="0" i="1" smtClean="0">
                            <a:latin typeface="Cambria Math" panose="02040503050406030204" pitchFamily="18" charset="0"/>
                          </a:rPr>
                          <m:t>3</m:t>
                        </m:r>
                        <m:r>
                          <a:rPr lang="en-US" altLang="zh-CN" i="1">
                            <a:latin typeface="Cambria Math" panose="02040503050406030204" pitchFamily="18" charset="0"/>
                          </a:rPr>
                          <m:t>!</m:t>
                        </m:r>
                      </m:den>
                    </m:f>
                  </m:oMath>
                </a14:m>
                <a:r>
                  <a:rPr lang="en-US" altLang="zh-CN" dirty="0" smtClean="0"/>
                  <a:t>=-4</a:t>
                </a:r>
              </a:p>
              <a:p>
                <a:pPr marL="0" indent="0">
                  <a:buNone/>
                </a:pPr>
                <a:r>
                  <a:rPr lang="en-US" altLang="zh-CN" dirty="0" smtClean="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1/2</m:t>
                          </m:r>
                        </m:e>
                      </m:mr>
                      <m:mr>
                        <m:e>
                          <m:r>
                            <a:rPr lang="en-US" altLang="zh-CN" b="0" i="1" smtClean="0">
                              <a:latin typeface="Cambria Math" panose="02040503050406030204" pitchFamily="18" charset="0"/>
                            </a:rPr>
                            <m:t>4</m:t>
                          </m:r>
                        </m:e>
                      </m:mr>
                    </m:m>
                    <m:r>
                      <a:rPr lang="en-US" altLang="zh-CN" i="1">
                        <a:latin typeface="Cambria Math" panose="02040503050406030204" pitchFamily="18" charset="0"/>
                      </a:rPr>
                      <m:t>)</m:t>
                    </m:r>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1/2</m:t>
                        </m:r>
                        <m:r>
                          <a:rPr lang="en-US" altLang="zh-CN" i="1">
                            <a:latin typeface="Cambria Math" panose="02040503050406030204" pitchFamily="18" charset="0"/>
                          </a:rPr>
                          <m:t>)∗(1/2</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rPr>
                          <m:t>∗(1/2</m:t>
                        </m:r>
                        <m:r>
                          <a:rPr lang="en-US" altLang="zh-CN" b="0" i="1" smtClean="0">
                            <a:latin typeface="Cambria Math" panose="02040503050406030204" pitchFamily="18" charset="0"/>
                          </a:rPr>
                          <m:t>−2</m:t>
                        </m:r>
                        <m:r>
                          <a:rPr lang="en-US" altLang="zh-CN" i="1">
                            <a:latin typeface="Cambria Math" panose="02040503050406030204" pitchFamily="18" charset="0"/>
                          </a:rPr>
                          <m:t>)∗(1/2−</m:t>
                        </m:r>
                        <m:r>
                          <a:rPr lang="en-US" altLang="zh-CN" b="0" i="1" smtClean="0">
                            <a:latin typeface="Cambria Math" panose="02040503050406030204" pitchFamily="18" charset="0"/>
                          </a:rPr>
                          <m:t>3</m:t>
                        </m:r>
                        <m:r>
                          <a:rPr lang="en-US" altLang="zh-CN" i="1">
                            <a:latin typeface="Cambria Math" panose="02040503050406030204" pitchFamily="18" charset="0"/>
                          </a:rPr>
                          <m:t>)</m:t>
                        </m:r>
                      </m:num>
                      <m:den>
                        <m:r>
                          <a:rPr lang="en-US" altLang="zh-CN" b="0" i="1" smtClean="0">
                            <a:latin typeface="Cambria Math" panose="02040503050406030204" pitchFamily="18" charset="0"/>
                          </a:rPr>
                          <m:t>4</m:t>
                        </m:r>
                        <m:r>
                          <a:rPr lang="en-US" altLang="zh-CN" i="1">
                            <a:latin typeface="Cambria Math" panose="02040503050406030204" pitchFamily="18" charset="0"/>
                          </a:rPr>
                          <m:t>!</m:t>
                        </m:r>
                      </m:den>
                    </m:f>
                  </m:oMath>
                </a14:m>
                <a:r>
                  <a:rPr lang="en-US" altLang="zh-CN" dirty="0" smtClean="0"/>
                  <a:t>=</a:t>
                </a:r>
                <a14:m>
                  <m:oMath xmlns:m="http://schemas.openxmlformats.org/officeDocument/2006/math">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−5</m:t>
                        </m:r>
                      </m:num>
                      <m:den>
                        <m:r>
                          <a:rPr lang="en-US" altLang="zh-CN" b="0" i="1" dirty="0" smtClean="0">
                            <a:latin typeface="Cambria Math" panose="02040503050406030204" pitchFamily="18" charset="0"/>
                          </a:rPr>
                          <m:t>128</m:t>
                        </m:r>
                      </m:den>
                    </m:f>
                  </m:oMath>
                </a14:m>
                <a:endParaRPr lang="en-US" altLang="zh-CN" dirty="0" smtClean="0"/>
              </a:p>
              <a:p>
                <a:pPr marL="0" indent="0">
                  <a:buNone/>
                </a:pPr>
                <a:r>
                  <a:rPr lang="en-US" altLang="zh-CN" dirty="0" smtClean="0"/>
                  <a:t>         (</a:t>
                </a:r>
                <a14:m>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r>
                            <a:rPr lang="en-US" altLang="zh-CN" i="1">
                              <a:latin typeface="Cambria Math" panose="02040503050406030204" pitchFamily="18" charset="0"/>
                            </a:rPr>
                            <m:t>9</m:t>
                          </m:r>
                        </m:e>
                      </m:mr>
                      <m:mr>
                        <m:e>
                          <m:r>
                            <a:rPr lang="en-US" altLang="zh-CN" i="1">
                              <a:latin typeface="Cambria Math" panose="02040503050406030204" pitchFamily="18" charset="0"/>
                            </a:rPr>
                            <m:t>0</m:t>
                          </m:r>
                        </m:e>
                      </m:mr>
                    </m:m>
                    <m:r>
                      <a:rPr lang="en-US" altLang="zh-CN" i="1">
                        <a:latin typeface="Cambria Math" panose="02040503050406030204" pitchFamily="18" charset="0"/>
                      </a:rPr>
                      <m:t>)</m:t>
                    </m:r>
                  </m:oMath>
                </a14:m>
                <a:r>
                  <a:rPr lang="en-US" altLang="zh-CN" dirty="0" smtClean="0"/>
                  <a:t>=1</a:t>
                </a:r>
              </a:p>
              <a:p>
                <a:pPr marL="0" indent="0">
                  <a:lnSpc>
                    <a:spcPct val="100000"/>
                  </a:lnSpc>
                  <a:buNone/>
                </a:pPr>
                <a:endParaRPr lang="en-US" dirty="0" smtClean="0"/>
              </a:p>
              <a:p>
                <a:pPr marL="0" indent="0">
                  <a:lnSpc>
                    <a:spcPct val="100000"/>
                  </a:lnSpc>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65</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27813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5240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a:t>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根据广义二项式系数，对应定义</a:t>
                </a:r>
                <a:r>
                  <a:rPr lang="zh-CN" altLang="en-US" b="1" dirty="0" smtClean="0">
                    <a:solidFill>
                      <a:srgbClr val="C00000"/>
                    </a:solidFill>
                  </a:rPr>
                  <a:t>广义二项式定理</a:t>
                </a:r>
                <a:r>
                  <a:rPr lang="en-US" altLang="zh-CN" dirty="0" smtClean="0"/>
                  <a:t>.</a:t>
                </a:r>
              </a:p>
              <a:p>
                <a:r>
                  <a:rPr lang="zh-CN" altLang="en-US" dirty="0" smtClean="0"/>
                  <a:t>定义</a:t>
                </a:r>
                <a:r>
                  <a:rPr lang="en-US" altLang="zh-CN" dirty="0" smtClean="0"/>
                  <a:t>:</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是实数且其绝对值小于</a:t>
                </a:r>
                <a:r>
                  <a:rPr lang="en-US" altLang="zh-CN" dirty="0" smtClean="0"/>
                  <a:t>1, </a:t>
                </a:r>
                <a14:m>
                  <m:oMath xmlns:m="http://schemas.openxmlformats.org/officeDocument/2006/math">
                    <m:r>
                      <a:rPr lang="en-US" altLang="zh-CN" i="1" dirty="0" smtClean="0">
                        <a:latin typeface="Cambria Math" panose="02040503050406030204" pitchFamily="18" charset="0"/>
                      </a:rPr>
                      <m:t>𝑢</m:t>
                    </m:r>
                  </m:oMath>
                </a14:m>
                <a:r>
                  <a:rPr lang="zh-CN" altLang="en-US" dirty="0" smtClean="0"/>
                  <a:t>是实数</a:t>
                </a:r>
                <a:r>
                  <a:rPr lang="en-US" altLang="zh-CN" dirty="0" smtClean="0"/>
                  <a:t>, </a:t>
                </a:r>
                <a:r>
                  <a:rPr lang="zh-CN" altLang="en-US" dirty="0" smtClean="0"/>
                  <a:t>那么</a:t>
                </a:r>
                <a:endParaRPr lang="en-US" altLang="zh-CN" dirty="0" smtClean="0"/>
              </a:p>
              <a:p>
                <a:pPr marL="0" indent="0" algn="ctr">
                  <a:buNone/>
                </a:pPr>
                <a14:m>
                  <m:oMathPara xmlns:m="http://schemas.openxmlformats.org/officeDocument/2006/math">
                    <m:oMathParaPr>
                      <m:jc m:val="center"/>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𝑢</m:t>
                          </m:r>
                        </m:sup>
                      </m:sSup>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r>
                            <a:rPr lang="en-US" altLang="zh-CN" b="0" i="1" smtClean="0">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𝑘</m:t>
                                </m:r>
                              </m:e>
                            </m:mr>
                          </m:m>
                        </m:e>
                      </m:nary>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oMath>
                  </m:oMathPara>
                </a14:m>
                <a:endParaRPr lang="en-US" altLang="zh-CN" dirty="0" smtClean="0"/>
              </a:p>
              <a:p>
                <a:pPr marL="0" indent="0">
                  <a:lnSpc>
                    <a:spcPct val="100000"/>
                  </a:lnSpc>
                  <a:buNone/>
                </a:pPr>
                <a:endParaRPr lang="en-US" dirty="0"/>
              </a:p>
              <a:p>
                <a:pPr marL="0" indent="0">
                  <a:lnSpc>
                    <a:spcPct val="100000"/>
                  </a:lnSpc>
                  <a:buNone/>
                </a:pPr>
                <a:r>
                  <a:rPr lang="zh-CN" altLang="en-US" dirty="0" smtClean="0"/>
                  <a:t>前面的基础知识</a:t>
                </a:r>
                <a:r>
                  <a:rPr lang="en-US" altLang="zh-CN" dirty="0" smtClean="0"/>
                  <a:t>:</a:t>
                </a:r>
                <a:r>
                  <a:rPr lang="zh-CN" altLang="en-US" dirty="0" smtClean="0"/>
                  <a:t>                                                                          </a:t>
                </a:r>
                <a:endParaRPr lang="en-US" dirty="0" smtClean="0"/>
              </a:p>
              <a:p>
                <a:pPr marL="0" indent="0" algn="ctr">
                  <a:lnSpc>
                    <a:spcPct val="100000"/>
                  </a:lnSpc>
                  <a:buNone/>
                </a:pP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𝑗</m:t>
                                  </m:r>
                                </m:e>
                              </m:mr>
                            </m:m>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m:t>
                        </m:r>
                      </m:e>
                    </m:nary>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b="0" i="1" smtClean="0">
                                  <a:latin typeface="Cambria Math" panose="02040503050406030204" pitchFamily="18" charset="0"/>
                                </a:rPr>
                                <m:t>0</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b="0" i="1" smtClean="0">
                                  <a:latin typeface="Cambria Math" panose="02040503050406030204" pitchFamily="18" charset="0"/>
                                </a:rPr>
                                <m:t>1</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𝑛</m:t>
                        </m:r>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en-US" dirty="0" smtClean="0"/>
                  <a:t>+</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b="0" i="1" smtClean="0">
                                  <a:latin typeface="Cambria Math" panose="02040503050406030204" pitchFamily="18" charset="0"/>
                                </a:rPr>
                                <m:t>𝑛</m:t>
                              </m:r>
                            </m:e>
                          </m:mr>
                        </m:m>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𝑛</m:t>
                        </m:r>
                      </m:sup>
                    </m:sSup>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65"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C05EEC6-747C-400F-B7F6-65B0D83E8E4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66</a:t>
            </a:fld>
            <a:endParaRPr lang="zh-CN" altLang="en-US" dirty="0"/>
          </a:p>
        </p:txBody>
      </p:sp>
      <p:sp>
        <p:nvSpPr>
          <p:cNvPr id="12"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4017484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p:sp>
        <p:nvSpPr>
          <p:cNvPr id="7"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常见的有用的生成函数如下</a:t>
            </a:r>
            <a:r>
              <a:rPr lang="en-US" altLang="zh-CN" dirty="0" smtClean="0"/>
              <a:t>:</a:t>
            </a:r>
            <a:endParaRPr lang="en-US" dirty="0" smtClean="0"/>
          </a:p>
        </p:txBody>
      </p:sp>
      <p:sp>
        <p:nvSpPr>
          <p:cNvPr id="8" name="日期占位符 7"/>
          <p:cNvSpPr>
            <a:spLocks noGrp="1"/>
          </p:cNvSpPr>
          <p:nvPr>
            <p:ph type="dt" sz="half" idx="10"/>
          </p:nvPr>
        </p:nvSpPr>
        <p:spPr/>
        <p:txBody>
          <a:bodyPr/>
          <a:lstStyle/>
          <a:p>
            <a:fld id="{DF0B6E3A-3ECA-44C8-886D-337D5DA63C88}"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67</a:t>
            </a:fld>
            <a:endParaRPr lang="zh-CN" altLang="en-US" dirty="0"/>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4144098529"/>
                  </p:ext>
                </p:extLst>
              </p:nvPr>
            </p:nvGraphicFramePr>
            <p:xfrm>
              <a:off x="685800" y="1557717"/>
              <a:ext cx="11125200" cy="4306761"/>
            </p:xfrm>
            <a:graphic>
              <a:graphicData uri="http://schemas.openxmlformats.org/drawingml/2006/table">
                <a:tbl>
                  <a:tblPr firstRow="1" bandRow="1">
                    <a:tableStyleId>{EB9631B5-78F2-41C9-869B-9F39066F8104}</a:tableStyleId>
                  </a:tblPr>
                  <a:tblGrid>
                    <a:gridCol w="3761758">
                      <a:extLst>
                        <a:ext uri="{9D8B030D-6E8A-4147-A177-3AD203B41FA5}">
                          <a16:colId xmlns:a16="http://schemas.microsoft.com/office/drawing/2014/main" xmlns="" val="3916756944"/>
                        </a:ext>
                      </a:extLst>
                    </a:gridCol>
                    <a:gridCol w="1496042">
                      <a:extLst>
                        <a:ext uri="{9D8B030D-6E8A-4147-A177-3AD203B41FA5}">
                          <a16:colId xmlns:a16="http://schemas.microsoft.com/office/drawing/2014/main" xmlns="" val="750926699"/>
                        </a:ext>
                      </a:extLst>
                    </a:gridCol>
                    <a:gridCol w="4419600">
                      <a:extLst>
                        <a:ext uri="{9D8B030D-6E8A-4147-A177-3AD203B41FA5}">
                          <a16:colId xmlns:a16="http://schemas.microsoft.com/office/drawing/2014/main" xmlns="" val="1046883955"/>
                        </a:ext>
                      </a:extLst>
                    </a:gridCol>
                    <a:gridCol w="1447800">
                      <a:extLst>
                        <a:ext uri="{9D8B030D-6E8A-4147-A177-3AD203B41FA5}">
                          <a16:colId xmlns:a16="http://schemas.microsoft.com/office/drawing/2014/main" xmlns="" val="1965278257"/>
                        </a:ext>
                      </a:extLst>
                    </a:gridCol>
                  </a:tblGrid>
                  <a:tr h="370840">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𝑘</m:t>
                                    </m:r>
                                  </m:sub>
                                </m:sSub>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𝑘</m:t>
                                    </m:r>
                                  </m:sub>
                                </m:sSub>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4079256860"/>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altLang="zh-CN" sz="200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e>
                                  <m:sup>
                                    <m:r>
                                      <a:rPr lang="en-US" altLang="zh-CN" sz="2000" b="0" i="1" smtClean="0">
                                        <a:solidFill>
                                          <a:srgbClr val="C00000"/>
                                        </a:solidFill>
                                        <a:latin typeface="Cambria Math" panose="02040503050406030204" pitchFamily="18" charset="0"/>
                                        <a:ea typeface="微软雅黑" panose="020B0503020204020204" pitchFamily="34" charset="-122"/>
                                      </a:rPr>
                                      <m:t>𝑛</m:t>
                                    </m:r>
                                  </m:sup>
                                </m:sSup>
                                <m:r>
                                  <a:rPr lang="en-US" altLang="zh-CN" sz="2000" b="0" i="1" smtClean="0">
                                    <a:solidFill>
                                      <a:srgbClr val="C00000"/>
                                    </a:solidFill>
                                    <a:latin typeface="Cambria Math" panose="02040503050406030204" pitchFamily="18" charset="0"/>
                                    <a:ea typeface="微软雅黑" panose="020B0503020204020204" pitchFamily="34" charset="-122"/>
                                  </a:rPr>
                                  <m:t>=</m:t>
                                </m:r>
                                <m:nary>
                                  <m:naryPr>
                                    <m:chr m:val="∑"/>
                                    <m:limLoc m:val="subSup"/>
                                    <m:ctrlPr>
                                      <a:rPr lang="en-US" altLang="zh-CN" sz="2000" b="0" i="1" smtClean="0">
                                        <a:solidFill>
                                          <a:srgbClr val="C00000"/>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=0</m:t>
                                    </m:r>
                                  </m:sub>
                                  <m:sup>
                                    <m:r>
                                      <a:rPr lang="en-US" altLang="zh-CN" sz="2000" b="0" i="1" smtClean="0">
                                        <a:solidFill>
                                          <a:srgbClr val="C00000"/>
                                        </a:solidFill>
                                        <a:latin typeface="Cambria Math" panose="02040503050406030204" pitchFamily="18" charset="0"/>
                                        <a:ea typeface="微软雅黑" panose="020B0503020204020204" pitchFamily="34" charset="-122"/>
                                      </a:rPr>
                                      <m:t>𝑛</m:t>
                                    </m:r>
                                  </m:sup>
                                  <m:e>
                                    <m:r>
                                      <a:rPr lang="en-US" altLang="zh-CN" sz="2000" b="0" i="1" smtClean="0">
                                        <a:solidFill>
                                          <a:srgbClr val="C00000"/>
                                        </a:solidFill>
                                        <a:latin typeface="Cambria Math" panose="02040503050406030204" pitchFamily="18" charset="0"/>
                                        <a:ea typeface="微软雅黑" panose="020B0503020204020204" pitchFamily="34" charset="-122"/>
                                      </a:rPr>
                                      <m:t>𝐶</m:t>
                                    </m:r>
                                    <m:d>
                                      <m:dPr>
                                        <m:ctrlPr>
                                          <a:rPr lang="en-US" altLang="zh-CN" sz="2000" b="0" i="1" smtClean="0">
                                            <a:solidFill>
                                              <a:srgbClr val="C00000"/>
                                            </a:solidFill>
                                            <a:latin typeface="Cambria Math" panose="02040503050406030204" pitchFamily="18" charset="0"/>
                                            <a:ea typeface="微软雅黑" panose="020B0503020204020204" pitchFamily="34" charset="-122"/>
                                          </a:rPr>
                                        </m:ctrlPr>
                                      </m:dPr>
                                      <m:e>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e>
                                    </m:d>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𝑘</m:t>
                                        </m:r>
                                      </m:sup>
                                    </m:sSup>
                                  </m:e>
                                </m:nary>
                              </m:oMath>
                            </m:oMathPara>
                          </a14:m>
                          <a:endParaRPr lang="en-US" altLang="zh-CN" sz="2000" dirty="0" smtClean="0">
                            <a:solidFill>
                              <a:srgbClr val="C00000"/>
                            </a:solidFill>
                            <a:latin typeface="微软雅黑" panose="020B0503020204020204" pitchFamily="34" charset="-122"/>
                            <a:ea typeface="微软雅黑" panose="020B0503020204020204" pitchFamily="34" charset="-122"/>
                          </a:endParaRPr>
                        </a:p>
                        <a:p>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𝐶</m:t>
                              </m:r>
                              <m:d>
                                <m:dPr>
                                  <m:ctrlPr>
                                    <a:rPr lang="en-US" altLang="zh-CN" sz="2000" b="0" i="1" smtClean="0">
                                      <a:solidFill>
                                        <a:srgbClr val="C00000"/>
                                      </a:solidFill>
                                      <a:latin typeface="Cambria Math" panose="02040503050406030204" pitchFamily="18" charset="0"/>
                                      <a:ea typeface="微软雅黑" panose="020B0503020204020204" pitchFamily="34" charset="-122"/>
                                    </a:rPr>
                                  </m:ctrlPr>
                                </m:dPr>
                                <m:e>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,1</m:t>
                                  </m:r>
                                </m:e>
                              </m:d>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𝐶</m:t>
                              </m:r>
                              <m:d>
                                <m:dPr>
                                  <m:ctrlPr>
                                    <a:rPr lang="en-US" altLang="zh-CN" sz="2000" b="0" i="1" smtClean="0">
                                      <a:solidFill>
                                        <a:srgbClr val="C00000"/>
                                      </a:solidFill>
                                      <a:latin typeface="Cambria Math" panose="02040503050406030204" pitchFamily="18" charset="0"/>
                                      <a:ea typeface="微软雅黑" panose="020B0503020204020204" pitchFamily="34" charset="-122"/>
                                    </a:rPr>
                                  </m:ctrlPr>
                                </m:dPr>
                                <m:e>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,2</m:t>
                                  </m:r>
                                </m:e>
                              </m:d>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r>
                                <a:rPr lang="en-US" altLang="zh-CN" sz="2000" b="0" i="1" smtClean="0">
                                  <a:solidFill>
                                    <a:srgbClr val="C00000"/>
                                  </a:solidFill>
                                  <a:latin typeface="Cambria Math" panose="02040503050406030204" pitchFamily="18" charset="0"/>
                                  <a:ea typeface="微软雅黑" panose="020B0503020204020204" pitchFamily="34" charset="-122"/>
                                </a:rPr>
                                <m:t>+…+</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𝑛</m:t>
                                  </m:r>
                                </m:sup>
                              </m:sSup>
                            </m:oMath>
                          </a14:m>
                          <a:endParaRPr lang="zh-CN" altLang="en-US" sz="2000" dirty="0">
                            <a:latin typeface="微软雅黑" panose="020B0503020204020204" pitchFamily="34" charset="-122"/>
                            <a:ea typeface="微软雅黑" panose="020B0503020204020204" pitchFamily="34" charset="-122"/>
                          </a:endParaRPr>
                        </a:p>
                      </a:txBody>
                      <a:tcPr>
                        <a:solidFill>
                          <a:srgbClr val="E7E7E7"/>
                        </a:solidFill>
                      </a:tcPr>
                    </a:tc>
                    <a:tc>
                      <a:txBody>
                        <a:bodyPr/>
                        <a:lstStyle/>
                        <a:p>
                          <a:pPr/>
                          <a14:m>
                            <m:oMathPara xmlns:m="http://schemas.openxmlformats.org/officeDocument/2006/math">
                              <m:oMathParaPr>
                                <m:jc m:val="center"/>
                              </m:oMathParaPr>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𝐶</m:t>
                                </m:r>
                                <m:d>
                                  <m:dPr>
                                    <m:ctrlPr>
                                      <a:rPr lang="en-US" altLang="zh-CN" sz="2000" b="0" i="1" smtClean="0">
                                        <a:solidFill>
                                          <a:srgbClr val="C00000"/>
                                        </a:solidFill>
                                        <a:latin typeface="Cambria Math" panose="02040503050406030204" pitchFamily="18" charset="0"/>
                                        <a:ea typeface="微软雅黑" panose="020B0503020204020204" pitchFamily="34" charset="-122"/>
                                      </a:rPr>
                                    </m:ctrlPr>
                                  </m:dPr>
                                  <m:e>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e>
                                </m:d>
                              </m:oMath>
                            </m:oMathPara>
                          </a14:m>
                          <a:endParaRPr lang="zh-CN" altLang="en-US" sz="2000" dirty="0">
                            <a:solidFill>
                              <a:srgbClr val="FF0000"/>
                            </a:solidFill>
                            <a:latin typeface="微软雅黑" panose="020B0503020204020204" pitchFamily="34" charset="-122"/>
                            <a:ea typeface="微软雅黑" panose="020B0503020204020204" pitchFamily="34" charset="-122"/>
                          </a:endParaRPr>
                        </a:p>
                      </a:txBody>
                      <a:tcPr>
                        <a:solidFill>
                          <a:srgbClr val="E7E7E7"/>
                        </a:solidFill>
                      </a:tcPr>
                    </a:tc>
                    <a:tc>
                      <a:txBody>
                        <a:bodyPr/>
                        <a:lstStyle/>
                        <a:p>
                          <a14:m>
                            <m:oMath xmlns:m="http://schemas.openxmlformats.org/officeDocument/2006/math">
                              <m:f>
                                <m:fPr>
                                  <m:ctrlPr>
                                    <a:rPr lang="en-US" altLang="zh-CN" sz="2000" i="1" smtClean="0">
                                      <a:solidFill>
                                        <a:srgbClr val="C00000"/>
                                      </a:solidFill>
                                      <a:latin typeface="Cambria Math" panose="02040503050406030204" pitchFamily="18" charset="0"/>
                                      <a:ea typeface="微软雅黑" panose="020B0503020204020204" pitchFamily="34" charset="-122"/>
                                    </a:rPr>
                                  </m:ctrlPr>
                                </m:fPr>
                                <m:num>
                                  <m:r>
                                    <a:rPr lang="en-US" altLang="zh-CN" sz="2000" b="0" i="1" smtClean="0">
                                      <a:solidFill>
                                        <a:srgbClr val="C00000"/>
                                      </a:solidFill>
                                      <a:latin typeface="Cambria Math" panose="02040503050406030204" pitchFamily="18" charset="0"/>
                                      <a:ea typeface="微软雅黑" panose="020B0503020204020204" pitchFamily="34" charset="-122"/>
                                    </a:rPr>
                                    <m:t>1−</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+1</m:t>
                                      </m:r>
                                    </m:sup>
                                  </m:sSup>
                                </m:num>
                                <m:den>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den>
                              </m:f>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solidFill>
                                        <a:srgbClr val="C00000"/>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=0</m:t>
                                  </m:r>
                                </m:sub>
                                <m:sup>
                                  <m:r>
                                    <a:rPr lang="en-US" altLang="zh-CN" sz="2000" b="0" i="1" smtClean="0">
                                      <a:solidFill>
                                        <a:srgbClr val="C00000"/>
                                      </a:solidFill>
                                      <a:latin typeface="Cambria Math" panose="02040503050406030204" pitchFamily="18" charset="0"/>
                                      <a:ea typeface="微软雅黑" panose="020B0503020204020204" pitchFamily="34" charset="-122"/>
                                    </a:rPr>
                                    <m:t>𝑛</m:t>
                                  </m:r>
                                </m:sup>
                                <m:e>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𝑘</m:t>
                                      </m:r>
                                    </m:sup>
                                  </m:sSup>
                                </m:e>
                              </m:nary>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r>
                                <a:rPr lang="en-US" altLang="zh-CN" sz="2000" b="0" i="1" smtClean="0">
                                  <a:solidFill>
                                    <a:srgbClr val="C00000"/>
                                  </a:solidFill>
                                  <a:latin typeface="Cambria Math" panose="02040503050406030204" pitchFamily="18" charset="0"/>
                                  <a:ea typeface="微软雅黑" panose="020B0503020204020204" pitchFamily="34" charset="-122"/>
                                </a:rPr>
                                <m:t>+…+</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𝑛</m:t>
                                  </m:r>
                                </m:sup>
                              </m:sSup>
                            </m:oMath>
                          </a14:m>
                          <a:endParaRPr lang="zh-CN" altLang="en-US" sz="2000" dirty="0">
                            <a:solidFill>
                              <a:srgbClr val="FF0000"/>
                            </a:solidFill>
                            <a:latin typeface="微软雅黑" panose="020B0503020204020204" pitchFamily="34" charset="-122"/>
                            <a:ea typeface="微软雅黑" panose="020B0503020204020204" pitchFamily="34" charset="-122"/>
                          </a:endParaRPr>
                        </a:p>
                      </a:txBody>
                      <a:tcPr>
                        <a:solidFill>
                          <a:srgbClr val="E7E7E7"/>
                        </a:solidFill>
                      </a:tcPr>
                    </a:tc>
                    <a:tc>
                      <a:txBody>
                        <a:bodyPr/>
                        <a:lstStyle/>
                        <a:p>
                          <a:pPr algn="just"/>
                          <a14:m>
                            <m:oMathPara xmlns:m="http://schemas.openxmlformats.org/officeDocument/2006/math">
                              <m:oMathParaPr>
                                <m:jc m:val="centerGroup"/>
                              </m:oMathParaPr>
                              <m:oMath xmlns:m="http://schemas.openxmlformats.org/officeDocument/2006/math">
                                <m:r>
                                  <a:rPr lang="zh-CN" altLang="en-US" sz="2000" i="1" smtClean="0">
                                    <a:solidFill>
                                      <a:srgbClr val="C00000"/>
                                    </a:solidFill>
                                    <a:latin typeface="Cambria Math" panose="02040503050406030204" pitchFamily="18" charset="0"/>
                                    <a:ea typeface="微软雅黑" panose="020B0503020204020204" pitchFamily="34" charset="-122"/>
                                  </a:rPr>
                                  <m:t>如果</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m:rPr>
                                    <m:nor/>
                                  </m:rPr>
                                  <a:rPr lang="zh-CN" altLang="en-US" sz="2000" dirty="0" smtClean="0">
                                    <a:solidFill>
                                      <a:srgbClr val="C00000"/>
                                    </a:solidFill>
                                    <a:latin typeface="微软雅黑" panose="020B0503020204020204" pitchFamily="34" charset="-122"/>
                                    <a:ea typeface="微软雅黑" panose="020B0503020204020204" pitchFamily="34" charset="-122"/>
                                  </a:rPr>
                                  <m:t>则</m:t>
                                </m:r>
                                <m:r>
                                  <a:rPr lang="zh-CN" altLang="en-US" sz="2000" i="1" dirty="0" smtClean="0">
                                    <a:solidFill>
                                      <a:srgbClr val="C00000"/>
                                    </a:solidFill>
                                    <a:latin typeface="Cambria Math" panose="02040503050406030204" pitchFamily="18" charset="0"/>
                                    <a:ea typeface="微软雅黑" panose="020B0503020204020204" pitchFamily="34" charset="-122"/>
                                  </a:rPr>
                                  <m:t>为</m:t>
                                </m:r>
                                <m:r>
                                  <m:rPr>
                                    <m:nor/>
                                  </m:rPr>
                                  <a:rPr lang="en-US" altLang="zh-CN" sz="2000" b="0" i="0" dirty="0" smtClean="0">
                                    <a:solidFill>
                                      <a:srgbClr val="C00000"/>
                                    </a:solidFill>
                                    <a:latin typeface="Cambria Math" panose="02040503050406030204" pitchFamily="18" charset="0"/>
                                    <a:ea typeface="微软雅黑" panose="020B0503020204020204" pitchFamily="34" charset="-122"/>
                                  </a:rPr>
                                  <m:t>1</m:t>
                                </m:r>
                                <m:r>
                                  <m:rPr>
                                    <m:nor/>
                                  </m:rPr>
                                  <a:rPr lang="en-US" altLang="zh-CN" sz="2000" dirty="0" smtClean="0">
                                    <a:solidFill>
                                      <a:srgbClr val="C00000"/>
                                    </a:solidFill>
                                    <a:latin typeface="微软雅黑" panose="020B0503020204020204" pitchFamily="34" charset="-122"/>
                                    <a:ea typeface="微软雅黑" panose="020B0503020204020204" pitchFamily="34" charset="-122"/>
                                  </a:rPr>
                                  <m:t>;</m:t>
                                </m:r>
                              </m:oMath>
                            </m:oMathPara>
                          </a14:m>
                          <a:endParaRPr lang="en-US" altLang="zh-CN" sz="2000" dirty="0" smtClean="0">
                            <a:solidFill>
                              <a:srgbClr val="C00000"/>
                            </a:solidFill>
                            <a:latin typeface="微软雅黑" panose="020B0503020204020204" pitchFamily="34" charset="-122"/>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r>
                                  <m:rPr>
                                    <m:nor/>
                                  </m:rPr>
                                  <a:rPr lang="zh-CN" altLang="en-US" sz="2000" dirty="0" smtClean="0">
                                    <a:solidFill>
                                      <a:srgbClr val="C00000"/>
                                    </a:solidFill>
                                    <a:latin typeface="微软雅黑" panose="020B0503020204020204" pitchFamily="34" charset="-122"/>
                                    <a:ea typeface="微软雅黑" panose="020B0503020204020204" pitchFamily="34" charset="-122"/>
                                  </a:rPr>
                                  <m:t>否则为</m:t>
                                </m:r>
                                <m:r>
                                  <m:rPr>
                                    <m:nor/>
                                  </m:rPr>
                                  <a:rPr lang="en-US" altLang="zh-CN" sz="2000" dirty="0" smtClean="0">
                                    <a:solidFill>
                                      <a:srgbClr val="C00000"/>
                                    </a:solidFill>
                                    <a:latin typeface="微软雅黑" panose="020B0503020204020204" pitchFamily="34" charset="-122"/>
                                    <a:ea typeface="微软雅黑" panose="020B0503020204020204" pitchFamily="34" charset="-122"/>
                                  </a:rPr>
                                  <m:t>0</m:t>
                                </m:r>
                              </m:oMath>
                            </m:oMathPara>
                          </a14:m>
                          <a:endParaRPr lang="zh-CN" altLang="en-US" sz="2000"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solidFill>
                              <a:srgbClr val="FF0000"/>
                            </a:solidFill>
                            <a:latin typeface="微软雅黑" panose="020B0503020204020204" pitchFamily="34" charset="-122"/>
                            <a:ea typeface="微软雅黑" panose="020B0503020204020204" pitchFamily="34" charset="-122"/>
                          </a:endParaRPr>
                        </a:p>
                      </a:txBody>
                      <a:tcPr>
                        <a:solidFill>
                          <a:srgbClr val="E7E7E7"/>
                        </a:solidFill>
                      </a:tcPr>
                    </a:tc>
                    <a:extLst>
                      <a:ext uri="{0D108BD9-81ED-4DB2-BD59-A6C34878D82A}">
                        <a16:rowId xmlns:a16="http://schemas.microsoft.com/office/drawing/2014/main" xmlns="" val="1331553495"/>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𝑎𝑥</m:t>
                                    </m:r>
                                    <m:r>
                                      <a:rPr lang="en-US" altLang="zh-CN" sz="2000" b="0" i="1" smtClean="0">
                                        <a:latin typeface="Cambria Math" panose="02040503050406030204" pitchFamily="18" charset="0"/>
                                        <a:ea typeface="微软雅黑" panose="020B0503020204020204" pitchFamily="34" charset="-122"/>
                                      </a:rPr>
                                      <m:t>)</m:t>
                                    </m:r>
                                  </m:e>
                                  <m:sup>
                                    <m:r>
                                      <a:rPr lang="en-US" altLang="zh-CN" sz="2000" b="0" i="1" smtClean="0">
                                        <a:latin typeface="Cambria Math" panose="02040503050406030204" pitchFamily="18" charset="0"/>
                                        <a:ea typeface="微软雅黑" panose="020B0503020204020204" pitchFamily="34" charset="-122"/>
                                      </a:rPr>
                                      <m:t>𝑛</m:t>
                                    </m:r>
                                  </m:sup>
                                </m:sSup>
                                <m:r>
                                  <a:rPr lang="en-US" altLang="zh-CN" sz="2000" b="0" i="1" smtClean="0">
                                    <a:latin typeface="Cambria Math" panose="02040503050406030204" pitchFamily="18" charset="0"/>
                                    <a:ea typeface="微软雅黑" panose="020B0503020204020204" pitchFamily="34" charset="-122"/>
                                  </a:rPr>
                                  <m:t>=</m:t>
                                </m:r>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微软雅黑" panose="020B0503020204020204" pitchFamily="34" charset="-122"/>
                                      </a:rPr>
                                      <m:t>𝑛</m:t>
                                    </m:r>
                                  </m:sup>
                                  <m:e>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𝑘</m:t>
                                        </m:r>
                                      </m:sup>
                                    </m:sSup>
                                  </m:e>
                                </m:nary>
                              </m:oMath>
                            </m:oMathPara>
                          </a14:m>
                          <a:endParaRPr lang="en-US" altLang="zh-CN" sz="2000"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nor/>
                                  </m:rPr>
                                  <a:rPr lang="en-US" altLang="zh-CN" sz="2000" dirty="0" smtClean="0">
                                    <a:latin typeface="微软雅黑" panose="020B0503020204020204" pitchFamily="34" charset="-122"/>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𝑎𝑥</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,2</m:t>
                                    </m:r>
                                  </m:e>
                                </m:d>
                                <m:sSup>
                                  <m:sSupPr>
                                    <m:ctrlPr>
                                      <a:rPr lang="en-US" altLang="zh-CN" sz="2000" b="0" i="1" smtClean="0">
                                        <a:latin typeface="Cambria Math" panose="02040503050406030204" pitchFamily="18" charset="0"/>
                                        <a:ea typeface="微软雅黑" panose="020B0503020204020204" pitchFamily="34" charset="-122"/>
                                      </a:rPr>
                                    </m:ctrlPr>
                                  </m:sSupPr>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𝑛</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𝑛</m:t>
                                    </m:r>
                                  </m:sup>
                                </m:sSup>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14:m>
                            <m:oMath xmlns:m="http://schemas.openxmlformats.org/officeDocument/2006/math">
                              <m:f>
                                <m:fPr>
                                  <m:ctrlPr>
                                    <a:rPr lang="en-US" altLang="zh-CN" sz="2000" i="1" smtClean="0">
                                      <a:solidFill>
                                        <a:srgbClr val="C00000"/>
                                      </a:solidFill>
                                      <a:latin typeface="Cambria Math" panose="02040503050406030204" pitchFamily="18" charset="0"/>
                                      <a:ea typeface="微软雅黑" panose="020B0503020204020204" pitchFamily="34" charset="-122"/>
                                    </a:rPr>
                                  </m:ctrlPr>
                                </m:fPr>
                                <m:num>
                                  <m:r>
                                    <a:rPr lang="en-US" altLang="zh-CN" sz="2000" b="0" i="1" smtClean="0">
                                      <a:solidFill>
                                        <a:srgbClr val="C00000"/>
                                      </a:solidFill>
                                      <a:latin typeface="Cambria Math" panose="02040503050406030204" pitchFamily="18" charset="0"/>
                                      <a:ea typeface="微软雅黑" panose="020B0503020204020204" pitchFamily="34" charset="-122"/>
                                    </a:rPr>
                                    <m:t>1</m:t>
                                  </m:r>
                                </m:num>
                                <m:den>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den>
                              </m:f>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solidFill>
                                        <a:srgbClr val="C00000"/>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=0</m:t>
                                  </m:r>
                                </m:sub>
                                <m:sup>
                                  <m:r>
                                    <a:rPr lang="en-US" altLang="zh-CN" sz="2000" b="0" i="1" smtClean="0">
                                      <a:solidFill>
                                        <a:srgbClr val="C00000"/>
                                      </a:solidFill>
                                      <a:latin typeface="Cambria Math" panose="02040503050406030204" pitchFamily="18" charset="0"/>
                                      <a:ea typeface="Cambria Math" panose="02040503050406030204" pitchFamily="18" charset="0"/>
                                    </a:rPr>
                                    <m:t>∞</m:t>
                                  </m:r>
                                </m:sup>
                                <m:e>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𝑘</m:t>
                                      </m:r>
                                    </m:sup>
                                  </m:sSup>
                                </m:e>
                              </m:nary>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r>
                                <a:rPr lang="en-US" altLang="zh-CN" sz="2000" b="0" i="1" smtClean="0">
                                  <a:solidFill>
                                    <a:srgbClr val="C00000"/>
                                  </a:solidFill>
                                  <a:latin typeface="Cambria Math" panose="02040503050406030204" pitchFamily="18" charset="0"/>
                                  <a:ea typeface="微软雅黑" panose="020B0503020204020204" pitchFamily="34" charset="-122"/>
                                </a:rPr>
                                <m:t>+…</m:t>
                              </m:r>
                            </m:oMath>
                          </a14:m>
                          <a:endParaRPr lang="zh-CN" altLang="en-US" sz="2000" dirty="0">
                            <a:solidFill>
                              <a:srgbClr val="C00000"/>
                            </a:solidFill>
                            <a:latin typeface="微软雅黑" panose="020B0503020204020204" pitchFamily="34" charset="-122"/>
                            <a:ea typeface="微软雅黑" panose="020B0503020204020204" pitchFamily="34" charset="-122"/>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C00000"/>
                                    </a:solidFill>
                                    <a:latin typeface="Cambria Math" panose="02040503050406030204" pitchFamily="18" charset="0"/>
                                    <a:ea typeface="微软雅黑" panose="020B0503020204020204" pitchFamily="34" charset="-122"/>
                                  </a:rPr>
                                  <m:t>1</m:t>
                                </m:r>
                              </m:oMath>
                            </m:oMathPara>
                          </a14:m>
                          <a:endParaRPr lang="zh-CN" altLang="en-US" sz="2000" dirty="0">
                            <a:solidFill>
                              <a:srgbClr val="C00000"/>
                            </a:solidFill>
                            <a:latin typeface="微软雅黑" panose="020B0503020204020204" pitchFamily="34" charset="-122"/>
                            <a:ea typeface="微软雅黑" panose="020B0503020204020204" pitchFamily="34" charset="-122"/>
                          </a:endParaRPr>
                        </a:p>
                      </a:txBody>
                      <a:tcPr>
                        <a:solidFill>
                          <a:schemeClr val="bg1"/>
                        </a:solidFill>
                      </a:tcPr>
                    </a:tc>
                    <a:extLst>
                      <a:ext uri="{0D108BD9-81ED-4DB2-BD59-A6C34878D82A}">
                        <a16:rowId xmlns:a16="http://schemas.microsoft.com/office/drawing/2014/main" xmlns="" val="3261983646"/>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m:t>
                                        </m:r>
                                      </m:sup>
                                    </m:sSup>
                                    <m:r>
                                      <a:rPr lang="en-US" altLang="zh-CN" sz="2000" b="0" i="1" smtClean="0">
                                        <a:latin typeface="Cambria Math" panose="02040503050406030204" pitchFamily="18" charset="0"/>
                                        <a:ea typeface="微软雅黑" panose="020B0503020204020204" pitchFamily="34" charset="-122"/>
                                      </a:rPr>
                                      <m:t>)</m:t>
                                    </m:r>
                                  </m:e>
                                  <m:sup>
                                    <m:r>
                                      <a:rPr lang="en-US" altLang="zh-CN" sz="2000" b="0" i="1" smtClean="0">
                                        <a:latin typeface="Cambria Math" panose="02040503050406030204" pitchFamily="18" charset="0"/>
                                        <a:ea typeface="微软雅黑" panose="020B0503020204020204" pitchFamily="34" charset="-122"/>
                                      </a:rPr>
                                      <m:t>𝑛</m:t>
                                    </m:r>
                                  </m:sup>
                                </m:sSup>
                                <m:r>
                                  <a:rPr lang="en-US" altLang="zh-CN" sz="2000" b="0" i="1" smtClean="0">
                                    <a:latin typeface="Cambria Math" panose="02040503050406030204" pitchFamily="18" charset="0"/>
                                    <a:ea typeface="微软雅黑" panose="020B0503020204020204" pitchFamily="34" charset="-122"/>
                                  </a:rPr>
                                  <m:t>=</m:t>
                                </m:r>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微软雅黑" panose="020B0503020204020204" pitchFamily="34" charset="-122"/>
                                      </a:rPr>
                                      <m:t>𝑛</m:t>
                                    </m:r>
                                  </m:sup>
                                  <m:e>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𝑟𝑘</m:t>
                                        </m:r>
                                      </m:sup>
                                    </m:sSup>
                                  </m:e>
                                </m:nary>
                              </m:oMath>
                            </m:oMathPara>
                          </a14:m>
                          <a:endParaRPr lang="en-US" altLang="zh-CN" sz="2000"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nor/>
                                  </m:rPr>
                                  <a:rPr lang="en-US" altLang="zh-CN" sz="2000" dirty="0" smtClean="0">
                                    <a:latin typeface="微软雅黑" panose="020B0503020204020204" pitchFamily="34" charset="-122"/>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m:t>
                                    </m:r>
                                  </m:sup>
                                </m:s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,2</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r>
                                      <a:rPr lang="en-US" altLang="zh-CN" sz="2000" b="0" i="1" smtClean="0">
                                        <a:latin typeface="Cambria Math" panose="02040503050406030204" pitchFamily="18" charset="0"/>
                                        <a:ea typeface="微软雅黑" panose="020B0503020204020204" pitchFamily="34" charset="-122"/>
                                      </a:rPr>
                                      <m:t>𝑟</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𝑟𝑛</m:t>
                                    </m:r>
                                  </m:sup>
                                </m:sSup>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14:m>
                            <m:oMath xmlns:m="http://schemas.openxmlformats.org/officeDocument/2006/math">
                              <m:r>
                                <a:rPr lang="zh-CN" altLang="en-US" sz="2000" i="1" smtClean="0">
                                  <a:latin typeface="Cambria Math" panose="02040503050406030204" pitchFamily="18" charset="0"/>
                                  <a:ea typeface="微软雅黑" panose="020B0503020204020204" pitchFamily="34" charset="-122"/>
                                </a:rPr>
                                <m:t>如果</m:t>
                              </m:r>
                              <m:r>
                                <a:rPr lang="en-US" altLang="zh-CN" sz="2000" b="0" i="1" smtClean="0">
                                  <a:latin typeface="Cambria Math" panose="02040503050406030204" pitchFamily="18" charset="0"/>
                                  <a:ea typeface="微软雅黑" panose="020B0503020204020204" pitchFamily="34" charset="-122"/>
                                </a:rPr>
                                <m:t>𝑟</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oMath>
                          </a14:m>
                          <a:r>
                            <a:rPr lang="zh-CN" altLang="en-US" sz="2000" dirty="0" smtClean="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𝐶</m:t>
                              </m:r>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𝑛</m:t>
                              </m:r>
                            </m:oMath>
                          </a14:m>
                          <a:r>
                            <a:rPr lang="en-US" altLang="zh-CN" sz="2000" dirty="0" err="1"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𝑘</m:t>
                              </m:r>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𝑟</m:t>
                              </m:r>
                            </m:oMath>
                          </a14:m>
                          <a:r>
                            <a:rPr lang="en-US" altLang="zh-CN" sz="2000" dirty="0" smtClean="0">
                              <a:latin typeface="微软雅黑" panose="020B0503020204020204" pitchFamily="34" charset="-122"/>
                              <a:ea typeface="微软雅黑" panose="020B0503020204020204" pitchFamily="34" charset="-122"/>
                            </a:rPr>
                            <a:t>);</a:t>
                          </a:r>
                        </a:p>
                        <a:p>
                          <a:r>
                            <a:rPr lang="zh-CN" altLang="en-US" sz="2000" dirty="0" smtClean="0">
                              <a:latin typeface="微软雅黑" panose="020B0503020204020204" pitchFamily="34" charset="-122"/>
                              <a:ea typeface="微软雅黑" panose="020B0503020204020204" pitchFamily="34" charset="-122"/>
                            </a:rPr>
                            <a:t>否则为</a:t>
                          </a:r>
                          <a:r>
                            <a:rPr lang="en-US" altLang="zh-CN" sz="2000" dirty="0" smtClean="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1−</m:t>
                                  </m:r>
                                  <m:r>
                                    <m:rPr>
                                      <m:sty m:val="p"/>
                                    </m:rPr>
                                    <a:rPr lang="en-US" altLang="zh-CN" sz="2000" b="0" i="1" smtClean="0">
                                      <a:latin typeface="Cambria Math" panose="02040503050406030204" pitchFamily="18" charset="0"/>
                                      <a:ea typeface="微软雅黑" panose="020B0503020204020204" pitchFamily="34" charset="-122"/>
                                    </a:rPr>
                                    <m:t>a</m:t>
                                  </m:r>
                                  <m:r>
                                    <a:rPr lang="en-US" altLang="zh-CN" sz="2000" b="0" i="1" smtClean="0">
                                      <a:latin typeface="Cambria Math" panose="02040503050406030204" pitchFamily="18" charset="0"/>
                                      <a:ea typeface="微软雅黑" panose="020B0503020204020204" pitchFamily="34" charset="-122"/>
                                    </a:rPr>
                                    <m:t>𝑥</m:t>
                                  </m:r>
                                </m:den>
                              </m:f>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Cambria Math" panose="02040503050406030204" pitchFamily="18" charset="0"/>
                                    </a:rPr>
                                    <m:t>∞</m:t>
                                  </m:r>
                                </m:sup>
                                <m:e>
                                  <m:sSup>
                                    <m:sSupPr>
                                      <m:ctrlPr>
                                        <a:rPr lang="en-US" altLang="zh-CN" sz="2000" b="0" i="1" smtClean="0">
                                          <a:latin typeface="Cambria Math" panose="02040503050406030204" pitchFamily="18" charset="0"/>
                                          <a:ea typeface="微软雅黑" panose="020B0503020204020204" pitchFamily="34" charset="-122"/>
                                        </a:rPr>
                                      </m:ctrlPr>
                                    </m:sSupPr>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𝑘</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𝑎𝑥</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526601530"/>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4144098529"/>
                  </p:ext>
                </p:extLst>
              </p:nvPr>
            </p:nvGraphicFramePr>
            <p:xfrm>
              <a:off x="685800" y="1557717"/>
              <a:ext cx="11125200" cy="4306761"/>
            </p:xfrm>
            <a:graphic>
              <a:graphicData uri="http://schemas.openxmlformats.org/drawingml/2006/table">
                <a:tbl>
                  <a:tblPr firstRow="1" bandRow="1">
                    <a:tableStyleId>{EB9631B5-78F2-41C9-869B-9F39066F8104}</a:tableStyleId>
                  </a:tblPr>
                  <a:tblGrid>
                    <a:gridCol w="3761758">
                      <a:extLst>
                        <a:ext uri="{9D8B030D-6E8A-4147-A177-3AD203B41FA5}">
                          <a16:colId xmlns:a16="http://schemas.microsoft.com/office/drawing/2014/main" val="3916756944"/>
                        </a:ext>
                      </a:extLst>
                    </a:gridCol>
                    <a:gridCol w="1496042">
                      <a:extLst>
                        <a:ext uri="{9D8B030D-6E8A-4147-A177-3AD203B41FA5}">
                          <a16:colId xmlns:a16="http://schemas.microsoft.com/office/drawing/2014/main" val="750926699"/>
                        </a:ext>
                      </a:extLst>
                    </a:gridCol>
                    <a:gridCol w="4419600">
                      <a:extLst>
                        <a:ext uri="{9D8B030D-6E8A-4147-A177-3AD203B41FA5}">
                          <a16:colId xmlns:a16="http://schemas.microsoft.com/office/drawing/2014/main" val="1046883955"/>
                        </a:ext>
                      </a:extLst>
                    </a:gridCol>
                    <a:gridCol w="1447800">
                      <a:extLst>
                        <a:ext uri="{9D8B030D-6E8A-4147-A177-3AD203B41FA5}">
                          <a16:colId xmlns:a16="http://schemas.microsoft.com/office/drawing/2014/main" val="1965278257"/>
                        </a:ext>
                      </a:extLst>
                    </a:gridCol>
                  </a:tblGrid>
                  <a:tr h="396240">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250813" t="-7692" r="-392276" b="-992308"/>
                          </a:stretch>
                        </a:blipFill>
                      </a:tcPr>
                    </a:tc>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2"/>
                          <a:stretch>
                            <a:fillRect l="-667227" t="-7692" r="-840" b="-992308"/>
                          </a:stretch>
                        </a:blipFill>
                      </a:tcPr>
                    </a:tc>
                    <a:extLst>
                      <a:ext uri="{0D108BD9-81ED-4DB2-BD59-A6C34878D82A}">
                        <a16:rowId xmlns:a16="http://schemas.microsoft.com/office/drawing/2014/main" val="4079256860"/>
                      </a:ext>
                    </a:extLst>
                  </a:tr>
                  <a:tr h="1311847">
                    <a:tc>
                      <a:txBody>
                        <a:bodyPr/>
                        <a:lstStyle/>
                        <a:p>
                          <a:endParaRPr lang="zh-CN"/>
                        </a:p>
                      </a:txBody>
                      <a:tcPr>
                        <a:blipFill>
                          <a:blip r:embed="rId2"/>
                          <a:stretch>
                            <a:fillRect t="-32407" r="-196272" b="-198611"/>
                          </a:stretch>
                        </a:blipFill>
                      </a:tcPr>
                    </a:tc>
                    <a:tc>
                      <a:txBody>
                        <a:bodyPr/>
                        <a:lstStyle/>
                        <a:p>
                          <a:endParaRPr lang="zh-CN"/>
                        </a:p>
                      </a:txBody>
                      <a:tcPr>
                        <a:blipFill>
                          <a:blip r:embed="rId2"/>
                          <a:stretch>
                            <a:fillRect l="-250813" t="-32407" r="-392276" b="-198611"/>
                          </a:stretch>
                        </a:blipFill>
                      </a:tcPr>
                    </a:tc>
                    <a:tc>
                      <a:txBody>
                        <a:bodyPr/>
                        <a:lstStyle/>
                        <a:p>
                          <a:endParaRPr lang="zh-CN"/>
                        </a:p>
                      </a:txBody>
                      <a:tcPr>
                        <a:blipFill>
                          <a:blip r:embed="rId2"/>
                          <a:stretch>
                            <a:fillRect l="-119034" t="-32407" r="-33103" b="-198611"/>
                          </a:stretch>
                        </a:blipFill>
                      </a:tcPr>
                    </a:tc>
                    <a:tc>
                      <a:txBody>
                        <a:bodyPr/>
                        <a:lstStyle/>
                        <a:p>
                          <a:endParaRPr lang="zh-CN"/>
                        </a:p>
                      </a:txBody>
                      <a:tcPr>
                        <a:blipFill>
                          <a:blip r:embed="rId2"/>
                          <a:stretch>
                            <a:fillRect l="-667227" t="-32407" r="-840" b="-198611"/>
                          </a:stretch>
                        </a:blipFill>
                      </a:tcPr>
                    </a:tc>
                    <a:extLst>
                      <a:ext uri="{0D108BD9-81ED-4DB2-BD59-A6C34878D82A}">
                        <a16:rowId xmlns:a16="http://schemas.microsoft.com/office/drawing/2014/main" val="1331553495"/>
                      </a:ext>
                    </a:extLst>
                  </a:tr>
                  <a:tr h="1299337">
                    <a:tc>
                      <a:txBody>
                        <a:bodyPr/>
                        <a:lstStyle/>
                        <a:p>
                          <a:endParaRPr lang="zh-CN"/>
                        </a:p>
                      </a:txBody>
                      <a:tcPr>
                        <a:blipFill>
                          <a:blip r:embed="rId2"/>
                          <a:stretch>
                            <a:fillRect t="-134272" r="-196272" b="-101408"/>
                          </a:stretch>
                        </a:blipFill>
                      </a:tcPr>
                    </a:tc>
                    <a:tc>
                      <a:txBody>
                        <a:bodyPr/>
                        <a:lstStyle/>
                        <a:p>
                          <a:endParaRPr lang="zh-CN"/>
                        </a:p>
                      </a:txBody>
                      <a:tcPr>
                        <a:blipFill>
                          <a:blip r:embed="rId2"/>
                          <a:stretch>
                            <a:fillRect l="-250813" t="-134272" r="-392276" b="-101408"/>
                          </a:stretch>
                        </a:blipFill>
                      </a:tcPr>
                    </a:tc>
                    <a:tc>
                      <a:txBody>
                        <a:bodyPr/>
                        <a:lstStyle/>
                        <a:p>
                          <a:endParaRPr lang="zh-CN"/>
                        </a:p>
                      </a:txBody>
                      <a:tcPr>
                        <a:blipFill>
                          <a:blip r:embed="rId2"/>
                          <a:stretch>
                            <a:fillRect l="-119034" t="-134272" r="-33103" b="-101408"/>
                          </a:stretch>
                        </a:blipFill>
                      </a:tcPr>
                    </a:tc>
                    <a:tc>
                      <a:txBody>
                        <a:bodyPr/>
                        <a:lstStyle/>
                        <a:p>
                          <a:endParaRPr lang="zh-CN"/>
                        </a:p>
                      </a:txBody>
                      <a:tcPr>
                        <a:blipFill>
                          <a:blip r:embed="rId2"/>
                          <a:stretch>
                            <a:fillRect l="-667227" t="-134272" r="-840" b="-101408"/>
                          </a:stretch>
                        </a:blipFill>
                      </a:tcPr>
                    </a:tc>
                    <a:extLst>
                      <a:ext uri="{0D108BD9-81ED-4DB2-BD59-A6C34878D82A}">
                        <a16:rowId xmlns:a16="http://schemas.microsoft.com/office/drawing/2014/main" val="3261983646"/>
                      </a:ext>
                    </a:extLst>
                  </a:tr>
                  <a:tr h="1299337">
                    <a:tc>
                      <a:txBody>
                        <a:bodyPr/>
                        <a:lstStyle/>
                        <a:p>
                          <a:endParaRPr lang="zh-CN"/>
                        </a:p>
                      </a:txBody>
                      <a:tcPr>
                        <a:blipFill>
                          <a:blip r:embed="rId2"/>
                          <a:stretch>
                            <a:fillRect t="-233178" r="-196272" b="-935"/>
                          </a:stretch>
                        </a:blipFill>
                      </a:tcPr>
                    </a:tc>
                    <a:tc>
                      <a:txBody>
                        <a:bodyPr/>
                        <a:lstStyle/>
                        <a:p>
                          <a:endParaRPr lang="zh-CN"/>
                        </a:p>
                      </a:txBody>
                      <a:tcPr>
                        <a:blipFill>
                          <a:blip r:embed="rId2"/>
                          <a:stretch>
                            <a:fillRect l="-250813" t="-233178" r="-392276" b="-935"/>
                          </a:stretch>
                        </a:blipFill>
                      </a:tcPr>
                    </a:tc>
                    <a:tc>
                      <a:txBody>
                        <a:bodyPr/>
                        <a:lstStyle/>
                        <a:p>
                          <a:endParaRPr lang="zh-CN"/>
                        </a:p>
                      </a:txBody>
                      <a:tcPr>
                        <a:blipFill>
                          <a:blip r:embed="rId2"/>
                          <a:stretch>
                            <a:fillRect l="-119034" t="-233178" r="-33103" b="-935"/>
                          </a:stretch>
                        </a:blipFill>
                      </a:tcPr>
                    </a:tc>
                    <a:tc>
                      <a:txBody>
                        <a:bodyPr/>
                        <a:lstStyle/>
                        <a:p>
                          <a:endParaRPr lang="zh-CN"/>
                        </a:p>
                      </a:txBody>
                      <a:tcPr>
                        <a:blipFill>
                          <a:blip r:embed="rId2"/>
                          <a:stretch>
                            <a:fillRect l="-667227" t="-233178" r="-840" b="-935"/>
                          </a:stretch>
                        </a:blipFill>
                      </a:tcPr>
                    </a:tc>
                    <a:extLst>
                      <a:ext uri="{0D108BD9-81ED-4DB2-BD59-A6C34878D82A}">
                        <a16:rowId xmlns:a16="http://schemas.microsoft.com/office/drawing/2014/main" val="526601530"/>
                      </a:ext>
                    </a:extLst>
                  </a:tr>
                </a:tbl>
              </a:graphicData>
            </a:graphic>
          </p:graphicFrame>
        </mc:Fallback>
      </mc:AlternateContent>
      <p:sp>
        <p:nvSpPr>
          <p:cNvPr id="3" name="矩形 2"/>
          <p:cNvSpPr/>
          <p:nvPr/>
        </p:nvSpPr>
        <p:spPr>
          <a:xfrm>
            <a:off x="1295400" y="3459064"/>
            <a:ext cx="304800" cy="381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95400" y="4724400"/>
            <a:ext cx="304800" cy="381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19200" y="2193728"/>
            <a:ext cx="304800" cy="381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1371600" y="2574728"/>
            <a:ext cx="76200" cy="854272"/>
          </a:xfrm>
          <a:prstGeom prst="straightConnector1">
            <a:avLst/>
          </a:prstGeom>
          <a:ln w="19050">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35" name="矩形 34"/>
          <p:cNvSpPr/>
          <p:nvPr/>
        </p:nvSpPr>
        <p:spPr>
          <a:xfrm>
            <a:off x="6248400" y="3581400"/>
            <a:ext cx="228600" cy="25866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248400" y="4870464"/>
            <a:ext cx="304800" cy="23493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a:stCxn id="35" idx="2"/>
          </p:cNvCxnSpPr>
          <p:nvPr/>
        </p:nvCxnSpPr>
        <p:spPr>
          <a:xfrm>
            <a:off x="6362700" y="3840064"/>
            <a:ext cx="114300" cy="1030400"/>
          </a:xfrm>
          <a:prstGeom prst="straightConnector1">
            <a:avLst/>
          </a:prstGeom>
          <a:ln w="19050">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1" name="曲线连接符 40"/>
          <p:cNvCxnSpPr>
            <a:stCxn id="13" idx="2"/>
            <a:endCxn id="12" idx="0"/>
          </p:cNvCxnSpPr>
          <p:nvPr/>
        </p:nvCxnSpPr>
        <p:spPr>
          <a:xfrm rot="16200000" flipH="1">
            <a:off x="334864" y="3611464"/>
            <a:ext cx="2149672" cy="76200"/>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
        <p:nvSpPr>
          <p:cNvPr id="4" name="文本框 3"/>
          <p:cNvSpPr txBox="1"/>
          <p:nvPr/>
        </p:nvSpPr>
        <p:spPr>
          <a:xfrm>
            <a:off x="3836693" y="6034363"/>
            <a:ext cx="5280613" cy="369332"/>
          </a:xfrm>
          <a:prstGeom prst="rect">
            <a:avLst/>
          </a:prstGeom>
          <a:noFill/>
        </p:spPr>
        <p:txBody>
          <a:bodyPr wrap="none" rtlCol="0">
            <a:spAutoFit/>
          </a:bodyPr>
          <a:lstStyle/>
          <a:p>
            <a:r>
              <a:rPr lang="en-US" altLang="zh-CN" dirty="0" smtClean="0"/>
              <a:t>【</a:t>
            </a:r>
            <a:r>
              <a:rPr lang="en-US" altLang="zh-CN" dirty="0" err="1" smtClean="0"/>
              <a:t>r|k</a:t>
            </a:r>
            <a:r>
              <a:rPr lang="zh-CN" altLang="en-US" dirty="0" smtClean="0"/>
              <a:t>下章节的基础知识</a:t>
            </a:r>
            <a:r>
              <a:rPr lang="en-US" altLang="zh-CN" dirty="0" smtClean="0"/>
              <a:t>,</a:t>
            </a:r>
            <a:r>
              <a:rPr lang="zh-CN" altLang="en-US" dirty="0" smtClean="0"/>
              <a:t>表示</a:t>
            </a:r>
            <a:r>
              <a:rPr lang="en-US" altLang="zh-CN" dirty="0" smtClean="0"/>
              <a:t>k</a:t>
            </a:r>
            <a:r>
              <a:rPr lang="zh-CN" altLang="en-US" dirty="0" smtClean="0"/>
              <a:t>除以</a:t>
            </a:r>
            <a:r>
              <a:rPr lang="en-US" altLang="zh-CN" dirty="0" smtClean="0"/>
              <a:t>r</a:t>
            </a:r>
            <a:r>
              <a:rPr lang="zh-CN" altLang="en-US" dirty="0" smtClean="0"/>
              <a:t>等于一个整数</a:t>
            </a:r>
            <a:r>
              <a:rPr lang="en-US" altLang="zh-CN" dirty="0" smtClean="0"/>
              <a:t>】</a:t>
            </a:r>
            <a:endParaRPr lang="zh-CN" altLang="en-US" dirty="0"/>
          </a:p>
        </p:txBody>
      </p:sp>
    </p:spTree>
    <p:extLst>
      <p:ext uri="{BB962C8B-B14F-4D97-AF65-F5344CB8AC3E}">
        <p14:creationId xmlns:p14="http://schemas.microsoft.com/office/powerpoint/2010/main" val="17182613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生成函数</a:t>
            </a:r>
            <a:endParaRPr lang="en-US" dirty="0"/>
          </a:p>
        </p:txBody>
      </p:sp>
      <p:sp>
        <p:nvSpPr>
          <p:cNvPr id="7" name="Content Placeholder 2"/>
          <p:cNvSpPr txBox="1">
            <a:spLocks/>
          </p:cNvSpPr>
          <p:nvPr/>
        </p:nvSpPr>
        <p:spPr>
          <a:xfrm>
            <a:off x="595086" y="1088824"/>
            <a:ext cx="10987316" cy="512148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常见的有用的生成函数如下</a:t>
            </a:r>
            <a:r>
              <a:rPr lang="en-US" altLang="zh-CN" dirty="0" smtClean="0"/>
              <a:t>(</a:t>
            </a:r>
            <a:r>
              <a:rPr lang="zh-CN" altLang="en-US" dirty="0" smtClean="0"/>
              <a:t>续</a:t>
            </a:r>
            <a:r>
              <a:rPr lang="en-US" altLang="zh-CN" dirty="0" smtClean="0"/>
              <a:t>):</a:t>
            </a:r>
            <a:endParaRPr lang="en-US" dirty="0" smtClean="0"/>
          </a:p>
        </p:txBody>
      </p:sp>
      <p:sp>
        <p:nvSpPr>
          <p:cNvPr id="8" name="日期占位符 7"/>
          <p:cNvSpPr>
            <a:spLocks noGrp="1"/>
          </p:cNvSpPr>
          <p:nvPr>
            <p:ph type="dt" sz="half" idx="10"/>
          </p:nvPr>
        </p:nvSpPr>
        <p:spPr/>
        <p:txBody>
          <a:bodyPr/>
          <a:lstStyle/>
          <a:p>
            <a:fld id="{DF0B6E3A-3ECA-44C8-886D-337D5DA63C88}"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68</a:t>
            </a:fld>
            <a:endParaRPr lang="zh-CN" altLang="en-US" dirty="0"/>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3079604814"/>
                  </p:ext>
                </p:extLst>
              </p:nvPr>
            </p:nvGraphicFramePr>
            <p:xfrm>
              <a:off x="595086" y="1600200"/>
              <a:ext cx="11215914" cy="4388866"/>
            </p:xfrm>
            <a:graphic>
              <a:graphicData uri="http://schemas.openxmlformats.org/drawingml/2006/table">
                <a:tbl>
                  <a:tblPr firstRow="1" bandRow="1">
                    <a:tableStyleId>{EB9631B5-78F2-41C9-869B-9F39066F8104}</a:tableStyleId>
                  </a:tblPr>
                  <a:tblGrid>
                    <a:gridCol w="2605314">
                      <a:extLst>
                        <a:ext uri="{9D8B030D-6E8A-4147-A177-3AD203B41FA5}">
                          <a16:colId xmlns:a16="http://schemas.microsoft.com/office/drawing/2014/main" xmlns="" val="3916756944"/>
                        </a:ext>
                      </a:extLst>
                    </a:gridCol>
                    <a:gridCol w="2362200">
                      <a:extLst>
                        <a:ext uri="{9D8B030D-6E8A-4147-A177-3AD203B41FA5}">
                          <a16:colId xmlns:a16="http://schemas.microsoft.com/office/drawing/2014/main" xmlns="" val="750926699"/>
                        </a:ext>
                      </a:extLst>
                    </a:gridCol>
                    <a:gridCol w="3810000">
                      <a:extLst>
                        <a:ext uri="{9D8B030D-6E8A-4147-A177-3AD203B41FA5}">
                          <a16:colId xmlns:a16="http://schemas.microsoft.com/office/drawing/2014/main" xmlns="" val="1046883955"/>
                        </a:ext>
                      </a:extLst>
                    </a:gridCol>
                    <a:gridCol w="2438400">
                      <a:extLst>
                        <a:ext uri="{9D8B030D-6E8A-4147-A177-3AD203B41FA5}">
                          <a16:colId xmlns:a16="http://schemas.microsoft.com/office/drawing/2014/main" xmlns="" val="1965278257"/>
                        </a:ext>
                      </a:extLst>
                    </a:gridCol>
                  </a:tblGrid>
                  <a:tr h="370840">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𝑘</m:t>
                                    </m:r>
                                  </m:sub>
                                </m:sSub>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𝑘</m:t>
                                    </m:r>
                                  </m:sub>
                                </m:sSub>
                              </m:oMath>
                            </m:oMathPara>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40792568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1−</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m:t>
                                      </m:r>
                                    </m:sup>
                                  </m:sSup>
                                </m:den>
                              </m:f>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Cambria Math" panose="02040503050406030204" pitchFamily="18" charset="0"/>
                                    </a:rPr>
                                    <m:t>∞</m:t>
                                  </m:r>
                                </m:sup>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𝑟𝑘</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𝑟</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r>
                                    <a:rPr lang="en-US" altLang="zh-CN" sz="2000" b="0" i="1" smtClean="0">
                                      <a:latin typeface="Cambria Math" panose="02040503050406030204" pitchFamily="18" charset="0"/>
                                      <a:ea typeface="微软雅黑" panose="020B0503020204020204" pitchFamily="34" charset="-122"/>
                                    </a:rPr>
                                    <m:t>𝑟</m:t>
                                  </m:r>
                                </m:sup>
                              </m:s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微软雅黑" panose="020B0503020204020204" pitchFamily="34" charset="-122"/>
                                  </a:rPr>
                                  <m:t>如果</m:t>
                                </m:r>
                                <m:r>
                                  <a:rPr lang="en-US" altLang="zh-CN" sz="2000" b="0" i="1" smtClean="0">
                                    <a:latin typeface="Cambria Math" panose="02040503050406030204" pitchFamily="18" charset="0"/>
                                    <a:ea typeface="微软雅黑" panose="020B0503020204020204" pitchFamily="34" charset="-122"/>
                                  </a:rPr>
                                  <m:t>𝑟</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r>
                                  <m:rPr>
                                    <m:nor/>
                                  </m:rPr>
                                  <a:rPr lang="zh-CN" altLang="en-US" sz="2000" dirty="0" smtClean="0">
                                    <a:latin typeface="微软雅黑" panose="020B0503020204020204" pitchFamily="34" charset="-122"/>
                                    <a:ea typeface="微软雅黑" panose="020B0503020204020204" pitchFamily="34" charset="-122"/>
                                  </a:rPr>
                                  <m:t>则</m:t>
                                </m:r>
                                <m:r>
                                  <a:rPr lang="zh-CN" altLang="en-US" sz="2000" i="1" dirty="0" smtClean="0">
                                    <a:latin typeface="Cambria Math" panose="02040503050406030204" pitchFamily="18" charset="0"/>
                                    <a:ea typeface="微软雅黑" panose="020B0503020204020204" pitchFamily="34" charset="-122"/>
                                  </a:rPr>
                                  <m:t>为</m:t>
                                </m:r>
                                <m:r>
                                  <m:rPr>
                                    <m:nor/>
                                  </m:rPr>
                                  <a:rPr lang="en-US" altLang="zh-CN" sz="2000" b="0" i="0" dirty="0" smtClean="0">
                                    <a:latin typeface="Cambria Math" panose="02040503050406030204" pitchFamily="18" charset="0"/>
                                    <a:ea typeface="微软雅黑" panose="020B0503020204020204" pitchFamily="34" charset="-122"/>
                                  </a:rPr>
                                  <m:t>1</m:t>
                                </m:r>
                                <m:r>
                                  <m:rPr>
                                    <m:nor/>
                                  </m:rPr>
                                  <a:rPr lang="en-US" altLang="zh-CN" sz="2000" dirty="0" smtClean="0">
                                    <a:latin typeface="微软雅黑" panose="020B0503020204020204" pitchFamily="34" charset="-122"/>
                                    <a:ea typeface="微软雅黑" panose="020B0503020204020204" pitchFamily="34" charset="-122"/>
                                  </a:rPr>
                                  <m:t>;</m:t>
                                </m:r>
                              </m:oMath>
                            </m:oMathPara>
                          </a14:m>
                          <a:endParaRPr lang="en-US" altLang="zh-CN" sz="2000" dirty="0" smtClean="0">
                            <a:latin typeface="微软雅黑" panose="020B0503020204020204" pitchFamily="34" charset="-122"/>
                            <a:ea typeface="微软雅黑" panose="020B0503020204020204" pitchFamily="34" charset="-122"/>
                          </a:endParaRPr>
                        </a:p>
                        <a:p>
                          <a:pPr marL="0" indent="0" algn="just"/>
                          <a14:m>
                            <m:oMathPara xmlns:m="http://schemas.openxmlformats.org/officeDocument/2006/math">
                              <m:oMathParaPr>
                                <m:jc m:val="centerGroup"/>
                              </m:oMathParaPr>
                              <m:oMath xmlns:m="http://schemas.openxmlformats.org/officeDocument/2006/math">
                                <m:r>
                                  <m:rPr>
                                    <m:nor/>
                                  </m:rPr>
                                  <a:rPr lang="zh-CN" altLang="en-US" sz="2000" dirty="0" smtClean="0">
                                    <a:latin typeface="微软雅黑" panose="020B0503020204020204" pitchFamily="34" charset="-122"/>
                                    <a:ea typeface="微软雅黑" panose="020B0503020204020204" pitchFamily="34" charset="-122"/>
                                  </a:rPr>
                                  <m:t>否则为</m:t>
                                </m:r>
                                <m:r>
                                  <m:rPr>
                                    <m:nor/>
                                  </m:rPr>
                                  <a:rPr lang="en-US" altLang="zh-CN" sz="2000" dirty="0" smtClean="0">
                                    <a:latin typeface="微软雅黑" panose="020B0503020204020204" pitchFamily="34" charset="-122"/>
                                    <a:ea typeface="微软雅黑" panose="020B0503020204020204" pitchFamily="34" charset="-122"/>
                                  </a:rPr>
                                  <m:t>0</m:t>
                                </m:r>
                              </m:oMath>
                            </m:oMathPara>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e>
                                    <m:sup>
                                      <m:r>
                                        <a:rPr lang="en-US" altLang="zh-CN" sz="2000" b="0" i="1" smtClean="0">
                                          <a:latin typeface="Cambria Math" panose="02040503050406030204" pitchFamily="18" charset="0"/>
                                          <a:ea typeface="微软雅黑" panose="020B0503020204020204" pitchFamily="34" charset="-122"/>
                                        </a:rPr>
                                        <m:t>𝑛</m:t>
                                      </m:r>
                                    </m:sup>
                                  </m:sSup>
                                </m:den>
                              </m:f>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Cambria Math" panose="02040503050406030204" pitchFamily="18" charset="0"/>
                                    </a:rPr>
                                    <m:t>∞</m:t>
                                  </m:r>
                                </m:sup>
                                <m:e>
                                  <m:sSup>
                                    <m:sSupPr>
                                      <m:ctrlPr>
                                        <a:rPr lang="en-US" altLang="zh-CN" sz="2000" b="0" i="1" smtClean="0">
                                          <a:latin typeface="Cambria Math" panose="02040503050406030204" pitchFamily="18" charset="0"/>
                                          <a:ea typeface="微软雅黑" panose="020B0503020204020204" pitchFamily="34" charset="-122"/>
                                        </a:rPr>
                                      </m:ctrlPr>
                                    </m:sSupPr>
                                    <m:e>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e>
                                        <m:sup>
                                          <m:r>
                                            <a:rPr lang="en-US" altLang="zh-CN" sz="2000" b="0" i="1" smtClean="0">
                                              <a:latin typeface="Cambria Math" panose="02040503050406030204" pitchFamily="18" charset="0"/>
                                              <a:ea typeface="微软雅黑" panose="020B0503020204020204" pitchFamily="34" charset="-122"/>
                                            </a:rPr>
                                            <m:t>𝑘</m:t>
                                          </m:r>
                                        </m:sup>
                                      </m:sSup>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𝑘</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+1,2</m:t>
                                  </m:r>
                                </m:e>
                              </m:d>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e>
                                <m:sup>
                                  <m:r>
                                    <a:rPr lang="en-US" altLang="zh-CN" sz="2000" b="0" i="1" smtClean="0">
                                      <a:latin typeface="Cambria Math" panose="02040503050406030204" pitchFamily="18" charset="0"/>
                                      <a:ea typeface="微软雅黑" panose="020B0503020204020204" pitchFamily="34" charset="-122"/>
                                    </a:rPr>
                                    <m:t>𝑘</m:t>
                                  </m:r>
                                </m:sup>
                              </m:sSup>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e>
                                <m:sup>
                                  <m:r>
                                    <a:rPr lang="en-US" altLang="zh-CN" sz="2000" b="0" i="1" smtClean="0">
                                      <a:latin typeface="Cambria Math" panose="02040503050406030204" pitchFamily="18" charset="0"/>
                                      <a:ea typeface="微软雅黑" panose="020B0503020204020204" pitchFamily="34" charset="-122"/>
                                    </a:rPr>
                                    <m:t>𝑘</m:t>
                                  </m:r>
                                </m:sup>
                              </m:sSup>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oMath>
                          </a14:m>
                          <a:endParaRPr lang="zh-CN" altLang="en-US" sz="20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331553495"/>
                      </a:ext>
                    </a:extLst>
                  </a:tr>
                  <a:tr h="370840">
                    <a:tc>
                      <a:txBody>
                        <a:bodyPr/>
                        <a:lstStyle/>
                        <a:p>
                          <a14:m>
                            <m:oMath xmlns:m="http://schemas.openxmlformats.org/officeDocument/2006/math">
                              <m:f>
                                <m:fPr>
                                  <m:ctrlPr>
                                    <a:rPr lang="en-US" altLang="zh-CN" sz="2000" i="1" smtClean="0">
                                      <a:solidFill>
                                        <a:srgbClr val="C00000"/>
                                      </a:solidFill>
                                      <a:latin typeface="Cambria Math" panose="02040503050406030204" pitchFamily="18" charset="0"/>
                                      <a:ea typeface="微软雅黑" panose="020B0503020204020204" pitchFamily="34" charset="-122"/>
                                    </a:rPr>
                                  </m:ctrlPr>
                                </m:fPr>
                                <m:num>
                                  <m:r>
                                    <a:rPr lang="en-US" altLang="zh-CN" sz="2000" b="0" i="1" smtClean="0">
                                      <a:solidFill>
                                        <a:srgbClr val="C00000"/>
                                      </a:solidFill>
                                      <a:latin typeface="Cambria Math" panose="02040503050406030204" pitchFamily="18" charset="0"/>
                                      <a:ea typeface="微软雅黑" panose="020B0503020204020204" pitchFamily="34" charset="-122"/>
                                    </a:rPr>
                                    <m:t>1</m:t>
                                  </m:r>
                                </m:num>
                                <m:den>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den>
                              </m:f>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solidFill>
                                        <a:srgbClr val="C00000"/>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=0</m:t>
                                  </m:r>
                                </m:sub>
                                <m:sup>
                                  <m:r>
                                    <a:rPr lang="en-US" altLang="zh-CN" sz="2000" b="0" i="1" smtClean="0">
                                      <a:solidFill>
                                        <a:srgbClr val="C00000"/>
                                      </a:solidFill>
                                      <a:latin typeface="Cambria Math" panose="02040503050406030204" pitchFamily="18" charset="0"/>
                                      <a:ea typeface="Cambria Math" panose="02040503050406030204" pitchFamily="18" charset="0"/>
                                    </a:rPr>
                                    <m:t>∞</m:t>
                                  </m:r>
                                </m:sup>
                                <m:e>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𝑘</m:t>
                                      </m:r>
                                    </m:sup>
                                  </m:sSup>
                                </m:e>
                              </m:nary>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1+2</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3</m:t>
                                  </m:r>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r>
                                <a:rPr lang="en-US" altLang="zh-CN" sz="2000" b="0" i="1" smtClean="0">
                                  <a:solidFill>
                                    <a:srgbClr val="C00000"/>
                                  </a:solidFill>
                                  <a:latin typeface="Cambria Math" panose="02040503050406030204" pitchFamily="18" charset="0"/>
                                  <a:ea typeface="微软雅黑" panose="020B0503020204020204" pitchFamily="34" charset="-122"/>
                                </a:rPr>
                                <m:t>+…</m:t>
                              </m:r>
                            </m:oMath>
                          </a14:m>
                          <a:endParaRPr lang="zh-CN" altLang="en-US" sz="2000" dirty="0">
                            <a:solidFill>
                              <a:srgbClr val="C00000"/>
                            </a:solidFill>
                            <a:latin typeface="微软雅黑" panose="020B0503020204020204" pitchFamily="34" charset="-122"/>
                            <a:ea typeface="微软雅黑" panose="020B0503020204020204" pitchFamily="34" charset="-122"/>
                          </a:endParaRPr>
                        </a:p>
                      </a:txBody>
                      <a:tcPr/>
                    </a:tc>
                    <a:tc>
                      <a:txBody>
                        <a:bodyPr/>
                        <a:lstStyle/>
                        <a:p>
                          <a:pPr algn="ct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m:t>
                              </m:r>
                            </m:oMath>
                          </a14:m>
                          <a:r>
                            <a:rPr lang="en-US" altLang="zh-CN" sz="2000" dirty="0" smtClean="0">
                              <a:solidFill>
                                <a:srgbClr val="C00000"/>
                              </a:solidFill>
                              <a:latin typeface="微软雅黑" panose="020B0503020204020204" pitchFamily="34" charset="-122"/>
                              <a:ea typeface="微软雅黑" panose="020B0503020204020204" pitchFamily="34" charset="-122"/>
                            </a:rPr>
                            <a:t>1</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𝑎𝑥</m:t>
                                      </m:r>
                                      <m:r>
                                        <a:rPr lang="en-US" altLang="zh-CN" sz="2000" b="0" i="1" smtClean="0">
                                          <a:latin typeface="Cambria Math" panose="02040503050406030204" pitchFamily="18" charset="0"/>
                                          <a:ea typeface="微软雅黑" panose="020B0503020204020204" pitchFamily="34" charset="-122"/>
                                        </a:rPr>
                                        <m:t>)</m:t>
                                      </m:r>
                                    </m:e>
                                    <m:sup>
                                      <m:r>
                                        <a:rPr lang="en-US" altLang="zh-CN" sz="2000" b="0" i="1" smtClean="0">
                                          <a:latin typeface="Cambria Math" panose="02040503050406030204" pitchFamily="18" charset="0"/>
                                          <a:ea typeface="微软雅黑" panose="020B0503020204020204" pitchFamily="34" charset="-122"/>
                                        </a:rPr>
                                        <m:t>𝑛</m:t>
                                      </m:r>
                                    </m:sup>
                                  </m:sSup>
                                </m:den>
                              </m:f>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latin typeface="Cambria Math" panose="02040503050406030204" pitchFamily="18" charset="0"/>
                                      <a:ea typeface="微软雅黑" panose="020B0503020204020204" pitchFamily="34" charset="-122"/>
                                    </a:rPr>
                                  </m:ctrlPr>
                                </m:naryPr>
                                <m:sub>
                                  <m:r>
                                    <m:rPr>
                                      <m:brk m:alnAt="25"/>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=0</m:t>
                                  </m:r>
                                </m:sub>
                                <m:sup>
                                  <m:r>
                                    <a:rPr lang="en-US" altLang="zh-CN" sz="2000" b="0" i="1" smtClean="0">
                                      <a:latin typeface="Cambria Math" panose="02040503050406030204" pitchFamily="18" charset="0"/>
                                      <a:ea typeface="Cambria Math" panose="02040503050406030204" pitchFamily="18" charset="0"/>
                                    </a:rPr>
                                    <m:t>∞</m:t>
                                  </m:r>
                                </m:sup>
                                <m:e>
                                  <m:sSup>
                                    <m:sSupPr>
                                      <m:ctrlPr>
                                        <a:rPr lang="en-US" altLang="zh-CN" sz="2000" b="0" i="1" smtClean="0">
                                          <a:latin typeface="Cambria Math" panose="02040503050406030204" pitchFamily="18" charset="0"/>
                                          <a:ea typeface="微软雅黑" panose="020B0503020204020204" pitchFamily="34" charset="-122"/>
                                        </a:rPr>
                                      </m:ctrlPr>
                                    </m:sSupPr>
                                    <m:e>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𝑘</m:t>
                                      </m:r>
                                    </m:sup>
                                  </m:sSup>
                                </m:e>
                              </m:nary>
                            </m:oMath>
                          </a14:m>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𝐶</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𝑎𝑥</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𝐶</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+1,2)</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2</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r>
                                <m:rPr>
                                  <m:nor/>
                                </m:rPr>
                                <a:rPr lang="en-US" altLang="zh-CN" sz="2000" dirty="0" smtClean="0">
                                  <a:latin typeface="微软雅黑" panose="020B0503020204020204" pitchFamily="34" charset="-122"/>
                                  <a:ea typeface="微软雅黑" panose="020B0503020204020204" pitchFamily="34" charset="-122"/>
                                </a:rPr>
                                <m:t>=</m:t>
                              </m:r>
                              <m:r>
                                <m:rPr>
                                  <m:sty m:val="p"/>
                                </m:rPr>
                                <a:rPr lang="en-US" altLang="zh-CN" sz="2000" b="0" i="1" smtClean="0">
                                  <a:latin typeface="Cambria Math" panose="02040503050406030204" pitchFamily="18" charset="0"/>
                                  <a:ea typeface="微软雅黑" panose="020B0503020204020204" pitchFamily="34" charset="-122"/>
                                </a:rPr>
                                <m:t>C</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oMath>
                          </a14:m>
                          <a:r>
                            <a:rPr lang="en-US" altLang="zh-CN" sz="2000" b="0" dirty="0" smtClean="0">
                              <a:ea typeface="微软雅黑" panose="020B0503020204020204" pitchFamily="34" charset="-122"/>
                            </a:rPr>
                            <a:t> </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𝑘</m:t>
                                  </m:r>
                                </m:sup>
                              </m:sSup>
                            </m:oMath>
                          </a14:m>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3261983646"/>
                      </a:ext>
                    </a:extLst>
                  </a:tr>
                  <a:tr h="370840">
                    <a:tc>
                      <a:txBody>
                        <a:bodyPr/>
                        <a:lstStyle/>
                        <a:p>
                          <a14:m>
                            <m:oMath xmlns:m="http://schemas.openxmlformats.org/officeDocument/2006/math">
                              <m:f>
                                <m:fPr>
                                  <m:ctrlPr>
                                    <a:rPr lang="en-US" altLang="zh-CN" sz="2000" i="1" smtClean="0">
                                      <a:solidFill>
                                        <a:srgbClr val="C00000"/>
                                      </a:solidFill>
                                      <a:latin typeface="Cambria Math" panose="02040503050406030204" pitchFamily="18" charset="0"/>
                                      <a:ea typeface="微软雅黑" panose="020B0503020204020204" pitchFamily="34" charset="-122"/>
                                    </a:rPr>
                                  </m:ctrlPr>
                                </m:fPr>
                                <m:num>
                                  <m:r>
                                    <a:rPr lang="en-US" altLang="zh-CN" sz="2000" b="0" i="1" smtClean="0">
                                      <a:solidFill>
                                        <a:srgbClr val="C00000"/>
                                      </a:solidFill>
                                      <a:latin typeface="Cambria Math" panose="02040503050406030204" pitchFamily="18" charset="0"/>
                                      <a:ea typeface="微软雅黑" panose="020B0503020204020204" pitchFamily="34" charset="-122"/>
                                    </a:rPr>
                                    <m:t>1</m:t>
                                  </m:r>
                                </m:num>
                                <m:den>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e>
                                    <m:sup>
                                      <m:r>
                                        <a:rPr lang="en-US" altLang="zh-CN" sz="2000" b="0" i="1" smtClean="0">
                                          <a:solidFill>
                                            <a:srgbClr val="C00000"/>
                                          </a:solidFill>
                                          <a:latin typeface="Cambria Math" panose="02040503050406030204" pitchFamily="18" charset="0"/>
                                          <a:ea typeface="微软雅黑" panose="020B0503020204020204" pitchFamily="34" charset="-122"/>
                                        </a:rPr>
                                        <m:t>𝑛</m:t>
                                      </m:r>
                                    </m:sup>
                                  </m:sSup>
                                </m:den>
                              </m:f>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nary>
                                <m:naryPr>
                                  <m:chr m:val="∑"/>
                                  <m:limLoc m:val="subSup"/>
                                  <m:ctrlPr>
                                    <a:rPr lang="en-US" altLang="zh-CN" sz="2000" b="0" i="1" smtClean="0">
                                      <a:solidFill>
                                        <a:srgbClr val="C00000"/>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=0</m:t>
                                  </m:r>
                                </m:sub>
                                <m:sup>
                                  <m:r>
                                    <a:rPr lang="en-US" altLang="zh-CN" sz="2000" b="0" i="1" smtClean="0">
                                      <a:solidFill>
                                        <a:srgbClr val="C00000"/>
                                      </a:solidFill>
                                      <a:latin typeface="Cambria Math" panose="02040503050406030204" pitchFamily="18" charset="0"/>
                                      <a:ea typeface="Cambria Math" panose="02040503050406030204" pitchFamily="18" charset="0"/>
                                    </a:rPr>
                                    <m:t>∞</m:t>
                                  </m:r>
                                </m:sup>
                                <m:e>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m:rPr>
                                          <m:sty m:val="p"/>
                                        </m:rPr>
                                        <a:rPr lang="en-US" altLang="zh-CN" sz="2000" b="0" i="1" smtClean="0">
                                          <a:solidFill>
                                            <a:srgbClr val="C00000"/>
                                          </a:solidFill>
                                          <a:latin typeface="Cambria Math" panose="02040503050406030204" pitchFamily="18" charset="0"/>
                                          <a:ea typeface="微软雅黑" panose="020B0503020204020204" pitchFamily="34" charset="-122"/>
                                        </a:rPr>
                                        <m:t>C</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𝑘</m:t>
                                      </m:r>
                                    </m:sup>
                                  </m:sSup>
                                </m:e>
                              </m:nary>
                            </m:oMath>
                          </a14:m>
                          <a:r>
                            <a:rPr lang="en-US" altLang="zh-CN" sz="2000" dirty="0" smtClean="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𝐶</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𝑥</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𝐶</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+1,2)</m:t>
                              </m:r>
                              <m:sSup>
                                <m:sSupPr>
                                  <m:ctrlPr>
                                    <a:rPr lang="en-US" altLang="zh-CN" sz="2000" b="0" i="1" smtClean="0">
                                      <a:solidFill>
                                        <a:srgbClr val="C00000"/>
                                      </a:solidFill>
                                      <a:latin typeface="Cambria Math" panose="02040503050406030204" pitchFamily="18" charset="0"/>
                                      <a:ea typeface="微软雅黑" panose="020B0503020204020204" pitchFamily="34" charset="-122"/>
                                    </a:rPr>
                                  </m:ctrlPr>
                                </m:sSupPr>
                                <m:e>
                                  <m:r>
                                    <a:rPr lang="en-US" altLang="zh-CN" sz="2000" b="0" i="1" smtClean="0">
                                      <a:solidFill>
                                        <a:srgbClr val="C00000"/>
                                      </a:solidFill>
                                      <a:latin typeface="Cambria Math" panose="02040503050406030204" pitchFamily="18" charset="0"/>
                                      <a:ea typeface="微软雅黑" panose="020B0503020204020204" pitchFamily="34" charset="-122"/>
                                    </a:rPr>
                                    <m:t>𝑥</m:t>
                                  </m:r>
                                </m:e>
                                <m:sup>
                                  <m:r>
                                    <a:rPr lang="en-US" altLang="zh-CN" sz="2000" b="0" i="1" smtClean="0">
                                      <a:solidFill>
                                        <a:srgbClr val="C00000"/>
                                      </a:solidFill>
                                      <a:latin typeface="Cambria Math" panose="02040503050406030204" pitchFamily="18" charset="0"/>
                                      <a:ea typeface="微软雅黑" panose="020B0503020204020204" pitchFamily="34" charset="-122"/>
                                    </a:rPr>
                                    <m:t>2</m:t>
                                  </m:r>
                                </m:sup>
                              </m:sSup>
                              <m:r>
                                <a:rPr lang="en-US" altLang="zh-CN" sz="2000" b="0" i="1" smtClean="0">
                                  <a:solidFill>
                                    <a:srgbClr val="C00000"/>
                                  </a:solidFill>
                                  <a:latin typeface="Cambria Math" panose="02040503050406030204" pitchFamily="18" charset="0"/>
                                  <a:ea typeface="微软雅黑" panose="020B0503020204020204" pitchFamily="34" charset="-122"/>
                                </a:rPr>
                                <m:t>+…</m:t>
                              </m:r>
                            </m:oMath>
                          </a14:m>
                          <a:endParaRPr lang="zh-CN" altLang="en-US" sz="2000" dirty="0">
                            <a:solidFill>
                              <a:srgbClr val="C00000"/>
                            </a:solidFill>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2000" b="0" i="1" smtClean="0">
                                  <a:solidFill>
                                    <a:srgbClr val="C00000"/>
                                  </a:solidFill>
                                  <a:latin typeface="Cambria Math" panose="02040503050406030204" pitchFamily="18" charset="0"/>
                                  <a:ea typeface="微软雅黑" panose="020B0503020204020204" pitchFamily="34" charset="-122"/>
                                </a:rPr>
                                <m:t>C</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m:t>
                              </m:r>
                            </m:oMath>
                          </a14:m>
                          <a:r>
                            <a:rPr lang="en-US" altLang="zh-CN" sz="2000" dirty="0" smtClean="0">
                              <a:solidFill>
                                <a:srgbClr val="C00000"/>
                              </a:solidFill>
                              <a:latin typeface="微软雅黑" panose="020B0503020204020204" pitchFamily="34" charset="-122"/>
                              <a:ea typeface="微软雅黑" panose="020B0503020204020204" pitchFamily="34" charset="-122"/>
                            </a:rPr>
                            <a:t>=</a:t>
                          </a:r>
                          <a:endParaRPr lang="en-US" altLang="zh-CN" sz="2000" b="0" i="1" dirty="0" smtClean="0">
                            <a:solidFill>
                              <a:srgbClr val="C00000"/>
                            </a:solidFill>
                            <a:latin typeface="Cambria Math" panose="02040503050406030204" pitchFamily="18"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altLang="zh-CN" sz="2000" b="0" i="1" smtClean="0">
                                    <a:solidFill>
                                      <a:srgbClr val="C00000"/>
                                    </a:solidFill>
                                    <a:latin typeface="Cambria Math" panose="02040503050406030204" pitchFamily="18" charset="0"/>
                                    <a:ea typeface="微软雅黑" panose="020B0503020204020204" pitchFamily="34" charset="-122"/>
                                  </a:rPr>
                                  <m:t>C</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𝑘</m:t>
                                </m:r>
                                <m:r>
                                  <a:rPr lang="en-US" altLang="zh-CN" sz="2000" b="0" i="1" smtClean="0">
                                    <a:solidFill>
                                      <a:srgbClr val="C00000"/>
                                    </a:solidFill>
                                    <a:latin typeface="Cambria Math" panose="02040503050406030204" pitchFamily="18" charset="0"/>
                                    <a:ea typeface="微软雅黑" panose="020B0503020204020204" pitchFamily="34" charset="-122"/>
                                  </a:rPr>
                                  <m:t>−1,</m:t>
                                </m:r>
                                <m:r>
                                  <a:rPr lang="en-US" altLang="zh-CN" sz="2000" b="0" i="1" smtClean="0">
                                    <a:solidFill>
                                      <a:srgbClr val="C00000"/>
                                    </a:solidFill>
                                    <a:latin typeface="Cambria Math" panose="02040503050406030204" pitchFamily="18" charset="0"/>
                                    <a:ea typeface="微软雅黑" panose="020B0503020204020204" pitchFamily="34" charset="-122"/>
                                  </a:rPr>
                                  <m:t>𝑛</m:t>
                                </m:r>
                                <m:r>
                                  <a:rPr lang="en-US" altLang="zh-CN" sz="2000" b="0" i="1" smtClean="0">
                                    <a:solidFill>
                                      <a:srgbClr val="C00000"/>
                                    </a:solidFill>
                                    <a:latin typeface="Cambria Math" panose="02040503050406030204" pitchFamily="18" charset="0"/>
                                    <a:ea typeface="微软雅黑" panose="020B0503020204020204" pitchFamily="34" charset="-122"/>
                                  </a:rPr>
                                  <m:t>−1)</m:t>
                                </m:r>
                              </m:oMath>
                            </m:oMathPara>
                          </a14:m>
                          <a:endParaRPr lang="zh-CN" altLang="en-US" sz="2000" dirty="0">
                            <a:solidFill>
                              <a:srgbClr val="C00000"/>
                            </a:solidFill>
                            <a:latin typeface="微软雅黑" panose="020B0503020204020204" pitchFamily="34" charset="-122"/>
                            <a:ea typeface="微软雅黑" panose="020B0503020204020204" pitchFamily="34" charset="-122"/>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latin typeface="微软雅黑" panose="020B0503020204020204" pitchFamily="34" charset="-122"/>
                            <a:ea typeface="微软雅黑" panose="020B0503020204020204" pitchFamily="34" charset="-122"/>
                          </a:endParaRPr>
                        </a:p>
                      </a:txBody>
                      <a:tcPr/>
                    </a:tc>
                    <a:tc hMerge="1">
                      <a:txBody>
                        <a:bodyPr/>
                        <a:lstStyle/>
                        <a:p>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526601530"/>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3079604814"/>
                  </p:ext>
                </p:extLst>
              </p:nvPr>
            </p:nvGraphicFramePr>
            <p:xfrm>
              <a:off x="595086" y="1600200"/>
              <a:ext cx="11215914" cy="4388866"/>
            </p:xfrm>
            <a:graphic>
              <a:graphicData uri="http://schemas.openxmlformats.org/drawingml/2006/table">
                <a:tbl>
                  <a:tblPr firstRow="1" bandRow="1">
                    <a:tableStyleId>{EB9631B5-78F2-41C9-869B-9F39066F8104}</a:tableStyleId>
                  </a:tblPr>
                  <a:tblGrid>
                    <a:gridCol w="2605314">
                      <a:extLst>
                        <a:ext uri="{9D8B030D-6E8A-4147-A177-3AD203B41FA5}">
                          <a16:colId xmlns="" xmlns:a16="http://schemas.microsoft.com/office/drawing/2014/main" xmlns:a14="http://schemas.microsoft.com/office/drawing/2010/main" val="3916756944"/>
                        </a:ext>
                      </a:extLst>
                    </a:gridCol>
                    <a:gridCol w="2362200">
                      <a:extLst>
                        <a:ext uri="{9D8B030D-6E8A-4147-A177-3AD203B41FA5}">
                          <a16:colId xmlns="" xmlns:a16="http://schemas.microsoft.com/office/drawing/2014/main" xmlns:a14="http://schemas.microsoft.com/office/drawing/2010/main" val="750926699"/>
                        </a:ext>
                      </a:extLst>
                    </a:gridCol>
                    <a:gridCol w="3810000">
                      <a:extLst>
                        <a:ext uri="{9D8B030D-6E8A-4147-A177-3AD203B41FA5}">
                          <a16:colId xmlns="" xmlns:a16="http://schemas.microsoft.com/office/drawing/2014/main" xmlns:a14="http://schemas.microsoft.com/office/drawing/2010/main" val="1046883955"/>
                        </a:ext>
                      </a:extLst>
                    </a:gridCol>
                    <a:gridCol w="2438400">
                      <a:extLst>
                        <a:ext uri="{9D8B030D-6E8A-4147-A177-3AD203B41FA5}">
                          <a16:colId xmlns="" xmlns:a16="http://schemas.microsoft.com/office/drawing/2014/main" xmlns:a14="http://schemas.microsoft.com/office/drawing/2010/main" val="1965278257"/>
                        </a:ext>
                      </a:extLst>
                    </a:gridCol>
                  </a:tblGrid>
                  <a:tr h="396240">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rotWithShape="0">
                          <a:blip r:embed="rId2"/>
                          <a:stretch>
                            <a:fillRect l="-110594" t="-7692" r="-265633" b="-1041538"/>
                          </a:stretch>
                        </a:blipFill>
                      </a:tcPr>
                    </a:tc>
                    <a:tc>
                      <a:txBody>
                        <a:bodyPr/>
                        <a:lstStyle/>
                        <a:p>
                          <a:r>
                            <a:rPr lang="en-US" altLang="zh-CN" sz="2000" dirty="0" smtClean="0">
                              <a:latin typeface="微软雅黑" panose="020B0503020204020204" pitchFamily="34" charset="-122"/>
                              <a:ea typeface="微软雅黑" panose="020B0503020204020204" pitchFamily="34" charset="-122"/>
                            </a:rPr>
                            <a:t>G(x)</a:t>
                          </a:r>
                          <a:endParaRPr lang="zh-CN" altLang="en-US" sz="20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rotWithShape="0">
                          <a:blip r:embed="rId2"/>
                          <a:stretch>
                            <a:fillRect l="-360250" t="-7692" r="-500" b="-1041538"/>
                          </a:stretch>
                        </a:blipFill>
                      </a:tcPr>
                    </a:tc>
                    <a:extLst>
                      <a:ext uri="{0D108BD9-81ED-4DB2-BD59-A6C34878D82A}">
                        <a16:rowId xmlns="" xmlns:a16="http://schemas.microsoft.com/office/drawing/2014/main" xmlns:a14="http://schemas.microsoft.com/office/drawing/2010/main" val="4079256860"/>
                      </a:ext>
                    </a:extLst>
                  </a:tr>
                  <a:tr h="1321562">
                    <a:tc>
                      <a:txBody>
                        <a:bodyPr/>
                        <a:lstStyle/>
                        <a:p>
                          <a:endParaRPr lang="zh-CN"/>
                        </a:p>
                      </a:txBody>
                      <a:tcPr>
                        <a:blipFill rotWithShape="0">
                          <a:blip r:embed="rId2"/>
                          <a:stretch>
                            <a:fillRect t="-32258" r="-330607" b="-211982"/>
                          </a:stretch>
                        </a:blipFill>
                      </a:tcPr>
                    </a:tc>
                    <a:tc>
                      <a:txBody>
                        <a:bodyPr/>
                        <a:lstStyle/>
                        <a:p>
                          <a:endParaRPr lang="zh-CN"/>
                        </a:p>
                      </a:txBody>
                      <a:tcPr>
                        <a:blipFill rotWithShape="0">
                          <a:blip r:embed="rId2"/>
                          <a:stretch>
                            <a:fillRect l="-110594" t="-32258" r="-265633" b="-211982"/>
                          </a:stretch>
                        </a:blipFill>
                      </a:tcPr>
                    </a:tc>
                    <a:tc>
                      <a:txBody>
                        <a:bodyPr/>
                        <a:lstStyle/>
                        <a:p>
                          <a:endParaRPr lang="zh-CN"/>
                        </a:p>
                      </a:txBody>
                      <a:tcPr>
                        <a:blipFill rotWithShape="0">
                          <a:blip r:embed="rId2"/>
                          <a:stretch>
                            <a:fillRect l="-130192" t="-32258" r="-64217" b="-211982"/>
                          </a:stretch>
                        </a:blipFill>
                      </a:tcPr>
                    </a:tc>
                    <a:tc>
                      <a:txBody>
                        <a:bodyPr/>
                        <a:lstStyle/>
                        <a:p>
                          <a:endParaRPr lang="zh-CN"/>
                        </a:p>
                      </a:txBody>
                      <a:tcPr>
                        <a:blipFill rotWithShape="0">
                          <a:blip r:embed="rId2"/>
                          <a:stretch>
                            <a:fillRect l="-360250" t="-32258" r="-500" b="-211982"/>
                          </a:stretch>
                        </a:blipFill>
                      </a:tcPr>
                    </a:tc>
                    <a:extLst>
                      <a:ext uri="{0D108BD9-81ED-4DB2-BD59-A6C34878D82A}">
                        <a16:rowId xmlns="" xmlns:a16="http://schemas.microsoft.com/office/drawing/2014/main" xmlns:a14="http://schemas.microsoft.com/office/drawing/2010/main" val="1331553495"/>
                      </a:ext>
                    </a:extLst>
                  </a:tr>
                  <a:tr h="1183132">
                    <a:tc>
                      <a:txBody>
                        <a:bodyPr/>
                        <a:lstStyle/>
                        <a:p>
                          <a:endParaRPr lang="zh-CN"/>
                        </a:p>
                      </a:txBody>
                      <a:tcPr>
                        <a:blipFill rotWithShape="0">
                          <a:blip r:embed="rId2"/>
                          <a:stretch>
                            <a:fillRect t="-147179" r="-330607" b="-135897"/>
                          </a:stretch>
                        </a:blipFill>
                      </a:tcPr>
                    </a:tc>
                    <a:tc>
                      <a:txBody>
                        <a:bodyPr/>
                        <a:lstStyle/>
                        <a:p>
                          <a:endParaRPr lang="zh-CN"/>
                        </a:p>
                      </a:txBody>
                      <a:tcPr>
                        <a:blipFill rotWithShape="0">
                          <a:blip r:embed="rId2"/>
                          <a:stretch>
                            <a:fillRect l="-110594" t="-147179" r="-265633" b="-135897"/>
                          </a:stretch>
                        </a:blipFill>
                      </a:tcPr>
                    </a:tc>
                    <a:tc>
                      <a:txBody>
                        <a:bodyPr/>
                        <a:lstStyle/>
                        <a:p>
                          <a:endParaRPr lang="zh-CN"/>
                        </a:p>
                      </a:txBody>
                      <a:tcPr>
                        <a:blipFill rotWithShape="0">
                          <a:blip r:embed="rId2"/>
                          <a:stretch>
                            <a:fillRect l="-130192" t="-147179" r="-64217" b="-135897"/>
                          </a:stretch>
                        </a:blipFill>
                      </a:tcPr>
                    </a:tc>
                    <a:tc>
                      <a:txBody>
                        <a:bodyPr/>
                        <a:lstStyle/>
                        <a:p>
                          <a:endParaRPr lang="zh-CN"/>
                        </a:p>
                      </a:txBody>
                      <a:tcPr>
                        <a:blipFill rotWithShape="0">
                          <a:blip r:embed="rId2"/>
                          <a:stretch>
                            <a:fillRect l="-360250" t="-147179" r="-500" b="-135897"/>
                          </a:stretch>
                        </a:blipFill>
                      </a:tcPr>
                    </a:tc>
                    <a:extLst>
                      <a:ext uri="{0D108BD9-81ED-4DB2-BD59-A6C34878D82A}">
                        <a16:rowId xmlns="" xmlns:a16="http://schemas.microsoft.com/office/drawing/2014/main" xmlns:a14="http://schemas.microsoft.com/office/drawing/2010/main" val="3261983646"/>
                      </a:ext>
                    </a:extLst>
                  </a:tr>
                  <a:tr h="1487932">
                    <a:tc>
                      <a:txBody>
                        <a:bodyPr/>
                        <a:lstStyle/>
                        <a:p>
                          <a:endParaRPr lang="zh-CN"/>
                        </a:p>
                      </a:txBody>
                      <a:tcPr>
                        <a:blipFill rotWithShape="0">
                          <a:blip r:embed="rId2"/>
                          <a:stretch>
                            <a:fillRect t="-197541" r="-330607" b="-8607"/>
                          </a:stretch>
                        </a:blipFill>
                      </a:tcPr>
                    </a:tc>
                    <a:tc>
                      <a:txBody>
                        <a:bodyPr/>
                        <a:lstStyle/>
                        <a:p>
                          <a:endParaRPr lang="zh-CN"/>
                        </a:p>
                      </a:txBody>
                      <a:tcPr>
                        <a:blipFill rotWithShape="0">
                          <a:blip r:embed="rId2"/>
                          <a:stretch>
                            <a:fillRect l="-110594" t="-197541" r="-265633" b="-8607"/>
                          </a:stretch>
                        </a:blip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latin typeface="微软雅黑" panose="020B0503020204020204" pitchFamily="34" charset="-122"/>
                            <a:ea typeface="微软雅黑" panose="020B0503020204020204" pitchFamily="34" charset="-122"/>
                          </a:endParaRPr>
                        </a:p>
                      </a:txBody>
                      <a:tcPr/>
                    </a:tc>
                    <a:tc hMerge="1">
                      <a:txBody>
                        <a:bodyPr/>
                        <a:lstStyle/>
                        <a:p>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xmlns:a14="http://schemas.microsoft.com/office/drawing/2010/main" val="526601530"/>
                      </a:ext>
                    </a:extLst>
                  </a:tr>
                </a:tbl>
              </a:graphicData>
            </a:graphic>
          </p:graphicFrame>
        </mc:Fallback>
      </mc:AlternateContent>
      <p:sp>
        <p:nvSpPr>
          <p:cNvPr id="12" name="矩形 11"/>
          <p:cNvSpPr/>
          <p:nvPr/>
        </p:nvSpPr>
        <p:spPr>
          <a:xfrm>
            <a:off x="914400" y="2286000"/>
            <a:ext cx="304800" cy="23493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43000" y="3599437"/>
            <a:ext cx="228600" cy="21056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43000" y="4783219"/>
            <a:ext cx="228600" cy="21056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endCxn id="14" idx="0"/>
          </p:cNvCxnSpPr>
          <p:nvPr/>
        </p:nvCxnSpPr>
        <p:spPr>
          <a:xfrm flipH="1">
            <a:off x="1257300" y="3810000"/>
            <a:ext cx="114300" cy="973219"/>
          </a:xfrm>
          <a:prstGeom prst="straightConnector1">
            <a:avLst/>
          </a:prstGeom>
          <a:ln w="19050">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16" name="矩形 15"/>
          <p:cNvSpPr/>
          <p:nvPr/>
        </p:nvSpPr>
        <p:spPr>
          <a:xfrm>
            <a:off x="5860144" y="2310373"/>
            <a:ext cx="228600" cy="21056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860144" y="3644559"/>
            <a:ext cx="388256" cy="16544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14" idx="3"/>
            <a:endCxn id="17" idx="1"/>
          </p:cNvCxnSpPr>
          <p:nvPr/>
        </p:nvCxnSpPr>
        <p:spPr>
          <a:xfrm flipV="1">
            <a:off x="1371600" y="3727280"/>
            <a:ext cx="4488544" cy="1161221"/>
          </a:xfrm>
          <a:prstGeom prst="straightConnector1">
            <a:avLst/>
          </a:prstGeom>
          <a:ln w="19050">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endCxn id="16" idx="1"/>
          </p:cNvCxnSpPr>
          <p:nvPr/>
        </p:nvCxnSpPr>
        <p:spPr>
          <a:xfrm flipV="1">
            <a:off x="1066800" y="2415655"/>
            <a:ext cx="4793344" cy="2578127"/>
          </a:xfrm>
          <a:prstGeom prst="straightConnector1">
            <a:avLst/>
          </a:prstGeom>
          <a:ln w="19050">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2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7301600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生成函数可以用于求解各种计数问题</a:t>
                </a:r>
                <a:r>
                  <a:rPr lang="en-US" altLang="zh-CN" dirty="0" smtClean="0"/>
                  <a:t>. </a:t>
                </a:r>
                <a:r>
                  <a:rPr lang="zh-CN" altLang="en-US" dirty="0" smtClean="0"/>
                  <a:t>特别地</a:t>
                </a:r>
                <a:r>
                  <a:rPr lang="en-US" altLang="zh-CN" dirty="0" smtClean="0"/>
                  <a:t>, </a:t>
                </a:r>
                <a:r>
                  <a:rPr lang="zh-CN" altLang="en-US" dirty="0" smtClean="0"/>
                  <a:t>他们可以用于计数各种类型的组合数</a:t>
                </a:r>
                <a:r>
                  <a:rPr lang="en-US" altLang="zh-CN" dirty="0" smtClean="0"/>
                  <a:t>.</a:t>
                </a:r>
                <a:r>
                  <a:rPr lang="en-US" dirty="0" smtClean="0"/>
                  <a:t> </a:t>
                </a:r>
              </a:p>
              <a:p>
                <a:pPr>
                  <a:lnSpc>
                    <a:spcPct val="110000"/>
                  </a:lnSpc>
                </a:pPr>
                <a:r>
                  <a:rPr lang="zh-CN" altLang="en-US" dirty="0" smtClean="0"/>
                  <a:t>例</a:t>
                </a:r>
                <a:r>
                  <a:rPr lang="en-US" altLang="zh-CN" dirty="0" smtClean="0"/>
                  <a:t>:</a:t>
                </a:r>
                <a:r>
                  <a:rPr lang="zh-CN" altLang="en-US" dirty="0" smtClean="0"/>
                  <a:t>有</a:t>
                </a:r>
                <a14:m>
                  <m:oMath xmlns:m="http://schemas.openxmlformats.org/officeDocument/2006/math">
                    <m:r>
                      <a:rPr lang="en-US" altLang="zh-CN" b="0" i="1" dirty="0" smtClean="0">
                        <a:latin typeface="Cambria Math" panose="02040503050406030204" pitchFamily="18" charset="0"/>
                      </a:rPr>
                      <m:t>𝑛</m:t>
                    </m:r>
                  </m:oMath>
                </a14:m>
                <a:r>
                  <a:rPr lang="zh-CN" altLang="en-US" dirty="0" smtClean="0"/>
                  <a:t>种不同的物体</a:t>
                </a:r>
                <a:r>
                  <a:rPr lang="en-US" altLang="zh-CN" dirty="0" smtClean="0"/>
                  <a:t>, </a:t>
                </a:r>
                <a:r>
                  <a:rPr lang="zh-CN" altLang="en-US" dirty="0" smtClean="0"/>
                  <a:t>分别为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𝐼</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oMath>
                </a14:m>
                <a:r>
                  <a:rPr lang="zh-CN" altLang="en-US" dirty="0" smtClean="0"/>
                  <a:t> 每个物体只有一件</a:t>
                </a:r>
                <a:r>
                  <a:rPr lang="en-US" altLang="zh-CN" dirty="0" smtClean="0"/>
                  <a:t>. </a:t>
                </a:r>
                <a:r>
                  <a:rPr lang="zh-CN" altLang="en-US" dirty="0" smtClean="0"/>
                  <a:t>求取</a:t>
                </a:r>
                <a14:m>
                  <m:oMath xmlns:m="http://schemas.openxmlformats.org/officeDocument/2006/math">
                    <m:r>
                      <a:rPr lang="en-US" altLang="zh-CN" b="0" i="1" dirty="0" smtClean="0">
                        <a:latin typeface="Cambria Math" panose="02040503050406030204" pitchFamily="18" charset="0"/>
                      </a:rPr>
                      <m:t>𝑟</m:t>
                    </m:r>
                  </m:oMath>
                </a14:m>
                <a:r>
                  <a:rPr lang="zh-CN" altLang="en-US" dirty="0" smtClean="0"/>
                  <a:t>个物体的方案数</a:t>
                </a:r>
                <a:r>
                  <a:rPr lang="en-US" dirty="0" smtClean="0"/>
                  <a:t>.  </a:t>
                </a:r>
              </a:p>
              <a:p>
                <a:pPr>
                  <a:lnSpc>
                    <a:spcPct val="110000"/>
                  </a:lnSpc>
                </a:pPr>
                <a:r>
                  <a:rPr lang="zh-CN" altLang="en-US" dirty="0" smtClean="0"/>
                  <a:t>解</a:t>
                </a:r>
                <a:r>
                  <a:rPr lang="en-US" altLang="zh-CN" dirty="0" smtClean="0"/>
                  <a:t>:</a:t>
                </a:r>
                <a:r>
                  <a:rPr lang="zh-CN" altLang="en-US" dirty="0"/>
                  <a:t>每种</a:t>
                </a:r>
                <a:r>
                  <a:rPr lang="zh-CN" altLang="en-US" dirty="0" smtClean="0"/>
                  <a:t>物体的</a:t>
                </a:r>
                <a:r>
                  <a:rPr lang="zh-CN" altLang="en-US" dirty="0"/>
                  <a:t>生成函数都是</a:t>
                </a:r>
                <a:r>
                  <a:rPr lang="en-US" altLang="zh-CN" dirty="0"/>
                  <a:t>(</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0</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1</m:t>
                        </m:r>
                      </m:sup>
                    </m:sSup>
                  </m:oMath>
                </a14:m>
                <a:r>
                  <a:rPr lang="en-US" altLang="zh-CN" dirty="0" smtClean="0"/>
                  <a:t>)</a:t>
                </a:r>
                <a:r>
                  <a:rPr lang="zh-CN" altLang="en-US" dirty="0" smtClean="0"/>
                  <a:t>，那么</a:t>
                </a:r>
                <a14:m>
                  <m:oMath xmlns:m="http://schemas.openxmlformats.org/officeDocument/2006/math">
                    <m:r>
                      <a:rPr lang="en-US" altLang="zh-CN" b="0" i="1" dirty="0" smtClean="0">
                        <a:latin typeface="Cambria Math" panose="02040503050406030204" pitchFamily="18" charset="0"/>
                      </a:rPr>
                      <m:t>𝑛</m:t>
                    </m:r>
                  </m:oMath>
                </a14:m>
                <a:r>
                  <a:rPr lang="zh-CN" altLang="en-US" dirty="0" smtClean="0"/>
                  <a:t>种物体的</a:t>
                </a:r>
                <a:r>
                  <a:rPr lang="zh-CN" altLang="en-US" dirty="0"/>
                  <a:t>生成函数</a:t>
                </a:r>
                <a:r>
                  <a:rPr lang="zh-CN" altLang="en-US" dirty="0" smtClean="0"/>
                  <a:t>就是</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a14:m>
                <a:r>
                  <a:rPr lang="zh-CN" altLang="en-US" dirty="0" smtClean="0"/>
                  <a:t> 因此取</a:t>
                </a:r>
                <a14:m>
                  <m:oMath xmlns:m="http://schemas.openxmlformats.org/officeDocument/2006/math">
                    <m:r>
                      <a:rPr lang="en-US" altLang="zh-CN" b="0" i="1" dirty="0" smtClean="0">
                        <a:latin typeface="Cambria Math" panose="02040503050406030204" pitchFamily="18" charset="0"/>
                      </a:rPr>
                      <m:t>𝑟</m:t>
                    </m:r>
                  </m:oMath>
                </a14:m>
                <a:r>
                  <a:rPr lang="zh-CN" altLang="en-US" dirty="0" smtClean="0"/>
                  <a:t>个物体</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𝑘</m:t>
                    </m:r>
                  </m:oMath>
                </a14:m>
                <a:r>
                  <a:rPr lang="en-US" altLang="zh-CN" dirty="0" smtClean="0"/>
                  <a:t>=</a:t>
                </a:r>
                <a14:m>
                  <m:oMath xmlns:m="http://schemas.openxmlformats.org/officeDocument/2006/math">
                    <m:r>
                      <a:rPr lang="en-US" altLang="zh-CN" b="0" i="1" dirty="0" smtClean="0">
                        <a:latin typeface="Cambria Math" panose="02040503050406030204" pitchFamily="18" charset="0"/>
                      </a:rPr>
                      <m:t>𝑟</m:t>
                    </m:r>
                  </m:oMath>
                </a14:m>
                <a:r>
                  <a:rPr lang="en-US" altLang="zh-CN" dirty="0" smtClean="0"/>
                  <a:t>, </a:t>
                </a:r>
                <a:r>
                  <a:rPr lang="zh-CN" altLang="en-US" dirty="0" smtClean="0"/>
                  <a:t>系数为</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𝑟</m:t>
                        </m:r>
                      </m:e>
                    </m:d>
                    <m:r>
                      <a:rPr lang="en-US" altLang="zh-CN" b="0" i="0" smtClean="0">
                        <a:latin typeface="Cambria Math" panose="02040503050406030204" pitchFamily="18" charset="0"/>
                      </a:rPr>
                      <m:t>, </m:t>
                    </m:r>
                  </m:oMath>
                </a14:m>
                <a:r>
                  <a:rPr lang="zh-CN" altLang="en-US" dirty="0" smtClean="0"/>
                  <a:t>与之前学的不重复选择物体的一般组合的意义一致</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4" name="图片 3"/>
          <p:cNvPicPr>
            <a:picLocks noChangeAspect="1"/>
          </p:cNvPicPr>
          <p:nvPr/>
        </p:nvPicPr>
        <p:blipFill>
          <a:blip r:embed="rId3"/>
          <a:stretch>
            <a:fillRect/>
          </a:stretch>
        </p:blipFill>
        <p:spPr>
          <a:xfrm>
            <a:off x="914400" y="5506577"/>
            <a:ext cx="2209800" cy="712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66800"/>
            <a:ext cx="11277599" cy="1219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solidFill>
                      <a:srgbClr val="C00000"/>
                    </a:solidFill>
                  </a:rPr>
                  <a:t>递推关系</a:t>
                </a:r>
                <a:r>
                  <a:rPr lang="en-US" altLang="zh-CN" dirty="0" smtClean="0"/>
                  <a:t>:</a:t>
                </a:r>
                <a:r>
                  <a:rPr lang="zh-CN" altLang="en-US" dirty="0" smtClean="0"/>
                  <a:t>一个序列的递推定义指定了一个或多个初始的项以及一个由前项确定后项的规则</a:t>
                </a:r>
                <a:r>
                  <a:rPr lang="en-US" altLang="zh-CN" dirty="0" smtClean="0"/>
                  <a:t>. </a:t>
                </a:r>
                <a:r>
                  <a:rPr lang="zh-CN" altLang="en-US" dirty="0" smtClean="0"/>
                  <a:t>这个从前项求后项的规则就称为递推关系</a:t>
                </a:r>
                <a:r>
                  <a:rPr lang="en-US" altLang="zh-CN" dirty="0" smtClean="0"/>
                  <a:t>. </a:t>
                </a:r>
                <a:r>
                  <a:rPr lang="zh-CN" altLang="en-US" dirty="0" smtClean="0"/>
                  <a:t>如果一个序列的项满足递推关系</a:t>
                </a:r>
                <a:r>
                  <a:rPr lang="en-US" altLang="zh-CN" dirty="0" smtClean="0"/>
                  <a:t>, </a:t>
                </a:r>
                <a:r>
                  <a:rPr lang="zh-CN" altLang="en-US" dirty="0" smtClean="0"/>
                  <a:t>则这个序列就叫做递推关系的解</a:t>
                </a:r>
                <a:r>
                  <a:rPr lang="en-US" altLang="zh-CN" dirty="0" smtClean="0"/>
                  <a:t>.</a:t>
                </a:r>
              </a:p>
              <a:p>
                <a:r>
                  <a:rPr lang="zh-CN" altLang="en-US" b="1" dirty="0"/>
                  <a:t>递归函数</a:t>
                </a:r>
                <a:r>
                  <a:rPr lang="en-US" altLang="zh-CN" dirty="0"/>
                  <a:t>, </a:t>
                </a:r>
                <a:r>
                  <a:rPr lang="zh-CN" altLang="en-US" dirty="0"/>
                  <a:t>递归定义以非负整数集合作为其定义域的</a:t>
                </a:r>
                <a:r>
                  <a:rPr lang="zh-CN" altLang="en-US" dirty="0" smtClean="0"/>
                  <a:t>函数</a:t>
                </a:r>
                <a:r>
                  <a:rPr lang="en-US" altLang="zh-CN" dirty="0" smtClean="0"/>
                  <a:t>, </a:t>
                </a:r>
                <a:r>
                  <a:rPr lang="zh-CN" altLang="en-US" dirty="0" smtClean="0"/>
                  <a:t>包括</a:t>
                </a:r>
                <a:r>
                  <a:rPr lang="zh-CN" altLang="en-US" dirty="0"/>
                  <a:t>两个步骤：</a:t>
                </a:r>
                <a:endParaRPr lang="en-US" altLang="zh-CN" dirty="0"/>
              </a:p>
              <a:p>
                <a:pPr lvl="1"/>
                <a:r>
                  <a:rPr lang="zh-CN" altLang="en-US" dirty="0"/>
                  <a:t>基础步骤</a:t>
                </a:r>
                <a:r>
                  <a:rPr lang="en-US" altLang="zh-CN" dirty="0"/>
                  <a:t>: </a:t>
                </a:r>
                <a:r>
                  <a:rPr lang="zh-CN" altLang="en-US" dirty="0"/>
                  <a:t>规定这个函数在</a:t>
                </a:r>
                <a:r>
                  <a:rPr lang="en-US" altLang="zh-CN" dirty="0"/>
                  <a:t>0</a:t>
                </a:r>
                <a:r>
                  <a:rPr lang="zh-CN" altLang="en-US" dirty="0"/>
                  <a:t>处的值；</a:t>
                </a:r>
                <a:endParaRPr lang="en-US" altLang="zh-CN" dirty="0"/>
              </a:p>
              <a:p>
                <a:pPr lvl="1"/>
                <a:r>
                  <a:rPr lang="zh-CN" altLang="en-US" dirty="0"/>
                  <a:t>递归步骤</a:t>
                </a:r>
                <a:r>
                  <a:rPr lang="en-US" altLang="zh-CN" dirty="0"/>
                  <a:t>: </a:t>
                </a:r>
                <a:r>
                  <a:rPr lang="zh-CN" altLang="en-US" dirty="0"/>
                  <a:t>给出从较小的整数处的值来求出当前的值得的规则</a:t>
                </a:r>
                <a:r>
                  <a:rPr lang="en-US" altLang="zh-CN" dirty="0"/>
                  <a:t>.</a:t>
                </a:r>
              </a:p>
              <a:p>
                <a:r>
                  <a:rPr lang="zh-CN" altLang="en-US" dirty="0"/>
                  <a:t>例</a:t>
                </a:r>
                <a:r>
                  <a:rPr lang="en-US" altLang="zh-CN" dirty="0"/>
                  <a:t>:</a:t>
                </a:r>
                <a:r>
                  <a:rPr lang="zh-CN" altLang="en-US" dirty="0"/>
                  <a:t>假定</a:t>
                </a:r>
                <a14:m>
                  <m:oMath xmlns:m="http://schemas.openxmlformats.org/officeDocument/2006/math">
                    <m:r>
                      <a:rPr lang="en-US" altLang="zh-CN" i="1" dirty="0">
                        <a:latin typeface="Cambria Math" panose="02040503050406030204" pitchFamily="18" charset="0"/>
                      </a:rPr>
                      <m:t>𝑓</m:t>
                    </m:r>
                  </m:oMath>
                </a14:m>
                <a:r>
                  <a:rPr lang="zh-CN" altLang="en-US" dirty="0"/>
                  <a:t>是用</a:t>
                </a:r>
                <a14:m>
                  <m:oMath xmlns:m="http://schemas.openxmlformats.org/officeDocument/2006/math">
                    <m:r>
                      <a:rPr lang="en-US" altLang="zh-CN" i="1" dirty="0">
                        <a:latin typeface="Cambria Math" panose="02040503050406030204" pitchFamily="18" charset="0"/>
                      </a:rPr>
                      <m:t>𝑓</m:t>
                    </m:r>
                  </m:oMath>
                </a14:m>
                <a:r>
                  <a:rPr lang="en-US" altLang="zh-CN" dirty="0"/>
                  <a:t>(0)=3</a:t>
                </a:r>
                <a:r>
                  <a:rPr lang="en-US" altLang="zh-CN" dirty="0" smtClean="0"/>
                  <a:t>, </a:t>
                </a:r>
                <a14:m>
                  <m:oMath xmlns:m="http://schemas.openxmlformats.org/officeDocument/2006/math">
                    <m:r>
                      <a:rPr lang="en-US" altLang="zh-CN" i="1" dirty="0">
                        <a:latin typeface="Cambria Math" panose="02040503050406030204" pitchFamily="18" charset="0"/>
                      </a:rPr>
                      <m:t>𝑓</m:t>
                    </m:r>
                  </m:oMath>
                </a14:m>
                <a:r>
                  <a:rPr lang="en-US" altLang="zh-CN" dirty="0"/>
                  <a:t>(n+1)=2</a:t>
                </a:r>
                <a14:m>
                  <m:oMath xmlns:m="http://schemas.openxmlformats.org/officeDocument/2006/math">
                    <m:r>
                      <a:rPr lang="en-US" altLang="zh-CN" i="1" dirty="0">
                        <a:latin typeface="Cambria Math" panose="02040503050406030204" pitchFamily="18" charset="0"/>
                      </a:rPr>
                      <m:t>𝑓</m:t>
                    </m:r>
                  </m:oMath>
                </a14:m>
                <a:r>
                  <a:rPr lang="en-US" altLang="zh-CN" dirty="0"/>
                  <a:t>(n)+3</a:t>
                </a:r>
                <a:r>
                  <a:rPr lang="zh-CN" altLang="en-US" dirty="0"/>
                  <a:t>来递归地定义的</a:t>
                </a:r>
                <a:r>
                  <a:rPr lang="en-US" altLang="zh-CN" dirty="0"/>
                  <a:t>. </a:t>
                </a:r>
                <a:r>
                  <a:rPr lang="zh-CN" altLang="en-US" dirty="0"/>
                  <a:t>那么，</a:t>
                </a:r>
                <a14:m>
                  <m:oMath xmlns:m="http://schemas.openxmlformats.org/officeDocument/2006/math">
                    <m:r>
                      <a:rPr lang="en-US" altLang="zh-CN" i="1" dirty="0">
                        <a:latin typeface="Cambria Math" panose="02040503050406030204" pitchFamily="18" charset="0"/>
                      </a:rPr>
                      <m:t>𝑓</m:t>
                    </m:r>
                  </m:oMath>
                </a14:m>
                <a:r>
                  <a:rPr lang="en-US" altLang="zh-CN" dirty="0"/>
                  <a:t>(1)=2</a:t>
                </a:r>
                <a14:m>
                  <m:oMath xmlns:m="http://schemas.openxmlformats.org/officeDocument/2006/math">
                    <m:r>
                      <a:rPr lang="en-US" altLang="zh-CN" i="1" dirty="0">
                        <a:latin typeface="Cambria Math" panose="02040503050406030204" pitchFamily="18" charset="0"/>
                      </a:rPr>
                      <m:t>𝑓</m:t>
                    </m:r>
                  </m:oMath>
                </a14:m>
                <a:r>
                  <a:rPr lang="en-US" altLang="zh-CN" dirty="0"/>
                  <a:t>(0)+3=9, </a:t>
                </a:r>
                <a14:m>
                  <m:oMath xmlns:m="http://schemas.openxmlformats.org/officeDocument/2006/math">
                    <m:r>
                      <a:rPr lang="en-US" altLang="zh-CN" i="1" dirty="0">
                        <a:latin typeface="Cambria Math" panose="02040503050406030204" pitchFamily="18" charset="0"/>
                      </a:rPr>
                      <m:t>𝑓</m:t>
                    </m:r>
                    <m:r>
                      <a:rPr lang="en-US" altLang="zh-CN" i="1" dirty="0">
                        <a:latin typeface="Cambria Math" panose="02040503050406030204" pitchFamily="18" charset="0"/>
                      </a:rPr>
                      <m:t>(</m:t>
                    </m:r>
                  </m:oMath>
                </a14:m>
                <a:r>
                  <a:rPr lang="en-US" altLang="zh-CN" dirty="0"/>
                  <a:t>2)=2</a:t>
                </a:r>
                <a14:m>
                  <m:oMath xmlns:m="http://schemas.openxmlformats.org/officeDocument/2006/math">
                    <m:r>
                      <a:rPr lang="en-US" altLang="zh-CN" i="1" dirty="0">
                        <a:latin typeface="Cambria Math" panose="02040503050406030204" pitchFamily="18" charset="0"/>
                      </a:rPr>
                      <m:t>𝑓</m:t>
                    </m:r>
                  </m:oMath>
                </a14:m>
                <a:r>
                  <a:rPr lang="en-US" altLang="zh-CN" dirty="0"/>
                  <a:t>(1)+3=21, </a:t>
                </a:r>
                <a14:m>
                  <m:oMath xmlns:m="http://schemas.openxmlformats.org/officeDocument/2006/math">
                    <m:r>
                      <a:rPr lang="en-US" altLang="zh-CN" i="1" dirty="0">
                        <a:latin typeface="Cambria Math" panose="02040503050406030204" pitchFamily="18" charset="0"/>
                      </a:rPr>
                      <m:t>𝑓</m:t>
                    </m:r>
                    <m:r>
                      <a:rPr lang="en-US" altLang="zh-CN" i="1" dirty="0">
                        <a:latin typeface="Cambria Math" panose="02040503050406030204" pitchFamily="18" charset="0"/>
                      </a:rPr>
                      <m:t>(</m:t>
                    </m:r>
                  </m:oMath>
                </a14:m>
                <a:r>
                  <a:rPr lang="en-US" altLang="zh-CN" dirty="0"/>
                  <a:t>3)=2</a:t>
                </a:r>
                <a14:m>
                  <m:oMath xmlns:m="http://schemas.openxmlformats.org/officeDocument/2006/math">
                    <m:r>
                      <a:rPr lang="en-US" altLang="zh-CN" i="1" dirty="0">
                        <a:latin typeface="Cambria Math" panose="02040503050406030204" pitchFamily="18" charset="0"/>
                      </a:rPr>
                      <m:t>𝑓</m:t>
                    </m:r>
                  </m:oMath>
                </a14:m>
                <a:r>
                  <a:rPr lang="en-US" altLang="zh-CN" dirty="0"/>
                  <a:t>(2)+3=45, ……</a:t>
                </a:r>
              </a:p>
              <a:p>
                <a:endParaRPr lang="en-US" altLang="zh-CN" dirty="0" smtClean="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55"/>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E319182C-E9D8-4488-B14F-D4F28F6E829A}"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a:t>
            </a:fld>
            <a:endParaRPr lang="zh-CN" altLang="en-US" dirty="0"/>
          </a:p>
        </p:txBody>
      </p:sp>
      <p:sp>
        <p:nvSpPr>
          <p:cNvPr id="10"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0941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有</a:t>
                </a:r>
                <a14:m>
                  <m:oMath xmlns:m="http://schemas.openxmlformats.org/officeDocument/2006/math">
                    <m:r>
                      <a:rPr lang="en-US" altLang="zh-CN" b="0" i="1" dirty="0" smtClean="0">
                        <a:latin typeface="Cambria Math" panose="02040503050406030204" pitchFamily="18" charset="0"/>
                      </a:rPr>
                      <m:t>𝑛</m:t>
                    </m:r>
                  </m:oMath>
                </a14:m>
                <a:r>
                  <a:rPr lang="zh-CN" altLang="en-US" dirty="0" smtClean="0"/>
                  <a:t>种不同的物体</a:t>
                </a:r>
                <a:r>
                  <a:rPr lang="en-US" altLang="zh-CN" dirty="0" smtClean="0"/>
                  <a:t>, </a:t>
                </a:r>
                <a:r>
                  <a:rPr lang="zh-CN" altLang="en-US" dirty="0" smtClean="0"/>
                  <a:t>分别为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𝐼</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oMath>
                </a14:m>
                <a:r>
                  <a:rPr lang="zh-CN" altLang="en-US" dirty="0" smtClean="0"/>
                  <a:t> 每个物体可以取任意件</a:t>
                </a:r>
                <a:r>
                  <a:rPr lang="en-US" altLang="zh-CN" dirty="0" smtClean="0"/>
                  <a:t>. </a:t>
                </a:r>
                <a:r>
                  <a:rPr lang="zh-CN" altLang="en-US" dirty="0" smtClean="0"/>
                  <a:t>求取</a:t>
                </a:r>
                <a14:m>
                  <m:oMath xmlns:m="http://schemas.openxmlformats.org/officeDocument/2006/math">
                    <m:r>
                      <a:rPr lang="en-US" altLang="zh-CN" b="0" i="1" dirty="0" smtClean="0">
                        <a:latin typeface="Cambria Math" panose="02040503050406030204" pitchFamily="18" charset="0"/>
                      </a:rPr>
                      <m:t>𝑟</m:t>
                    </m:r>
                  </m:oMath>
                </a14:m>
                <a:r>
                  <a:rPr lang="zh-CN" altLang="en-US" dirty="0" smtClean="0"/>
                  <a:t>个物体的方案数</a:t>
                </a:r>
                <a:r>
                  <a:rPr lang="en-US" dirty="0" smtClean="0"/>
                  <a:t>.  </a:t>
                </a:r>
              </a:p>
              <a:p>
                <a:pPr>
                  <a:lnSpc>
                    <a:spcPct val="110000"/>
                  </a:lnSpc>
                </a:pPr>
                <a:r>
                  <a:rPr lang="zh-CN" altLang="en-US" dirty="0" smtClean="0"/>
                  <a:t>解</a:t>
                </a:r>
                <a:r>
                  <a:rPr lang="en-US" altLang="zh-CN" dirty="0" smtClean="0"/>
                  <a:t>:</a:t>
                </a:r>
                <a:r>
                  <a:rPr lang="zh-CN" altLang="en-US" dirty="0"/>
                  <a:t>每种</a:t>
                </a:r>
                <a:r>
                  <a:rPr lang="zh-CN" altLang="en-US" dirty="0" smtClean="0"/>
                  <a:t>物体的</a:t>
                </a:r>
                <a:r>
                  <a:rPr lang="zh-CN" altLang="en-US" dirty="0"/>
                  <a:t>生成函数都是</a:t>
                </a:r>
                <a:r>
                  <a:rPr lang="en-US" altLang="zh-CN" dirty="0"/>
                  <a:t>(</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0</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1</m:t>
                        </m:r>
                      </m:sup>
                    </m:sSup>
                  </m:oMath>
                </a14:m>
                <a:r>
                  <a:rPr lang="en-US" altLang="zh-CN" dirty="0" smtClean="0"/>
                  <a:t>+</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2</m:t>
                        </m:r>
                      </m:sup>
                    </m:sSup>
                    <m:r>
                      <a:rPr lang="en-US" altLang="zh-CN" b="0" i="0" dirty="0" smtClean="0">
                        <a:latin typeface="Cambria Math" panose="02040503050406030204" pitchFamily="18" charset="0"/>
                        <a:ea typeface="Cambria Math" pitchFamily="18" charset="0"/>
                      </a:rPr>
                      <m:t>+</m:t>
                    </m:r>
                    <m:r>
                      <a:rPr lang="en-US" altLang="zh-CN" dirty="0">
                        <a:latin typeface="Cambria Math" panose="02040503050406030204" pitchFamily="18" charset="0"/>
                        <a:ea typeface="Cambria Math" pitchFamily="18" charset="0"/>
                      </a:rPr>
                      <m:t>⋯</m:t>
                    </m:r>
                  </m:oMath>
                </a14:m>
                <a:r>
                  <a:rPr lang="en-US" altLang="zh-CN" dirty="0" smtClean="0"/>
                  <a:t>)</a:t>
                </a:r>
                <a:r>
                  <a:rPr lang="zh-CN" altLang="en-US" dirty="0" smtClean="0"/>
                  <a:t>，那么</a:t>
                </a:r>
                <a14:m>
                  <m:oMath xmlns:m="http://schemas.openxmlformats.org/officeDocument/2006/math">
                    <m:r>
                      <a:rPr lang="en-US" altLang="zh-CN" b="0" i="1" dirty="0" smtClean="0">
                        <a:latin typeface="Cambria Math" panose="02040503050406030204" pitchFamily="18" charset="0"/>
                      </a:rPr>
                      <m:t>𝑛</m:t>
                    </m:r>
                  </m:oMath>
                </a14:m>
                <a:r>
                  <a:rPr lang="zh-CN" altLang="en-US" dirty="0" smtClean="0"/>
                  <a:t>种物体的</a:t>
                </a:r>
                <a:r>
                  <a:rPr lang="zh-CN" altLang="en-US" dirty="0"/>
                  <a:t>生成函数</a:t>
                </a:r>
                <a:r>
                  <a:rPr lang="zh-CN" altLang="en-US" dirty="0" smtClean="0"/>
                  <a:t>就是</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dirty="0" smtClean="0">
                            <a:latin typeface="Cambria Math" panose="02040503050406030204" pitchFamily="18" charset="0"/>
                            <a:ea typeface="Cambria Math" pitchFamily="18" charset="0"/>
                          </a:rPr>
                          <m:t>1</m:t>
                        </m:r>
                        <m:r>
                          <m:rPr>
                            <m:nor/>
                          </m:rPr>
                          <a:rPr lang="en-US" altLang="zh-CN" dirty="0">
                            <a:latin typeface="Cambria Math" pitchFamily="18" charset="0"/>
                            <a:ea typeface="Cambria Math" pitchFamily="18" charset="0"/>
                          </a:rPr>
                          <m:t> + </m:t>
                        </m:r>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1</m:t>
                            </m:r>
                          </m:sup>
                        </m:sSup>
                        <m:r>
                          <m:rPr>
                            <m:nor/>
                          </m:rPr>
                          <a:rPr lang="en-US" altLang="zh-CN" dirty="0"/>
                          <m:t>+</m:t>
                        </m:r>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2</m:t>
                            </m:r>
                          </m:sup>
                        </m:sSup>
                        <m:r>
                          <a:rPr lang="en-US" altLang="zh-CN" dirty="0">
                            <a:latin typeface="Cambria Math" panose="02040503050406030204" pitchFamily="18" charset="0"/>
                            <a:ea typeface="Cambria Math" pitchFamily="18" charset="0"/>
                          </a:rPr>
                          <m:t>+⋯</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𝑛</m:t>
                            </m:r>
                          </m:sup>
                        </m:sSup>
                      </m:den>
                    </m:f>
                    <m:r>
                      <a:rPr lang="en-US" altLang="zh-CN" b="0" i="1" smtClean="0">
                        <a:latin typeface="Cambria Math" panose="02040503050406030204" pitchFamily="18" charset="0"/>
                      </a:rPr>
                      <m:t>=</m:t>
                    </m:r>
                    <m:nary>
                      <m:naryPr>
                        <m:chr m:val="∑"/>
                        <m:limLoc m:val="subSup"/>
                        <m:ctrlPr>
                          <a:rPr lang="en-US" altLang="zh-CN" i="1" smtClean="0">
                            <a:solidFill>
                              <a:schemeClr val="tx1"/>
                            </a:solidFill>
                            <a:latin typeface="Cambria Math" panose="02040503050406030204" pitchFamily="18" charset="0"/>
                          </a:rPr>
                        </m:ctrlPr>
                      </m:naryPr>
                      <m:sub>
                        <m:r>
                          <m:rPr>
                            <m:brk m:alnAt="25"/>
                          </m:rP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=0</m:t>
                        </m:r>
                      </m:sub>
                      <m:sup>
                        <m:r>
                          <a:rPr lang="en-US" altLang="zh-CN" i="1">
                            <a:solidFill>
                              <a:schemeClr val="tx1"/>
                            </a:solidFill>
                            <a:latin typeface="Cambria Math" panose="02040503050406030204" pitchFamily="18" charset="0"/>
                            <a:ea typeface="Cambria Math" panose="02040503050406030204" pitchFamily="18" charset="0"/>
                          </a:rPr>
                          <m:t>∞</m:t>
                        </m:r>
                      </m:sup>
                      <m:e>
                        <m:sSup>
                          <m:sSupPr>
                            <m:ctrlPr>
                              <a:rPr lang="en-US" altLang="zh-CN" i="1">
                                <a:solidFill>
                                  <a:schemeClr val="tx1"/>
                                </a:solidFill>
                                <a:latin typeface="Cambria Math" panose="02040503050406030204" pitchFamily="18" charset="0"/>
                              </a:rPr>
                            </m:ctrlPr>
                          </m:sSupPr>
                          <m:e>
                            <m:r>
                              <m:rPr>
                                <m:sty m:val="p"/>
                              </m:rPr>
                              <a:rPr lang="en-US" altLang="zh-CN" i="1">
                                <a:solidFill>
                                  <a:schemeClr val="tx1"/>
                                </a:solidFill>
                                <a:latin typeface="Cambria Math" panose="02040503050406030204" pitchFamily="18" charset="0"/>
                              </a:rPr>
                              <m:t>C</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𝑛</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𝑥</m:t>
                            </m:r>
                          </m:e>
                          <m:sup>
                            <m:r>
                              <a:rPr lang="en-US" altLang="zh-CN" i="1">
                                <a:solidFill>
                                  <a:schemeClr val="tx1"/>
                                </a:solidFill>
                                <a:latin typeface="Cambria Math" panose="02040503050406030204" pitchFamily="18" charset="0"/>
                              </a:rPr>
                              <m:t>𝑘</m:t>
                            </m:r>
                          </m:sup>
                        </m:sSup>
                      </m:e>
                    </m:nary>
                    <m:r>
                      <a:rPr lang="en-US" altLang="zh-CN" b="0" i="1" smtClean="0">
                        <a:latin typeface="Cambria Math" panose="02040503050406030204" pitchFamily="18" charset="0"/>
                      </a:rPr>
                      <m:t>.</m:t>
                    </m:r>
                  </m:oMath>
                </a14:m>
                <a:r>
                  <a:rPr lang="zh-CN" altLang="en-US" dirty="0" smtClean="0"/>
                  <a:t> 因此取</a:t>
                </a:r>
                <a14:m>
                  <m:oMath xmlns:m="http://schemas.openxmlformats.org/officeDocument/2006/math">
                    <m:r>
                      <a:rPr lang="en-US" altLang="zh-CN" b="0" i="1" dirty="0" smtClean="0">
                        <a:latin typeface="Cambria Math" panose="02040503050406030204" pitchFamily="18" charset="0"/>
                      </a:rPr>
                      <m:t>𝑟</m:t>
                    </m:r>
                  </m:oMath>
                </a14:m>
                <a:r>
                  <a:rPr lang="zh-CN" altLang="en-US" dirty="0" smtClean="0"/>
                  <a:t>个物体</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𝑘</m:t>
                    </m:r>
                  </m:oMath>
                </a14:m>
                <a:r>
                  <a:rPr lang="en-US" altLang="zh-CN" dirty="0" smtClean="0"/>
                  <a:t>=</a:t>
                </a:r>
                <a14:m>
                  <m:oMath xmlns:m="http://schemas.openxmlformats.org/officeDocument/2006/math">
                    <m:r>
                      <a:rPr lang="en-US" altLang="zh-CN" b="0" i="1" dirty="0" smtClean="0">
                        <a:latin typeface="Cambria Math" panose="02040503050406030204" pitchFamily="18" charset="0"/>
                      </a:rPr>
                      <m:t>𝑟</m:t>
                    </m:r>
                  </m:oMath>
                </a14:m>
                <a:r>
                  <a:rPr lang="en-US" altLang="zh-CN" dirty="0" smtClean="0"/>
                  <a:t>, </a:t>
                </a:r>
                <a:r>
                  <a:rPr lang="zh-CN" altLang="en-US" dirty="0" smtClean="0"/>
                  <a:t>系数为</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−1,</m:t>
                        </m:r>
                        <m:r>
                          <a:rPr lang="en-US" altLang="zh-CN" b="0" i="1" smtClean="0">
                            <a:latin typeface="Cambria Math" panose="02040503050406030204" pitchFamily="18" charset="0"/>
                          </a:rPr>
                          <m:t>𝑟</m:t>
                        </m:r>
                      </m:e>
                    </m:d>
                    <m:r>
                      <a:rPr lang="en-US" altLang="zh-CN" b="0" i="0" smtClean="0">
                        <a:latin typeface="Cambria Math" panose="02040503050406030204" pitchFamily="18" charset="0"/>
                      </a:rPr>
                      <m:t>, </m:t>
                    </m:r>
                  </m:oMath>
                </a14:m>
                <a:r>
                  <a:rPr lang="zh-CN" altLang="en-US" dirty="0" smtClean="0"/>
                  <a:t>与之前学的可重复选择物体的组合的意义一致</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77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70</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5" name="图片 4"/>
          <p:cNvPicPr>
            <a:picLocks noChangeAspect="1"/>
          </p:cNvPicPr>
          <p:nvPr/>
        </p:nvPicPr>
        <p:blipFill>
          <a:blip r:embed="rId3"/>
          <a:stretch>
            <a:fillRect/>
          </a:stretch>
        </p:blipFill>
        <p:spPr>
          <a:xfrm>
            <a:off x="990600" y="5729042"/>
            <a:ext cx="2667000" cy="481263"/>
          </a:xfrm>
          <a:prstGeom prst="rect">
            <a:avLst/>
          </a:prstGeom>
        </p:spPr>
      </p:pic>
    </p:spTree>
    <p:extLst>
      <p:ext uri="{BB962C8B-B14F-4D97-AF65-F5344CB8AC3E}">
        <p14:creationId xmlns:p14="http://schemas.microsoft.com/office/powerpoint/2010/main" val="4526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求</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1</m:t>
                        </m:r>
                      </m:sub>
                    </m:sSub>
                  </m:oMath>
                </a14:m>
                <a:r>
                  <a:rPr lang="en-US" altLang="zh-CN" dirty="0" smtClean="0"/>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oMath>
                </a14:m>
                <a:r>
                  <a:rPr lang="en-US" altLang="zh-CN" dirty="0"/>
                  <a:t> </a:t>
                </a:r>
                <a:r>
                  <a:rPr lang="en-US" dirty="0" smtClean="0"/>
                  <a:t>= 17</a:t>
                </a:r>
                <a:r>
                  <a:rPr lang="zh-CN" altLang="en-US" dirty="0" smtClean="0"/>
                  <a:t>的解的个数</a:t>
                </a:r>
                <a:r>
                  <a:rPr lang="en-US" altLang="zh-CN" dirty="0" smtClean="0"/>
                  <a:t>, </a:t>
                </a:r>
                <a:r>
                  <a:rPr lang="zh-CN" altLang="en-US" dirty="0" smtClean="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2</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3</m:t>
                        </m:r>
                      </m:sub>
                    </m:sSub>
                  </m:oMath>
                </a14:m>
                <a:r>
                  <a:rPr lang="zh-CN" altLang="en-US" dirty="0" smtClean="0"/>
                  <a:t>都是非负整数</a:t>
                </a:r>
                <a:r>
                  <a:rPr lang="en-US" altLang="zh-CN" dirty="0" smtClean="0"/>
                  <a:t>, </a:t>
                </a:r>
                <a:r>
                  <a:rPr lang="zh-CN" altLang="en-US" dirty="0" smtClean="0"/>
                  <a:t>且</a:t>
                </a:r>
                <a:r>
                  <a:rPr lang="en-US" altLang="zh-CN" dirty="0">
                    <a:latin typeface="Cambria Math" pitchFamily="18" charset="0"/>
                    <a:ea typeface="Cambria Math" pitchFamily="18" charset="0"/>
                  </a:rPr>
                  <a:t>2 </a:t>
                </a:r>
                <a:r>
                  <a:rPr lang="en-US" altLang="zh-CN" dirty="0">
                    <a:latin typeface="Cambria Math"/>
                    <a:ea typeface="Cambria Math"/>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a:latin typeface="Cambria Math"/>
                    <a:ea typeface="Cambria Math"/>
                  </a:rPr>
                  <a:t>≤ 5</a:t>
                </a:r>
                <a:r>
                  <a:rPr lang="en-US" altLang="zh-CN" dirty="0"/>
                  <a:t>, </a:t>
                </a:r>
                <a:r>
                  <a:rPr lang="en-US" altLang="zh-CN" dirty="0">
                    <a:latin typeface="Cambria Math" pitchFamily="18" charset="0"/>
                    <a:ea typeface="Cambria Math" pitchFamily="18" charset="0"/>
                  </a:rPr>
                  <a:t>3 </a:t>
                </a:r>
                <a:r>
                  <a:rPr lang="en-US" altLang="zh-CN" dirty="0">
                    <a:latin typeface="Cambria Math"/>
                    <a:ea typeface="Cambria Math"/>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2</m:t>
                        </m:r>
                      </m:sub>
                    </m:sSub>
                  </m:oMath>
                </a14:m>
                <a:r>
                  <a:rPr lang="en-US" altLang="zh-CN" dirty="0">
                    <a:latin typeface="Cambria Math"/>
                    <a:ea typeface="Cambria Math"/>
                  </a:rPr>
                  <a:t> ≤ 6</a:t>
                </a:r>
                <a:r>
                  <a:rPr lang="en-US" altLang="zh-CN" dirty="0"/>
                  <a:t>, </a:t>
                </a:r>
                <a:r>
                  <a:rPr lang="en-US" altLang="zh-CN" dirty="0" smtClean="0">
                    <a:latin typeface="Cambria Math" pitchFamily="18" charset="0"/>
                    <a:ea typeface="Cambria Math" pitchFamily="18" charset="0"/>
                  </a:rPr>
                  <a:t>4 </a:t>
                </a:r>
                <a:r>
                  <a:rPr lang="en-US" altLang="zh-CN" dirty="0">
                    <a:latin typeface="Cambria Math"/>
                    <a:ea typeface="Cambria Math"/>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3</m:t>
                        </m:r>
                      </m:sub>
                    </m:sSub>
                  </m:oMath>
                </a14:m>
                <a:r>
                  <a:rPr lang="en-US" altLang="zh-CN" dirty="0"/>
                  <a:t> </a:t>
                </a:r>
                <a:r>
                  <a:rPr lang="en-US" altLang="zh-CN" dirty="0">
                    <a:latin typeface="Cambria Math"/>
                    <a:ea typeface="Cambria Math"/>
                  </a:rPr>
                  <a:t>≤ 7</a:t>
                </a:r>
                <a:r>
                  <a:rPr lang="en-US" dirty="0" smtClean="0"/>
                  <a:t>.  </a:t>
                </a:r>
              </a:p>
              <a:p>
                <a:pPr>
                  <a:lnSpc>
                    <a:spcPct val="110000"/>
                  </a:lnSpc>
                </a:pPr>
                <a:r>
                  <a:rPr lang="zh-CN" altLang="en-US" dirty="0" smtClean="0"/>
                  <a:t>解</a:t>
                </a:r>
                <a:r>
                  <a:rPr lang="en-US" altLang="zh-CN" dirty="0" smtClean="0"/>
                  <a:t>:</a:t>
                </a:r>
                <a:r>
                  <a:rPr lang="zh-CN" altLang="en-US" dirty="0" smtClean="0"/>
                  <a:t>具有以上限制的解的个数是</a:t>
                </a:r>
                <a:r>
                  <a:rPr lang="en-US" altLang="zh-CN" dirty="0" smtClean="0"/>
                  <a:t>(</a:t>
                </a:r>
                <a14:m>
                  <m:oMath xmlns:m="http://schemas.openxmlformats.org/officeDocument/2006/math">
                    <m:sSup>
                      <m:sSupPr>
                        <m:ctrlPr>
                          <a:rPr lang="en-US" altLang="zh-CN" i="1" dirty="0" smtClean="0">
                            <a:latin typeface="Cambria Math" panose="02040503050406030204" pitchFamily="18" charset="0"/>
                            <a:ea typeface="Cambria Math" pitchFamily="18" charset="0"/>
                          </a:rPr>
                        </m:ctrlPr>
                      </m:sSupPr>
                      <m:e>
                        <m:r>
                          <a:rPr lang="en-US" altLang="zh-CN" b="0" i="1" dirty="0" smtClean="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2</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3</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4</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5</m:t>
                        </m:r>
                      </m:sup>
                    </m:sSup>
                  </m:oMath>
                </a14:m>
                <a:r>
                  <a:rPr lang="en-US" altLang="zh-CN" dirty="0">
                    <a:ea typeface="Cambria Math" pitchFamily="18" charset="0"/>
                  </a:rPr>
                  <a:t>)</a:t>
                </a:r>
                <a:r>
                  <a:rPr lang="en-US" altLang="zh-CN" dirty="0"/>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3</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5</m:t>
                        </m:r>
                      </m:sup>
                    </m:sSup>
                  </m:oMath>
                </a14:m>
                <a:r>
                  <a:rPr lang="en-US" altLang="zh-CN" dirty="0">
                    <a:latin typeface="Cambria Math" pitchFamily="18" charset="0"/>
                    <a:ea typeface="Cambria Math" pitchFamily="18" charset="0"/>
                  </a:rPr>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6</m:t>
                        </m:r>
                      </m:sup>
                    </m:sSup>
                  </m:oMath>
                </a14:m>
                <a:r>
                  <a:rPr lang="en-US" altLang="zh-CN" dirty="0">
                    <a:ea typeface="Cambria Math" pitchFamily="18" charset="0"/>
                  </a:rPr>
                  <a:t>)</a:t>
                </a:r>
                <a:r>
                  <a:rPr lang="en-US" altLang="zh-CN" dirty="0"/>
                  <a:t> </a:t>
                </a:r>
                <a:r>
                  <a:rPr lang="en-US" altLang="zh-CN" dirty="0" smtClean="0"/>
                  <a:t>(</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5</m:t>
                        </m:r>
                      </m:sup>
                    </m:sSup>
                  </m:oMath>
                </a14:m>
                <a:r>
                  <a:rPr lang="en-US" altLang="zh-CN" dirty="0">
                    <a:latin typeface="Cambria Math" pitchFamily="18" charset="0"/>
                    <a:ea typeface="Cambria Math" pitchFamily="18" charset="0"/>
                  </a:rPr>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6</m:t>
                        </m:r>
                      </m:sup>
                    </m:sSup>
                  </m:oMath>
                </a14:m>
                <a:r>
                  <a:rPr lang="en-US" altLang="zh-CN" dirty="0">
                    <a:latin typeface="Cambria Math" pitchFamily="18" charset="0"/>
                    <a:ea typeface="Cambria Math" pitchFamily="18" charset="0"/>
                  </a:rPr>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7</m:t>
                        </m:r>
                      </m:sup>
                    </m:sSup>
                  </m:oMath>
                </a14:m>
                <a:r>
                  <a:rPr lang="en-US" altLang="zh-CN" dirty="0">
                    <a:ea typeface="Cambria Math" pitchFamily="18" charset="0"/>
                  </a:rPr>
                  <a:t>)</a:t>
                </a:r>
                <a:r>
                  <a:rPr lang="zh-CN" altLang="en-US" dirty="0" smtClean="0"/>
                  <a:t>中展开式</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1</m:t>
                        </m:r>
                        <m:r>
                          <a:rPr lang="en-US" altLang="zh-CN" i="1" dirty="0">
                            <a:latin typeface="Cambria Math" panose="02040503050406030204" pitchFamily="18" charset="0"/>
                            <a:ea typeface="Cambria Math" pitchFamily="18" charset="0"/>
                          </a:rPr>
                          <m:t>7</m:t>
                        </m:r>
                      </m:sup>
                    </m:sSup>
                  </m:oMath>
                </a14:m>
                <a:r>
                  <a:rPr lang="zh-CN" altLang="en-US" dirty="0" smtClean="0"/>
                  <a:t>的系数</a:t>
                </a:r>
                <a:r>
                  <a:rPr lang="en-US" altLang="zh-CN" dirty="0" smtClean="0"/>
                  <a:t>. </a:t>
                </a:r>
                <a:r>
                  <a:rPr lang="zh-CN" altLang="en-US" dirty="0" smtClean="0"/>
                  <a:t>这是因为我们在乘积中得到等于</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17</m:t>
                        </m:r>
                      </m:sup>
                    </m:sSup>
                  </m:oMath>
                </a14:m>
                <a:r>
                  <a:rPr lang="zh-CN" altLang="en-US" dirty="0" smtClean="0"/>
                  <a:t>的项是通过在第一个和中取项</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sup>
                    </m:sSup>
                  </m:oMath>
                </a14:m>
                <a:r>
                  <a:rPr lang="en-US" altLang="zh-CN" dirty="0" smtClean="0"/>
                  <a:t>, </a:t>
                </a:r>
                <a:r>
                  <a:rPr lang="zh-CN" altLang="en-US" dirty="0" smtClean="0"/>
                  <a:t>在第二个</a:t>
                </a:r>
                <a:r>
                  <a:rPr lang="zh-CN" altLang="en-US" dirty="0"/>
                  <a:t>和中取</a:t>
                </a:r>
                <a:r>
                  <a:rPr lang="zh-CN" altLang="en-US" dirty="0" smtClean="0"/>
                  <a:t>项</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sup>
                    </m:sSup>
                  </m:oMath>
                </a14:m>
                <a:r>
                  <a:rPr lang="en-US" altLang="zh-CN" dirty="0" smtClean="0"/>
                  <a:t>, </a:t>
                </a:r>
                <a:r>
                  <a:rPr lang="zh-CN" altLang="en-US" dirty="0" smtClean="0"/>
                  <a:t>在第三个</a:t>
                </a:r>
                <a:r>
                  <a:rPr lang="zh-CN" altLang="en-US" dirty="0"/>
                  <a:t>和中取</a:t>
                </a:r>
                <a:r>
                  <a:rPr lang="zh-CN" altLang="en-US" dirty="0" smtClean="0"/>
                  <a:t>项</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sup>
                    </m:sSup>
                  </m:oMath>
                </a14:m>
                <a:r>
                  <a:rPr lang="en-US" altLang="zh-CN" dirty="0" smtClean="0"/>
                  <a:t>, </a:t>
                </a:r>
                <a:r>
                  <a:rPr lang="zh-CN" altLang="en-US" dirty="0" smtClean="0"/>
                  <a:t>其中幂指数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3</m:t>
                        </m:r>
                      </m:sub>
                    </m:sSub>
                  </m:oMath>
                </a14:m>
                <a:r>
                  <a:rPr lang="zh-CN" altLang="en-US" dirty="0" smtClean="0"/>
                  <a:t>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3</m:t>
                        </m:r>
                      </m:sub>
                    </m:sSub>
                  </m:oMath>
                </a14:m>
                <a:r>
                  <a:rPr lang="en-US" altLang="zh-CN" dirty="0"/>
                  <a:t>= </a:t>
                </a:r>
                <a:r>
                  <a:rPr lang="en-US" altLang="zh-CN" dirty="0">
                    <a:latin typeface="Cambria Math" pitchFamily="18" charset="0"/>
                    <a:ea typeface="Cambria Math" pitchFamily="18" charset="0"/>
                  </a:rPr>
                  <a:t>17</a:t>
                </a:r>
                <a:r>
                  <a:rPr lang="zh-CN" altLang="en-US" dirty="0" smtClean="0"/>
                  <a:t>和给出的限制</a:t>
                </a:r>
                <a:r>
                  <a:rPr lang="en-US" altLang="zh-CN" dirty="0" smtClean="0"/>
                  <a:t>. </a:t>
                </a:r>
                <a:r>
                  <a:rPr lang="zh-CN" altLang="en-US" dirty="0" smtClean="0"/>
                  <a:t>很容易看出</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17</m:t>
                        </m:r>
                      </m:sup>
                    </m:sSup>
                  </m:oMath>
                </a14:m>
                <a:r>
                  <a:rPr lang="zh-CN" altLang="en-US" dirty="0" smtClean="0"/>
                  <a:t>的系数是</a:t>
                </a:r>
                <a:r>
                  <a:rPr lang="en-US" altLang="zh-CN" dirty="0" smtClean="0"/>
                  <a:t>3(4,6,7</a:t>
                </a:r>
                <a:r>
                  <a:rPr lang="zh-CN" altLang="en-US" dirty="0" smtClean="0"/>
                  <a:t>表示第一项中取</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smtClean="0"/>
                  <a:t>, </a:t>
                </a:r>
                <a:r>
                  <a:rPr lang="zh-CN" altLang="en-US" dirty="0" smtClean="0"/>
                  <a:t>第二项中取</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6</m:t>
                        </m:r>
                      </m:sup>
                    </m:sSup>
                  </m:oMath>
                </a14:m>
                <a:r>
                  <a:rPr lang="en-US" altLang="zh-CN" dirty="0" smtClean="0"/>
                  <a:t>, </a:t>
                </a:r>
                <a:r>
                  <a:rPr lang="zh-CN" altLang="en-US" dirty="0" smtClean="0"/>
                  <a:t>第三项中取</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7</m:t>
                        </m:r>
                      </m:sup>
                    </m:sSup>
                  </m:oMath>
                </a14:m>
                <a:r>
                  <a:rPr lang="en-US" altLang="zh-CN" dirty="0" smtClean="0"/>
                  <a:t>; 5,5,7; 5,6,6), </a:t>
                </a:r>
                <a:r>
                  <a:rPr lang="zh-CN" altLang="en-US" dirty="0" smtClean="0"/>
                  <a:t>因此存在</a:t>
                </a:r>
                <a:r>
                  <a:rPr lang="en-US" altLang="zh-CN" dirty="0" smtClean="0"/>
                  <a:t>3</a:t>
                </a:r>
                <a:r>
                  <a:rPr lang="zh-CN" altLang="en-US" dirty="0" smtClean="0"/>
                  <a:t>个解</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188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71</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57652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nSpc>
                    <a:spcPct val="110000"/>
                  </a:lnSpc>
                </a:pPr>
                <a:r>
                  <a:rPr lang="zh-CN" altLang="en-US" dirty="0" smtClean="0"/>
                  <a:t>另一种计算方式</a:t>
                </a:r>
                <a:r>
                  <a:rPr lang="en-US" altLang="zh-CN" dirty="0" smtClean="0"/>
                  <a:t>: </a:t>
                </a:r>
              </a:p>
              <a:p>
                <a:pPr lvl="1">
                  <a:lnSpc>
                    <a:spcPct val="110000"/>
                  </a:lnSpc>
                </a:pPr>
                <a:r>
                  <a:rPr lang="en-US" altLang="zh-CN" sz="3100" dirty="0" smtClean="0"/>
                  <a:t>(</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2</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3</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4</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5</m:t>
                        </m:r>
                      </m:sup>
                    </m:sSup>
                  </m:oMath>
                </a14:m>
                <a:r>
                  <a:rPr lang="en-US" altLang="zh-CN" sz="3100" dirty="0">
                    <a:ea typeface="Cambria Math" pitchFamily="18" charset="0"/>
                  </a:rPr>
                  <a:t>)</a:t>
                </a:r>
                <a:r>
                  <a:rPr lang="en-US" altLang="zh-CN" sz="3100" dirty="0"/>
                  <a:t>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3</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4</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5</m:t>
                        </m:r>
                      </m:sup>
                    </m:sSup>
                  </m:oMath>
                </a14:m>
                <a:r>
                  <a:rPr lang="en-US" altLang="zh-CN" sz="3100" dirty="0">
                    <a:latin typeface="Cambria Math" pitchFamily="18" charset="0"/>
                    <a:ea typeface="Cambria Math" pitchFamily="18" charset="0"/>
                  </a:rPr>
                  <a:t>+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6</m:t>
                        </m:r>
                      </m:sup>
                    </m:sSup>
                  </m:oMath>
                </a14:m>
                <a:r>
                  <a:rPr lang="en-US" altLang="zh-CN" sz="3100" dirty="0">
                    <a:ea typeface="Cambria Math" pitchFamily="18" charset="0"/>
                  </a:rPr>
                  <a:t>)</a:t>
                </a:r>
                <a:r>
                  <a:rPr lang="en-US" altLang="zh-CN" sz="3100" dirty="0"/>
                  <a:t>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4</m:t>
                        </m:r>
                      </m:sup>
                    </m:sSup>
                  </m:oMath>
                </a14:m>
                <a:r>
                  <a:rPr lang="en-US" altLang="zh-CN" sz="3100" dirty="0">
                    <a:latin typeface="Cambria Math" pitchFamily="18" charset="0"/>
                    <a:ea typeface="Cambria Math" pitchFamily="18" charset="0"/>
                  </a:rPr>
                  <a:t> +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5</m:t>
                        </m:r>
                      </m:sup>
                    </m:sSup>
                  </m:oMath>
                </a14:m>
                <a:r>
                  <a:rPr lang="en-US" altLang="zh-CN" sz="3100" dirty="0">
                    <a:latin typeface="Cambria Math" pitchFamily="18" charset="0"/>
                    <a:ea typeface="Cambria Math" pitchFamily="18" charset="0"/>
                  </a:rPr>
                  <a:t>+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6</m:t>
                        </m:r>
                      </m:sup>
                    </m:sSup>
                  </m:oMath>
                </a14:m>
                <a:r>
                  <a:rPr lang="en-US" altLang="zh-CN" sz="3100" dirty="0">
                    <a:latin typeface="Cambria Math" pitchFamily="18" charset="0"/>
                    <a:ea typeface="Cambria Math" pitchFamily="18" charset="0"/>
                  </a:rPr>
                  <a:t>+ </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7</m:t>
                        </m:r>
                      </m:sup>
                    </m:sSup>
                  </m:oMath>
                </a14:m>
                <a:r>
                  <a:rPr lang="en-US" altLang="zh-CN" sz="3100" dirty="0">
                    <a:ea typeface="Cambria Math" pitchFamily="18" charset="0"/>
                  </a:rPr>
                  <a:t>) </a:t>
                </a:r>
                <a:r>
                  <a:rPr lang="en-US" altLang="zh-CN" sz="3100" dirty="0"/>
                  <a:t>=</a:t>
                </a:r>
                <a14:m>
                  <m:oMath xmlns:m="http://schemas.openxmlformats.org/officeDocument/2006/math">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b="0" i="0" dirty="0" smtClean="0">
                            <a:latin typeface="Cambria Math" panose="02040503050406030204" pitchFamily="18" charset="0"/>
                          </a:rPr>
                          <m:t>9</m:t>
                        </m:r>
                      </m:sup>
                    </m:sSup>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m:t>
                        </m:r>
                        <m:r>
                          <m:rPr>
                            <m:nor/>
                          </m:rPr>
                          <a:rPr lang="en-US" altLang="zh-CN" sz="3100" dirty="0"/>
                          <m:t>1</m:t>
                        </m:r>
                        <m:r>
                          <a:rPr lang="en-US" altLang="zh-CN" sz="3100" dirty="0">
                            <a:latin typeface="Cambria Math" panose="02040503050406030204" pitchFamily="18" charset="0"/>
                          </a:rPr>
                          <m:t>+</m:t>
                        </m:r>
                        <m:r>
                          <a:rPr lang="en-US" altLang="zh-CN" sz="3100" dirty="0">
                            <a:latin typeface="Cambria Math" panose="02040503050406030204" pitchFamily="18" charset="0"/>
                          </a:rPr>
                          <m:t>𝑥</m:t>
                        </m:r>
                        <m:r>
                          <a:rPr lang="en-US" altLang="zh-CN" sz="3100" dirty="0">
                            <a:latin typeface="Cambria Math" panose="02040503050406030204" pitchFamily="18" charset="0"/>
                          </a:rPr>
                          <m:t>+</m:t>
                        </m:r>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dirty="0">
                                <a:latin typeface="Cambria Math" panose="02040503050406030204" pitchFamily="18" charset="0"/>
                              </a:rPr>
                              <m:t>2</m:t>
                            </m:r>
                          </m:sup>
                        </m:sSup>
                        <m:r>
                          <a:rPr lang="en-US" altLang="zh-CN" sz="3100" b="0" i="0" dirty="0" smtClean="0">
                            <a:latin typeface="Cambria Math" panose="02040503050406030204" pitchFamily="18" charset="0"/>
                          </a:rPr>
                          <m:t>+</m:t>
                        </m:r>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3</m:t>
                            </m:r>
                          </m:sup>
                        </m:sSup>
                        <m:r>
                          <a:rPr lang="en-US" altLang="zh-CN" sz="3100" dirty="0">
                            <a:latin typeface="Cambria Math" panose="02040503050406030204" pitchFamily="18" charset="0"/>
                          </a:rPr>
                          <m:t>)</m:t>
                        </m:r>
                      </m:e>
                      <m:sup>
                        <m:r>
                          <a:rPr lang="en-US" altLang="zh-CN" sz="3100" dirty="0">
                            <a:latin typeface="Cambria Math" panose="02040503050406030204" pitchFamily="18" charset="0"/>
                          </a:rPr>
                          <m:t>3</m:t>
                        </m:r>
                      </m:sup>
                    </m:sSup>
                  </m:oMath>
                </a14:m>
                <a:endParaRPr lang="en-US" altLang="zh-CN" sz="3100" dirty="0"/>
              </a:p>
              <a:p>
                <a:pPr lvl="1">
                  <a:lnSpc>
                    <a:spcPct val="110000"/>
                  </a:lnSpc>
                </a:pPr>
                <a:r>
                  <a:rPr lang="zh-CN" altLang="en-US" sz="3100" dirty="0" smtClean="0"/>
                  <a:t>求</a:t>
                </a:r>
                <a:r>
                  <a:rPr lang="zh-CN" altLang="en-US" sz="3100" dirty="0"/>
                  <a:t>展开式</a:t>
                </a:r>
                <a14:m>
                  <m:oMath xmlns:m="http://schemas.openxmlformats.org/officeDocument/2006/math">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17</m:t>
                        </m:r>
                      </m:sup>
                    </m:sSup>
                  </m:oMath>
                </a14:m>
                <a:r>
                  <a:rPr lang="zh-CN" altLang="en-US" sz="3100" dirty="0"/>
                  <a:t>的</a:t>
                </a:r>
                <a:r>
                  <a:rPr lang="zh-CN" altLang="en-US" sz="3100" dirty="0" smtClean="0"/>
                  <a:t>系数</a:t>
                </a:r>
                <a:r>
                  <a:rPr lang="en-US" altLang="zh-CN" sz="3100" dirty="0" smtClean="0"/>
                  <a:t>, </a:t>
                </a:r>
                <a:r>
                  <a:rPr lang="zh-CN" altLang="en-US" sz="3100" dirty="0" smtClean="0"/>
                  <a:t>那么</a:t>
                </a:r>
                <a:r>
                  <a:rPr lang="zh-CN" altLang="en-US" sz="3100" dirty="0"/>
                  <a:t>相当于求</a:t>
                </a:r>
                <a14:m>
                  <m:oMath xmlns:m="http://schemas.openxmlformats.org/officeDocument/2006/math">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m:t>
                        </m:r>
                        <m:r>
                          <m:rPr>
                            <m:nor/>
                          </m:rPr>
                          <a:rPr lang="en-US" altLang="zh-CN" sz="3100" dirty="0"/>
                          <m:t>1+</m:t>
                        </m:r>
                        <m:r>
                          <a:rPr lang="en-US" altLang="zh-CN" sz="3100" dirty="0">
                            <a:latin typeface="Cambria Math" panose="02040503050406030204" pitchFamily="18" charset="0"/>
                          </a:rPr>
                          <m:t>𝑥</m:t>
                        </m:r>
                        <m:r>
                          <a:rPr lang="en-US" altLang="zh-CN" sz="3100" dirty="0">
                            <a:latin typeface="Cambria Math" panose="02040503050406030204" pitchFamily="18" charset="0"/>
                          </a:rPr>
                          <m:t>+</m:t>
                        </m:r>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dirty="0">
                                <a:latin typeface="Cambria Math" panose="02040503050406030204" pitchFamily="18" charset="0"/>
                              </a:rPr>
                              <m:t>2</m:t>
                            </m:r>
                          </m:sup>
                        </m:sSup>
                        <m:r>
                          <a:rPr lang="en-US" altLang="zh-CN" sz="3100" dirty="0">
                            <a:latin typeface="Cambria Math" panose="02040503050406030204" pitchFamily="18" charset="0"/>
                          </a:rPr>
                          <m:t>+</m:t>
                        </m:r>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3</m:t>
                            </m:r>
                          </m:sup>
                        </m:sSup>
                        <m:r>
                          <a:rPr lang="en-US" altLang="zh-CN" sz="3100" dirty="0">
                            <a:latin typeface="Cambria Math" panose="02040503050406030204" pitchFamily="18" charset="0"/>
                          </a:rPr>
                          <m:t>)</m:t>
                        </m:r>
                      </m:e>
                      <m:sup>
                        <m:r>
                          <a:rPr lang="en-US" altLang="zh-CN" sz="3100" dirty="0">
                            <a:latin typeface="Cambria Math" panose="02040503050406030204" pitchFamily="18" charset="0"/>
                          </a:rPr>
                          <m:t>3</m:t>
                        </m:r>
                      </m:sup>
                    </m:sSup>
                  </m:oMath>
                </a14:m>
                <a:r>
                  <a:rPr lang="zh-CN" altLang="en-US" sz="3100" dirty="0"/>
                  <a:t>展开式</a:t>
                </a:r>
                <a14:m>
                  <m:oMath xmlns:m="http://schemas.openxmlformats.org/officeDocument/2006/math">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b="0" i="0" dirty="0" smtClean="0">
                            <a:latin typeface="Cambria Math" panose="02040503050406030204" pitchFamily="18" charset="0"/>
                          </a:rPr>
                          <m:t>8</m:t>
                        </m:r>
                      </m:sup>
                    </m:sSup>
                  </m:oMath>
                </a14:m>
                <a:r>
                  <a:rPr lang="zh-CN" altLang="en-US" sz="3100" dirty="0"/>
                  <a:t>的系数</a:t>
                </a:r>
                <a:r>
                  <a:rPr lang="en-US" altLang="zh-CN" sz="3100" dirty="0" smtClean="0"/>
                  <a:t>.</a:t>
                </a:r>
              </a:p>
              <a:p>
                <a:pPr lvl="1">
                  <a:lnSpc>
                    <a:spcPct val="110000"/>
                  </a:lnSpc>
                </a:pPr>
                <a14:m>
                  <m:oMath xmlns:m="http://schemas.openxmlformats.org/officeDocument/2006/math">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m:t>
                        </m:r>
                        <m:r>
                          <m:rPr>
                            <m:nor/>
                          </m:rPr>
                          <a:rPr lang="en-US" altLang="zh-CN" sz="3100" dirty="0"/>
                          <m:t>1+</m:t>
                        </m:r>
                        <m:r>
                          <a:rPr lang="en-US" altLang="zh-CN" sz="3100" dirty="0">
                            <a:latin typeface="Cambria Math" panose="02040503050406030204" pitchFamily="18" charset="0"/>
                          </a:rPr>
                          <m:t>𝑥</m:t>
                        </m:r>
                        <m:r>
                          <a:rPr lang="en-US" altLang="zh-CN" sz="3100" dirty="0">
                            <a:latin typeface="Cambria Math" panose="02040503050406030204" pitchFamily="18" charset="0"/>
                          </a:rPr>
                          <m:t>+</m:t>
                        </m:r>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dirty="0">
                                <a:latin typeface="Cambria Math" panose="02040503050406030204" pitchFamily="18" charset="0"/>
                              </a:rPr>
                              <m:t>2</m:t>
                            </m:r>
                          </m:sup>
                        </m:sSup>
                        <m:r>
                          <a:rPr lang="en-US" altLang="zh-CN" sz="3100" dirty="0">
                            <a:latin typeface="Cambria Math" panose="02040503050406030204" pitchFamily="18" charset="0"/>
                          </a:rPr>
                          <m:t>+</m:t>
                        </m:r>
                        <m:sSup>
                          <m:sSupPr>
                            <m:ctrlPr>
                              <a:rPr lang="en-US" altLang="zh-CN" sz="3100" i="1" dirty="0">
                                <a:latin typeface="Cambria Math" panose="02040503050406030204" pitchFamily="18" charset="0"/>
                                <a:ea typeface="Cambria Math" pitchFamily="18" charset="0"/>
                              </a:rPr>
                            </m:ctrlPr>
                          </m:sSupPr>
                          <m:e>
                            <m:r>
                              <a:rPr lang="en-US" altLang="zh-CN" sz="3100" i="1" dirty="0">
                                <a:latin typeface="Cambria Math" panose="02040503050406030204" pitchFamily="18" charset="0"/>
                                <a:ea typeface="Cambria Math" pitchFamily="18" charset="0"/>
                              </a:rPr>
                              <m:t>𝑥</m:t>
                            </m:r>
                          </m:e>
                          <m:sup>
                            <m:r>
                              <a:rPr lang="en-US" altLang="zh-CN" sz="3100" i="1" dirty="0">
                                <a:latin typeface="Cambria Math" panose="02040503050406030204" pitchFamily="18" charset="0"/>
                                <a:ea typeface="Cambria Math" pitchFamily="18" charset="0"/>
                              </a:rPr>
                              <m:t>3</m:t>
                            </m:r>
                          </m:sup>
                        </m:sSup>
                        <m:r>
                          <a:rPr lang="en-US" altLang="zh-CN" sz="3100" dirty="0">
                            <a:latin typeface="Cambria Math" panose="02040503050406030204" pitchFamily="18" charset="0"/>
                          </a:rPr>
                          <m:t>)</m:t>
                        </m:r>
                      </m:e>
                      <m:sup>
                        <m:r>
                          <a:rPr lang="en-US" altLang="zh-CN" sz="3100" dirty="0">
                            <a:latin typeface="Cambria Math" panose="02040503050406030204" pitchFamily="18" charset="0"/>
                          </a:rPr>
                          <m:t>3</m:t>
                        </m:r>
                      </m:sup>
                    </m:sSup>
                  </m:oMath>
                </a14:m>
                <a:r>
                  <a:rPr lang="en-US" altLang="zh-CN" sz="3100" dirty="0" smtClean="0"/>
                  <a:t>=</a:t>
                </a:r>
                <a14:m>
                  <m:oMath xmlns:m="http://schemas.openxmlformats.org/officeDocument/2006/math">
                    <m:f>
                      <m:fPr>
                        <m:ctrlPr>
                          <a:rPr lang="en-US" altLang="zh-CN" sz="3100" i="1" smtClean="0">
                            <a:latin typeface="Cambria Math" panose="02040503050406030204" pitchFamily="18" charset="0"/>
                          </a:rPr>
                        </m:ctrlPr>
                      </m:fPr>
                      <m:num>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sSup>
                              <m:sSupPr>
                                <m:ctrlPr>
                                  <a:rPr lang="en-US" altLang="zh-CN" sz="3100" i="1" smtClean="0">
                                    <a:latin typeface="Cambria Math" panose="02040503050406030204" pitchFamily="18" charset="0"/>
                                  </a:rPr>
                                </m:ctrlPr>
                              </m:sSupPr>
                              <m:e>
                                <m:r>
                                  <a:rPr lang="en-US" altLang="zh-CN" sz="3100" b="0" i="1" smtClean="0">
                                    <a:latin typeface="Cambria Math" panose="02040503050406030204" pitchFamily="18" charset="0"/>
                                  </a:rPr>
                                  <m:t>𝑥</m:t>
                                </m:r>
                              </m:e>
                              <m:sup>
                                <m:r>
                                  <a:rPr lang="en-US" altLang="zh-CN" sz="3100" b="0" i="1" smtClean="0">
                                    <a:latin typeface="Cambria Math" panose="02040503050406030204" pitchFamily="18" charset="0"/>
                                  </a:rPr>
                                  <m:t>4</m:t>
                                </m:r>
                              </m:sup>
                            </m:sSup>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num>
                      <m:den>
                        <m:sSup>
                          <m:sSupPr>
                            <m:ctrlPr>
                              <a:rPr lang="en-US" altLang="zh-CN" sz="3100" i="1" smtClean="0">
                                <a:latin typeface="Cambria Math" panose="02040503050406030204" pitchFamily="18" charset="0"/>
                              </a:rPr>
                            </m:ctrlPr>
                          </m:sSupPr>
                          <m:e>
                            <m:r>
                              <a:rPr lang="en-US" altLang="zh-CN" sz="3100" b="0" i="1" smtClean="0">
                                <a:latin typeface="Cambria Math" panose="02040503050406030204" pitchFamily="18" charset="0"/>
                              </a:rPr>
                              <m:t>(1−</m:t>
                            </m:r>
                            <m:r>
                              <a:rPr lang="en-US" altLang="zh-CN" sz="3100" b="0" i="1" smtClean="0">
                                <a:latin typeface="Cambria Math" panose="02040503050406030204" pitchFamily="18" charset="0"/>
                              </a:rPr>
                              <m:t>𝑥</m:t>
                            </m:r>
                            <m:r>
                              <a:rPr lang="en-US" altLang="zh-CN" sz="3100" b="0" i="1" smtClean="0">
                                <a:latin typeface="Cambria Math" panose="02040503050406030204" pitchFamily="18" charset="0"/>
                              </a:rPr>
                              <m:t>)</m:t>
                            </m:r>
                          </m:e>
                          <m:sup>
                            <m:r>
                              <a:rPr lang="en-US" altLang="zh-CN" sz="3100" b="0" i="1" smtClean="0">
                                <a:latin typeface="Cambria Math" panose="02040503050406030204" pitchFamily="18" charset="0"/>
                              </a:rPr>
                              <m:t>3</m:t>
                            </m:r>
                          </m:sup>
                        </m:sSup>
                      </m:den>
                    </m:f>
                  </m:oMath>
                </a14:m>
                <a:r>
                  <a:rPr lang="en-US" altLang="zh-CN" sz="3100" dirty="0" smtClean="0"/>
                  <a:t>=</a:t>
                </a:r>
                <a14:m>
                  <m:oMath xmlns:m="http://schemas.openxmlformats.org/officeDocument/2006/math">
                    <m:f>
                      <m:fPr>
                        <m:ctrlPr>
                          <a:rPr lang="en-US" altLang="zh-CN" sz="3100" i="1">
                            <a:latin typeface="Cambria Math" panose="02040503050406030204" pitchFamily="18" charset="0"/>
                          </a:rPr>
                        </m:ctrlPr>
                      </m:fPr>
                      <m:num>
                        <m:r>
                          <a:rPr lang="en-US" altLang="zh-CN" sz="3100" b="0" i="1" smtClean="0">
                            <a:latin typeface="Cambria Math" panose="02040503050406030204" pitchFamily="18" charset="0"/>
                          </a:rPr>
                          <m:t>(1−3</m:t>
                        </m:r>
                        <m:sSup>
                          <m:sSupPr>
                            <m:ctrlPr>
                              <a:rPr lang="en-US" altLang="zh-CN" sz="3100" b="0" i="1" smtClean="0">
                                <a:latin typeface="Cambria Math" panose="02040503050406030204" pitchFamily="18" charset="0"/>
                              </a:rPr>
                            </m:ctrlPr>
                          </m:sSupPr>
                          <m:e>
                            <m:r>
                              <a:rPr lang="en-US" altLang="zh-CN" sz="3100" b="0" i="1" smtClean="0">
                                <a:latin typeface="Cambria Math" panose="02040503050406030204" pitchFamily="18" charset="0"/>
                              </a:rPr>
                              <m:t>𝑥</m:t>
                            </m:r>
                          </m:e>
                          <m:sup>
                            <m:r>
                              <a:rPr lang="en-US" altLang="zh-CN" sz="3100" b="0" i="1" smtClean="0">
                                <a:latin typeface="Cambria Math" panose="02040503050406030204" pitchFamily="18" charset="0"/>
                              </a:rPr>
                              <m:t>4</m:t>
                            </m:r>
                          </m:sup>
                        </m:sSup>
                        <m:r>
                          <a:rPr lang="en-US" altLang="zh-CN" sz="3100" b="0" i="1" smtClean="0">
                            <a:latin typeface="Cambria Math" panose="02040503050406030204" pitchFamily="18" charset="0"/>
                          </a:rPr>
                          <m:t>+3</m:t>
                        </m:r>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𝑥</m:t>
                            </m:r>
                          </m:e>
                          <m:sup>
                            <m:r>
                              <a:rPr lang="en-US" altLang="zh-CN" sz="3100" b="0" i="1" smtClean="0">
                                <a:latin typeface="Cambria Math" panose="02040503050406030204" pitchFamily="18" charset="0"/>
                              </a:rPr>
                              <m:t>8</m:t>
                            </m:r>
                          </m:sup>
                        </m:sSup>
                        <m:r>
                          <a:rPr lang="en-US" altLang="zh-CN" sz="3100" b="0" i="1" smtClean="0">
                            <a:latin typeface="Cambria Math" panose="02040503050406030204" pitchFamily="18" charset="0"/>
                          </a:rPr>
                          <m:t>−</m:t>
                        </m:r>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𝑥</m:t>
                            </m:r>
                          </m:e>
                          <m:sup>
                            <m:r>
                              <a:rPr lang="en-US" altLang="zh-CN" sz="3100" b="0" i="1" smtClean="0">
                                <a:latin typeface="Cambria Math" panose="02040503050406030204" pitchFamily="18" charset="0"/>
                              </a:rPr>
                              <m:t>12</m:t>
                            </m:r>
                          </m:sup>
                        </m:sSup>
                        <m:r>
                          <a:rPr lang="en-US" altLang="zh-CN" sz="3100" b="0" i="1" smtClean="0">
                            <a:latin typeface="Cambria Math" panose="02040503050406030204" pitchFamily="18" charset="0"/>
                          </a:rPr>
                          <m:t>)</m:t>
                        </m:r>
                      </m:num>
                      <m:den>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r>
                              <a:rPr lang="en-US" altLang="zh-CN" sz="3100" i="1">
                                <a:latin typeface="Cambria Math" panose="02040503050406030204" pitchFamily="18" charset="0"/>
                              </a:rPr>
                              <m:t>𝑥</m:t>
                            </m:r>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den>
                    </m:f>
                  </m:oMath>
                </a14:m>
                <a:r>
                  <a:rPr lang="en-US" altLang="zh-CN" sz="3100" dirty="0" smtClean="0"/>
                  <a:t>=</a:t>
                </a:r>
                <a14:m>
                  <m:oMath xmlns:m="http://schemas.openxmlformats.org/officeDocument/2006/math">
                    <m:f>
                      <m:fPr>
                        <m:ctrlPr>
                          <a:rPr lang="en-US" altLang="zh-CN" sz="3100" i="1">
                            <a:latin typeface="Cambria Math" panose="02040503050406030204" pitchFamily="18" charset="0"/>
                          </a:rPr>
                        </m:ctrlPr>
                      </m:fPr>
                      <m:num>
                        <m:r>
                          <a:rPr lang="en-US" altLang="zh-CN" sz="3100" i="1">
                            <a:latin typeface="Cambria Math" panose="02040503050406030204" pitchFamily="18" charset="0"/>
                          </a:rPr>
                          <m:t>1</m:t>
                        </m:r>
                      </m:num>
                      <m:den>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r>
                              <a:rPr lang="en-US" altLang="zh-CN" sz="3100" i="1">
                                <a:latin typeface="Cambria Math" panose="02040503050406030204" pitchFamily="18" charset="0"/>
                              </a:rPr>
                              <m:t>𝑥</m:t>
                            </m:r>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den>
                    </m:f>
                  </m:oMath>
                </a14:m>
                <a:r>
                  <a:rPr lang="en-US" altLang="zh-CN" sz="3100" dirty="0" smtClean="0"/>
                  <a:t>+</a:t>
                </a:r>
                <a14:m>
                  <m:oMath xmlns:m="http://schemas.openxmlformats.org/officeDocument/2006/math">
                    <m:f>
                      <m:fPr>
                        <m:ctrlPr>
                          <a:rPr lang="en-US" altLang="zh-CN" sz="3100" i="1">
                            <a:latin typeface="Cambria Math" panose="02040503050406030204" pitchFamily="18" charset="0"/>
                          </a:rPr>
                        </m:ctrlPr>
                      </m:fPr>
                      <m:num>
                        <m:r>
                          <a:rPr lang="en-US" altLang="zh-CN" sz="3100" i="1">
                            <a:latin typeface="Cambria Math" panose="02040503050406030204" pitchFamily="18" charset="0"/>
                          </a:rPr>
                          <m:t>−3</m:t>
                        </m:r>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𝑥</m:t>
                            </m:r>
                          </m:e>
                          <m:sup>
                            <m:r>
                              <a:rPr lang="en-US" altLang="zh-CN" sz="3100" b="0" i="1" smtClean="0">
                                <a:latin typeface="Cambria Math" panose="02040503050406030204" pitchFamily="18" charset="0"/>
                              </a:rPr>
                              <m:t>4</m:t>
                            </m:r>
                          </m:sup>
                        </m:sSup>
                      </m:num>
                      <m:den>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r>
                              <a:rPr lang="en-US" altLang="zh-CN" sz="3100" i="1">
                                <a:latin typeface="Cambria Math" panose="02040503050406030204" pitchFamily="18" charset="0"/>
                              </a:rPr>
                              <m:t>𝑥</m:t>
                            </m:r>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den>
                    </m:f>
                  </m:oMath>
                </a14:m>
                <a:r>
                  <a:rPr lang="en-US" altLang="zh-CN" sz="3100" dirty="0" smtClean="0"/>
                  <a:t>+</a:t>
                </a:r>
                <a14:m>
                  <m:oMath xmlns:m="http://schemas.openxmlformats.org/officeDocument/2006/math">
                    <m:f>
                      <m:fPr>
                        <m:ctrlPr>
                          <a:rPr lang="en-US" altLang="zh-CN" sz="3100" i="1">
                            <a:latin typeface="Cambria Math" panose="02040503050406030204" pitchFamily="18" charset="0"/>
                          </a:rPr>
                        </m:ctrlPr>
                      </m:fPr>
                      <m:num>
                        <m:r>
                          <a:rPr lang="en-US" altLang="zh-CN" sz="3100" i="1">
                            <a:latin typeface="Cambria Math" panose="02040503050406030204" pitchFamily="18" charset="0"/>
                          </a:rPr>
                          <m:t>3</m:t>
                        </m:r>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𝑥</m:t>
                            </m:r>
                          </m:e>
                          <m:sup>
                            <m:r>
                              <a:rPr lang="en-US" altLang="zh-CN" sz="3100" b="0" i="1" smtClean="0">
                                <a:latin typeface="Cambria Math" panose="02040503050406030204" pitchFamily="18" charset="0"/>
                              </a:rPr>
                              <m:t>8</m:t>
                            </m:r>
                          </m:sup>
                        </m:sSup>
                      </m:num>
                      <m:den>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r>
                              <a:rPr lang="en-US" altLang="zh-CN" sz="3100" i="1">
                                <a:latin typeface="Cambria Math" panose="02040503050406030204" pitchFamily="18" charset="0"/>
                              </a:rPr>
                              <m:t>𝑥</m:t>
                            </m:r>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den>
                    </m:f>
                  </m:oMath>
                </a14:m>
                <a:r>
                  <a:rPr lang="en-US" altLang="zh-CN" sz="3100" dirty="0" smtClean="0"/>
                  <a:t>+</a:t>
                </a:r>
                <a14:m>
                  <m:oMath xmlns:m="http://schemas.openxmlformats.org/officeDocument/2006/math">
                    <m:f>
                      <m:fPr>
                        <m:ctrlPr>
                          <a:rPr lang="en-US" altLang="zh-CN" sz="3100" i="1">
                            <a:latin typeface="Cambria Math" panose="02040503050406030204" pitchFamily="18" charset="0"/>
                          </a:rPr>
                        </m:ctrlPr>
                      </m:fPr>
                      <m:num>
                        <m:r>
                          <a:rPr lang="en-US" altLang="zh-CN" sz="3100" i="1">
                            <a:latin typeface="Cambria Math" panose="02040503050406030204" pitchFamily="18" charset="0"/>
                          </a:rPr>
                          <m:t>−</m:t>
                        </m:r>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𝑥</m:t>
                            </m:r>
                          </m:e>
                          <m:sup>
                            <m:r>
                              <a:rPr lang="en-US" altLang="zh-CN" sz="3100" i="1">
                                <a:latin typeface="Cambria Math" panose="02040503050406030204" pitchFamily="18" charset="0"/>
                              </a:rPr>
                              <m:t>12</m:t>
                            </m:r>
                          </m:sup>
                        </m:sSup>
                      </m:num>
                      <m:den>
                        <m:sSup>
                          <m:sSupPr>
                            <m:ctrlPr>
                              <a:rPr lang="en-US" altLang="zh-CN" sz="3100" i="1">
                                <a:latin typeface="Cambria Math" panose="02040503050406030204" pitchFamily="18" charset="0"/>
                              </a:rPr>
                            </m:ctrlPr>
                          </m:sSupPr>
                          <m:e>
                            <m:r>
                              <a:rPr lang="en-US" altLang="zh-CN" sz="3100" i="1">
                                <a:latin typeface="Cambria Math" panose="02040503050406030204" pitchFamily="18" charset="0"/>
                              </a:rPr>
                              <m:t>(1−</m:t>
                            </m:r>
                            <m:r>
                              <a:rPr lang="en-US" altLang="zh-CN" sz="3100" i="1">
                                <a:latin typeface="Cambria Math" panose="02040503050406030204" pitchFamily="18" charset="0"/>
                              </a:rPr>
                              <m:t>𝑥</m:t>
                            </m:r>
                            <m:r>
                              <a:rPr lang="en-US" altLang="zh-CN" sz="3100" i="1">
                                <a:latin typeface="Cambria Math" panose="02040503050406030204" pitchFamily="18" charset="0"/>
                              </a:rPr>
                              <m:t>)</m:t>
                            </m:r>
                          </m:e>
                          <m:sup>
                            <m:r>
                              <a:rPr lang="en-US" altLang="zh-CN" sz="3100" i="1">
                                <a:latin typeface="Cambria Math" panose="02040503050406030204" pitchFamily="18" charset="0"/>
                              </a:rPr>
                              <m:t>3</m:t>
                            </m:r>
                          </m:sup>
                        </m:sSup>
                      </m:den>
                    </m:f>
                  </m:oMath>
                </a14:m>
                <a:r>
                  <a:rPr lang="en-US" altLang="zh-CN" sz="3100" dirty="0" smtClean="0"/>
                  <a:t> </a:t>
                </a:r>
              </a:p>
              <a:p>
                <a:pPr marL="801688" lvl="1" indent="-169863">
                  <a:lnSpc>
                    <a:spcPct val="110000"/>
                  </a:lnSpc>
                  <a:buClr>
                    <a:schemeClr val="accent6"/>
                  </a:buClr>
                  <a:buFont typeface="Arial" panose="020B0604020202020204" pitchFamily="34" charset="0"/>
                  <a:buChar char="•"/>
                </a:pPr>
                <a:r>
                  <a:rPr lang="zh-CN" altLang="en-US" sz="2900" dirty="0" smtClean="0"/>
                  <a:t>其中</a:t>
                </a:r>
                <a14:m>
                  <m:oMath xmlns:m="http://schemas.openxmlformats.org/officeDocument/2006/math">
                    <m:f>
                      <m:fPr>
                        <m:ctrlPr>
                          <a:rPr lang="en-US" altLang="zh-CN" sz="2900" i="1">
                            <a:latin typeface="Cambria Math" panose="02040503050406030204" pitchFamily="18" charset="0"/>
                          </a:rPr>
                        </m:ctrlPr>
                      </m:fPr>
                      <m:num>
                        <m:r>
                          <a:rPr lang="en-US" altLang="zh-CN" sz="2900" b="0" i="1" smtClean="0">
                            <a:latin typeface="Cambria Math" panose="02040503050406030204" pitchFamily="18" charset="0"/>
                          </a:rPr>
                          <m:t>1</m:t>
                        </m:r>
                      </m:num>
                      <m:den>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(1−</m:t>
                            </m:r>
                            <m:r>
                              <a:rPr lang="en-US" altLang="zh-CN" sz="2900" i="1">
                                <a:latin typeface="Cambria Math" panose="02040503050406030204" pitchFamily="18" charset="0"/>
                              </a:rPr>
                              <m:t>𝑥</m:t>
                            </m:r>
                            <m:r>
                              <a:rPr lang="en-US" altLang="zh-CN" sz="2900" i="1">
                                <a:latin typeface="Cambria Math" panose="02040503050406030204" pitchFamily="18" charset="0"/>
                              </a:rPr>
                              <m:t>)</m:t>
                            </m:r>
                          </m:e>
                          <m:sup>
                            <m:r>
                              <a:rPr lang="en-US" altLang="zh-CN" sz="2900" i="1">
                                <a:latin typeface="Cambria Math" panose="02040503050406030204" pitchFamily="18" charset="0"/>
                              </a:rPr>
                              <m:t>3</m:t>
                            </m:r>
                          </m:sup>
                        </m:sSup>
                      </m:den>
                    </m:f>
                  </m:oMath>
                </a14:m>
                <a:r>
                  <a:rPr lang="en-US" altLang="zh-CN" sz="2900" dirty="0" smtClean="0"/>
                  <a:t>=</a:t>
                </a:r>
                <a14:m>
                  <m:oMath xmlns:m="http://schemas.openxmlformats.org/officeDocument/2006/math">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smtClean="0">
                            <a:latin typeface="Cambria Math" panose="02040503050406030204" pitchFamily="18" charset="0"/>
                          </a:rPr>
                          <m:t>𝑐</m:t>
                        </m:r>
                        <m:r>
                          <a:rPr lang="en-US" altLang="zh-CN" sz="2900" b="0" i="1" smtClean="0">
                            <a:latin typeface="Cambria Math" panose="02040503050406030204" pitchFamily="18" charset="0"/>
                          </a:rPr>
                          <m:t>(2+</m:t>
                        </m:r>
                        <m:r>
                          <a:rPr lang="en-US" altLang="zh-CN" sz="2900" b="0" i="1" smtClean="0">
                            <a:latin typeface="Cambria Math" panose="02040503050406030204" pitchFamily="18" charset="0"/>
                          </a:rPr>
                          <m:t>𝑘</m:t>
                        </m:r>
                        <m:r>
                          <a:rPr lang="en-US" altLang="zh-CN" sz="2900" b="0" i="1" smtClean="0">
                            <a:latin typeface="Cambria Math" panose="02040503050406030204" pitchFamily="18" charset="0"/>
                          </a:rPr>
                          <m:t>,</m:t>
                        </m:r>
                        <m:r>
                          <a:rPr lang="en-US" altLang="zh-CN" sz="2900" b="0" i="1" smtClean="0">
                            <a:latin typeface="Cambria Math" panose="02040503050406030204" pitchFamily="18" charset="0"/>
                          </a:rPr>
                          <m:t>𝑘</m:t>
                        </m:r>
                        <m:r>
                          <a:rPr lang="en-US" altLang="zh-CN" sz="2900" b="0" i="1" smtClean="0">
                            <a:latin typeface="Cambria Math" panose="02040503050406030204" pitchFamily="18" charset="0"/>
                          </a:rPr>
                          <m:t>)</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oMath>
                </a14:m>
                <a:r>
                  <a:rPr lang="en-US" sz="2900" dirty="0" smtClean="0"/>
                  <a:t>=</a:t>
                </a:r>
                <a14:m>
                  <m:oMath xmlns:m="http://schemas.openxmlformats.org/officeDocument/2006/math">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a:latin typeface="Cambria Math" panose="02040503050406030204" pitchFamily="18" charset="0"/>
                          </a:rPr>
                          <m:t>𝑐</m:t>
                        </m:r>
                        <m:r>
                          <a:rPr lang="en-US" altLang="zh-CN" sz="2900" i="1">
                            <a:latin typeface="Cambria Math" panose="02040503050406030204" pitchFamily="18" charset="0"/>
                          </a:rPr>
                          <m:t>(2+</m:t>
                        </m:r>
                        <m:r>
                          <a:rPr lang="en-US" altLang="zh-CN" sz="2900" i="1">
                            <a:latin typeface="Cambria Math" panose="02040503050406030204" pitchFamily="18" charset="0"/>
                          </a:rPr>
                          <m:t>𝑘</m:t>
                        </m:r>
                        <m:r>
                          <a:rPr lang="en-US" altLang="zh-CN" sz="2900" i="1">
                            <a:latin typeface="Cambria Math" panose="02040503050406030204" pitchFamily="18" charset="0"/>
                          </a:rPr>
                          <m:t>,2)</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r>
                      <a:rPr lang="en-US" altLang="zh-CN" sz="2900" b="0" i="1" smtClean="0">
                        <a:latin typeface="Cambria Math" panose="02040503050406030204" pitchFamily="18" charset="0"/>
                      </a:rPr>
                      <m:t>.</m:t>
                    </m:r>
                  </m:oMath>
                </a14:m>
                <a:r>
                  <a:rPr lang="zh-CN" altLang="en-US" sz="2900" dirty="0" smtClean="0"/>
                  <a:t> 我们要找的是</a:t>
                </a:r>
                <a14:m>
                  <m:oMath xmlns:m="http://schemas.openxmlformats.org/officeDocument/2006/math">
                    <m:sSup>
                      <m:sSupPr>
                        <m:ctrlPr>
                          <a:rPr lang="en-US" altLang="zh-CN" sz="2900" i="1" dirty="0">
                            <a:latin typeface="Cambria Math" panose="02040503050406030204" pitchFamily="18" charset="0"/>
                          </a:rPr>
                        </m:ctrlPr>
                      </m:sSupPr>
                      <m:e>
                        <m:r>
                          <a:rPr lang="en-US" altLang="zh-CN" sz="2900" dirty="0">
                            <a:latin typeface="Cambria Math" panose="02040503050406030204" pitchFamily="18" charset="0"/>
                          </a:rPr>
                          <m:t>𝑥</m:t>
                        </m:r>
                      </m:e>
                      <m:sup>
                        <m:r>
                          <a:rPr lang="en-US" altLang="zh-CN" sz="2900" b="0" i="0" dirty="0" smtClean="0">
                            <a:latin typeface="Cambria Math" panose="02040503050406030204" pitchFamily="18" charset="0"/>
                          </a:rPr>
                          <m:t>8</m:t>
                        </m:r>
                      </m:sup>
                    </m:sSup>
                  </m:oMath>
                </a14:m>
                <a:r>
                  <a:rPr lang="zh-CN" altLang="en-US" sz="2900" dirty="0"/>
                  <a:t>的</a:t>
                </a:r>
                <a:r>
                  <a:rPr lang="zh-CN" altLang="en-US" sz="2900" dirty="0" smtClean="0"/>
                  <a:t>系数</a:t>
                </a:r>
                <a:r>
                  <a:rPr lang="en-US" altLang="zh-CN" sz="2900" dirty="0" smtClean="0"/>
                  <a:t>, </a:t>
                </a:r>
                <a:r>
                  <a:rPr lang="zh-CN" altLang="en-US" sz="2900" dirty="0" smtClean="0"/>
                  <a:t>即</a:t>
                </a:r>
                <a14:m>
                  <m:oMath xmlns:m="http://schemas.openxmlformats.org/officeDocument/2006/math">
                    <m:r>
                      <a:rPr lang="en-US" altLang="zh-CN" sz="2900" i="1">
                        <a:latin typeface="Cambria Math" panose="02040503050406030204" pitchFamily="18" charset="0"/>
                      </a:rPr>
                      <m:t>𝑘</m:t>
                    </m:r>
                    <m:r>
                      <a:rPr lang="en-US" altLang="zh-CN" sz="2900" i="1">
                        <a:latin typeface="Cambria Math" panose="02040503050406030204" pitchFamily="18" charset="0"/>
                      </a:rPr>
                      <m:t> </m:t>
                    </m:r>
                  </m:oMath>
                </a14:m>
                <a:r>
                  <a:rPr lang="en-US" altLang="zh-CN" sz="2900" dirty="0" smtClean="0"/>
                  <a:t>=8, </a:t>
                </a:r>
                <a:r>
                  <a:rPr lang="zh-CN" altLang="en-US" sz="2900" dirty="0" smtClean="0"/>
                  <a:t>因此</a:t>
                </a:r>
                <a14:m>
                  <m:oMath xmlns:m="http://schemas.openxmlformats.org/officeDocument/2006/math">
                    <m:r>
                      <a:rPr lang="en-US" altLang="zh-CN" sz="2900" i="1">
                        <a:latin typeface="Cambria Math" panose="02040503050406030204" pitchFamily="18" charset="0"/>
                      </a:rPr>
                      <m:t>𝑐</m:t>
                    </m:r>
                  </m:oMath>
                </a14:m>
                <a:r>
                  <a:rPr lang="en-US" altLang="zh-CN" sz="2900" dirty="0" smtClean="0"/>
                  <a:t>(2+8,2)=45.</a:t>
                </a:r>
              </a:p>
              <a:p>
                <a:pPr marL="801688" lvl="1" indent="-169863">
                  <a:lnSpc>
                    <a:spcPct val="110000"/>
                  </a:lnSpc>
                  <a:buClr>
                    <a:schemeClr val="accent6"/>
                  </a:buClr>
                  <a:buFont typeface="Arial" panose="020B0604020202020204" pitchFamily="34" charset="0"/>
                  <a:buChar char="•"/>
                </a:pPr>
                <a:r>
                  <a:rPr lang="zh-CN" altLang="en-US" sz="2900" dirty="0"/>
                  <a:t>其中</a:t>
                </a:r>
                <a14:m>
                  <m:oMath xmlns:m="http://schemas.openxmlformats.org/officeDocument/2006/math">
                    <m:f>
                      <m:fPr>
                        <m:ctrlPr>
                          <a:rPr lang="en-US" altLang="zh-CN" sz="2900" i="1">
                            <a:latin typeface="Cambria Math" panose="02040503050406030204" pitchFamily="18" charset="0"/>
                          </a:rPr>
                        </m:ctrlPr>
                      </m:fPr>
                      <m:num>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4</m:t>
                            </m:r>
                          </m:sup>
                        </m:sSup>
                      </m:num>
                      <m:den>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(1−</m:t>
                            </m:r>
                            <m:r>
                              <a:rPr lang="en-US" altLang="zh-CN" sz="2900" i="1">
                                <a:latin typeface="Cambria Math" panose="02040503050406030204" pitchFamily="18" charset="0"/>
                              </a:rPr>
                              <m:t>𝑥</m:t>
                            </m:r>
                            <m:r>
                              <a:rPr lang="en-US" altLang="zh-CN" sz="2900" i="1">
                                <a:latin typeface="Cambria Math" panose="02040503050406030204" pitchFamily="18" charset="0"/>
                              </a:rPr>
                              <m:t>)</m:t>
                            </m:r>
                          </m:e>
                          <m:sup>
                            <m:r>
                              <a:rPr lang="en-US" altLang="zh-CN" sz="2900" i="1">
                                <a:latin typeface="Cambria Math" panose="02040503050406030204" pitchFamily="18" charset="0"/>
                              </a:rPr>
                              <m:t>3</m:t>
                            </m:r>
                          </m:sup>
                        </m:sSup>
                      </m:den>
                    </m:f>
                  </m:oMath>
                </a14:m>
                <a:r>
                  <a:rPr lang="en-US" altLang="zh-CN" sz="2900" dirty="0" smtClean="0"/>
                  <a:t>=</a:t>
                </a:r>
                <a14:m>
                  <m:oMath xmlns:m="http://schemas.openxmlformats.org/officeDocument/2006/math">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4</m:t>
                        </m:r>
                      </m:sup>
                    </m:sSup>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a:latin typeface="Cambria Math" panose="02040503050406030204" pitchFamily="18" charset="0"/>
                          </a:rPr>
                          <m:t>𝑐</m:t>
                        </m:r>
                        <m:r>
                          <a:rPr lang="en-US" altLang="zh-CN" sz="2900" i="1">
                            <a:latin typeface="Cambria Math" panose="02040503050406030204" pitchFamily="18" charset="0"/>
                          </a:rPr>
                          <m:t>(2+</m:t>
                        </m:r>
                        <m:r>
                          <a:rPr lang="en-US" altLang="zh-CN" sz="2900" i="1">
                            <a:latin typeface="Cambria Math" panose="02040503050406030204" pitchFamily="18" charset="0"/>
                          </a:rPr>
                          <m:t>𝑘</m:t>
                        </m:r>
                        <m:r>
                          <a:rPr lang="en-US" altLang="zh-CN" sz="2900" i="1">
                            <a:latin typeface="Cambria Math" panose="02040503050406030204" pitchFamily="18" charset="0"/>
                          </a:rPr>
                          <m:t>,</m:t>
                        </m:r>
                        <m:r>
                          <a:rPr lang="en-US" altLang="zh-CN" sz="2900" i="1">
                            <a:latin typeface="Cambria Math" panose="02040503050406030204" pitchFamily="18" charset="0"/>
                          </a:rPr>
                          <m:t>𝑘</m:t>
                        </m:r>
                        <m:r>
                          <a:rPr lang="en-US" altLang="zh-CN" sz="2900" i="1">
                            <a:latin typeface="Cambria Math" panose="02040503050406030204" pitchFamily="18" charset="0"/>
                          </a:rPr>
                          <m:t>)</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oMath>
                </a14:m>
                <a:r>
                  <a:rPr lang="en-US" altLang="zh-CN" sz="2900" dirty="0"/>
                  <a:t>=</a:t>
                </a:r>
                <a14:m>
                  <m:oMath xmlns:m="http://schemas.openxmlformats.org/officeDocument/2006/math">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4</m:t>
                        </m:r>
                      </m:sup>
                    </m:sSup>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a:latin typeface="Cambria Math" panose="02040503050406030204" pitchFamily="18" charset="0"/>
                          </a:rPr>
                          <m:t>𝑐</m:t>
                        </m:r>
                        <m:r>
                          <a:rPr lang="en-US" altLang="zh-CN" sz="2900" i="1">
                            <a:latin typeface="Cambria Math" panose="02040503050406030204" pitchFamily="18" charset="0"/>
                          </a:rPr>
                          <m:t>(2+</m:t>
                        </m:r>
                        <m:r>
                          <a:rPr lang="en-US" altLang="zh-CN" sz="2900" i="1">
                            <a:latin typeface="Cambria Math" panose="02040503050406030204" pitchFamily="18" charset="0"/>
                          </a:rPr>
                          <m:t>𝑘</m:t>
                        </m:r>
                        <m:r>
                          <a:rPr lang="en-US" altLang="zh-CN" sz="2900" i="1">
                            <a:latin typeface="Cambria Math" panose="02040503050406030204" pitchFamily="18" charset="0"/>
                          </a:rPr>
                          <m:t>,2)</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oMath>
                </a14:m>
                <a:r>
                  <a:rPr lang="en-US" altLang="zh-CN" sz="2900" dirty="0" smtClean="0"/>
                  <a:t>. </a:t>
                </a:r>
                <a:r>
                  <a:rPr lang="zh-CN" altLang="en-US" sz="2900" dirty="0" smtClean="0"/>
                  <a:t>我们</a:t>
                </a:r>
                <a:r>
                  <a:rPr lang="zh-CN" altLang="en-US" sz="2900" dirty="0"/>
                  <a:t>要找的是</a:t>
                </a:r>
                <a14:m>
                  <m:oMath xmlns:m="http://schemas.openxmlformats.org/officeDocument/2006/math">
                    <m:sSup>
                      <m:sSupPr>
                        <m:ctrlPr>
                          <a:rPr lang="en-US" altLang="zh-CN" sz="2900" i="1" dirty="0">
                            <a:latin typeface="Cambria Math" panose="02040503050406030204" pitchFamily="18" charset="0"/>
                          </a:rPr>
                        </m:ctrlPr>
                      </m:sSupPr>
                      <m:e>
                        <m:r>
                          <a:rPr lang="en-US" altLang="zh-CN" sz="2900" dirty="0">
                            <a:latin typeface="Cambria Math" panose="02040503050406030204" pitchFamily="18" charset="0"/>
                          </a:rPr>
                          <m:t>𝑥</m:t>
                        </m:r>
                      </m:e>
                      <m:sup>
                        <m:r>
                          <a:rPr lang="en-US" altLang="zh-CN" sz="2900" b="0" i="0" dirty="0" smtClean="0">
                            <a:latin typeface="Cambria Math" panose="02040503050406030204" pitchFamily="18" charset="0"/>
                          </a:rPr>
                          <m:t>4</m:t>
                        </m:r>
                      </m:sup>
                    </m:sSup>
                  </m:oMath>
                </a14:m>
                <a:r>
                  <a:rPr lang="zh-CN" altLang="en-US" sz="2900" dirty="0"/>
                  <a:t>的系数</a:t>
                </a:r>
                <a:r>
                  <a:rPr lang="en-US" altLang="zh-CN" sz="2900" dirty="0"/>
                  <a:t>, </a:t>
                </a:r>
                <a:r>
                  <a:rPr lang="zh-CN" altLang="en-US" sz="2900" dirty="0"/>
                  <a:t>即</a:t>
                </a:r>
                <a14:m>
                  <m:oMath xmlns:m="http://schemas.openxmlformats.org/officeDocument/2006/math">
                    <m:r>
                      <a:rPr lang="en-US" altLang="zh-CN" sz="2900" i="1">
                        <a:latin typeface="Cambria Math" panose="02040503050406030204" pitchFamily="18" charset="0"/>
                      </a:rPr>
                      <m:t>𝑘</m:t>
                    </m:r>
                    <m:r>
                      <a:rPr lang="en-US" altLang="zh-CN" sz="2900" i="1">
                        <a:latin typeface="Cambria Math" panose="02040503050406030204" pitchFamily="18" charset="0"/>
                      </a:rPr>
                      <m:t> </m:t>
                    </m:r>
                  </m:oMath>
                </a14:m>
                <a:r>
                  <a:rPr lang="en-US" altLang="zh-CN" sz="2900" dirty="0" smtClean="0"/>
                  <a:t>=4, </a:t>
                </a:r>
                <a:r>
                  <a:rPr lang="zh-CN" altLang="en-US" sz="2900" dirty="0"/>
                  <a:t>因此</a:t>
                </a:r>
                <a14:m>
                  <m:oMath xmlns:m="http://schemas.openxmlformats.org/officeDocument/2006/math">
                    <m:r>
                      <a:rPr lang="en-US" altLang="zh-CN" sz="2900" i="1">
                        <a:latin typeface="Cambria Math" panose="02040503050406030204" pitchFamily="18" charset="0"/>
                      </a:rPr>
                      <m:t>−3</m:t>
                    </m:r>
                    <m:r>
                      <a:rPr lang="en-US" altLang="zh-CN" sz="2900" i="1" smtClean="0">
                        <a:latin typeface="Cambria Math" panose="02040503050406030204" pitchFamily="18" charset="0"/>
                        <a:ea typeface="Cambria Math" panose="02040503050406030204" pitchFamily="18" charset="0"/>
                      </a:rPr>
                      <m:t>∗</m:t>
                    </m:r>
                    <m:r>
                      <a:rPr lang="en-US" altLang="zh-CN" sz="2900" i="1">
                        <a:latin typeface="Cambria Math" panose="02040503050406030204" pitchFamily="18" charset="0"/>
                      </a:rPr>
                      <m:t>𝑐</m:t>
                    </m:r>
                  </m:oMath>
                </a14:m>
                <a:r>
                  <a:rPr lang="en-US" altLang="zh-CN" sz="2900" dirty="0"/>
                  <a:t>(</a:t>
                </a:r>
                <a:r>
                  <a:rPr lang="en-US" altLang="zh-CN" sz="2900" dirty="0" smtClean="0"/>
                  <a:t>2+4,2)=-45.</a:t>
                </a:r>
              </a:p>
              <a:p>
                <a:pPr marL="801688" lvl="1" indent="-169863">
                  <a:lnSpc>
                    <a:spcPct val="110000"/>
                  </a:lnSpc>
                  <a:buClr>
                    <a:schemeClr val="accent6"/>
                  </a:buClr>
                  <a:buFont typeface="Arial" panose="020B0604020202020204" pitchFamily="34" charset="0"/>
                  <a:buChar char="•"/>
                </a:pPr>
                <a:r>
                  <a:rPr lang="zh-CN" altLang="en-US" sz="2900" dirty="0"/>
                  <a:t>其中</a:t>
                </a:r>
                <a14:m>
                  <m:oMath xmlns:m="http://schemas.openxmlformats.org/officeDocument/2006/math">
                    <m:f>
                      <m:fPr>
                        <m:ctrlPr>
                          <a:rPr lang="en-US" altLang="zh-CN" sz="2900" i="1">
                            <a:latin typeface="Cambria Math" panose="02040503050406030204" pitchFamily="18" charset="0"/>
                          </a:rPr>
                        </m:ctrlPr>
                      </m:fPr>
                      <m:num>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8</m:t>
                            </m:r>
                          </m:sup>
                        </m:sSup>
                      </m:num>
                      <m:den>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(1−</m:t>
                            </m:r>
                            <m:r>
                              <a:rPr lang="en-US" altLang="zh-CN" sz="2900" i="1">
                                <a:latin typeface="Cambria Math" panose="02040503050406030204" pitchFamily="18" charset="0"/>
                              </a:rPr>
                              <m:t>𝑥</m:t>
                            </m:r>
                            <m:r>
                              <a:rPr lang="en-US" altLang="zh-CN" sz="2900" i="1">
                                <a:latin typeface="Cambria Math" panose="02040503050406030204" pitchFamily="18" charset="0"/>
                              </a:rPr>
                              <m:t>)</m:t>
                            </m:r>
                          </m:e>
                          <m:sup>
                            <m:r>
                              <a:rPr lang="en-US" altLang="zh-CN" sz="2900" i="1">
                                <a:latin typeface="Cambria Math" panose="02040503050406030204" pitchFamily="18" charset="0"/>
                              </a:rPr>
                              <m:t>3</m:t>
                            </m:r>
                          </m:sup>
                        </m:sSup>
                      </m:den>
                    </m:f>
                  </m:oMath>
                </a14:m>
                <a:r>
                  <a:rPr lang="en-US" altLang="zh-CN" sz="2900" dirty="0"/>
                  <a:t>=</a:t>
                </a:r>
                <a14:m>
                  <m:oMath xmlns:m="http://schemas.openxmlformats.org/officeDocument/2006/math">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8</m:t>
                        </m:r>
                      </m:sup>
                    </m:sSup>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a:latin typeface="Cambria Math" panose="02040503050406030204" pitchFamily="18" charset="0"/>
                          </a:rPr>
                          <m:t>𝑐</m:t>
                        </m:r>
                        <m:r>
                          <a:rPr lang="en-US" altLang="zh-CN" sz="2900" i="1">
                            <a:latin typeface="Cambria Math" panose="02040503050406030204" pitchFamily="18" charset="0"/>
                          </a:rPr>
                          <m:t>(2+</m:t>
                        </m:r>
                        <m:r>
                          <a:rPr lang="en-US" altLang="zh-CN" sz="2900" i="1">
                            <a:latin typeface="Cambria Math" panose="02040503050406030204" pitchFamily="18" charset="0"/>
                          </a:rPr>
                          <m:t>𝑘</m:t>
                        </m:r>
                        <m:r>
                          <a:rPr lang="en-US" altLang="zh-CN" sz="2900" i="1">
                            <a:latin typeface="Cambria Math" panose="02040503050406030204" pitchFamily="18" charset="0"/>
                          </a:rPr>
                          <m:t>,</m:t>
                        </m:r>
                        <m:r>
                          <a:rPr lang="en-US" altLang="zh-CN" sz="2900" i="1">
                            <a:latin typeface="Cambria Math" panose="02040503050406030204" pitchFamily="18" charset="0"/>
                          </a:rPr>
                          <m:t>𝑘</m:t>
                        </m:r>
                        <m:r>
                          <a:rPr lang="en-US" altLang="zh-CN" sz="2900" i="1">
                            <a:latin typeface="Cambria Math" panose="02040503050406030204" pitchFamily="18" charset="0"/>
                          </a:rPr>
                          <m:t>)</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oMath>
                </a14:m>
                <a:r>
                  <a:rPr lang="en-US" altLang="zh-CN" sz="2900" dirty="0"/>
                  <a:t>=</a:t>
                </a:r>
                <a14:m>
                  <m:oMath xmlns:m="http://schemas.openxmlformats.org/officeDocument/2006/math">
                    <m:r>
                      <a:rPr lang="en-US" altLang="zh-CN" sz="2900" i="1">
                        <a:latin typeface="Cambria Math" panose="02040503050406030204" pitchFamily="18" charset="0"/>
                      </a:rPr>
                      <m:t>3</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8</m:t>
                        </m:r>
                      </m:sup>
                    </m:sSup>
                    <m:nary>
                      <m:naryPr>
                        <m:chr m:val="∑"/>
                        <m:ctrlPr>
                          <a:rPr lang="zh-CN" altLang="en-US" sz="2900" i="1">
                            <a:latin typeface="Cambria Math" panose="02040503050406030204" pitchFamily="18" charset="0"/>
                          </a:rPr>
                        </m:ctrlPr>
                      </m:naryPr>
                      <m:sub>
                        <m:r>
                          <m:rPr>
                            <m:brk m:alnAt="23"/>
                          </m:rPr>
                          <a:rPr lang="en-US" altLang="zh-CN" sz="2900" i="1">
                            <a:latin typeface="Cambria Math" panose="02040503050406030204" pitchFamily="18" charset="0"/>
                          </a:rPr>
                          <m:t>𝑘</m:t>
                        </m:r>
                        <m:r>
                          <a:rPr lang="en-US" altLang="zh-CN" sz="2900" i="1">
                            <a:latin typeface="Cambria Math" panose="02040503050406030204" pitchFamily="18" charset="0"/>
                          </a:rPr>
                          <m:t>=0</m:t>
                        </m:r>
                      </m:sub>
                      <m:sup>
                        <m:r>
                          <a:rPr lang="en-US" altLang="zh-CN" sz="2900" i="1">
                            <a:latin typeface="Cambria Math" panose="02040503050406030204" pitchFamily="18" charset="0"/>
                            <a:ea typeface="Cambria Math" panose="02040503050406030204" pitchFamily="18" charset="0"/>
                          </a:rPr>
                          <m:t>∞</m:t>
                        </m:r>
                      </m:sup>
                      <m:e>
                        <m:r>
                          <a:rPr lang="en-US" altLang="zh-CN" sz="2900" i="1">
                            <a:latin typeface="Cambria Math" panose="02040503050406030204" pitchFamily="18" charset="0"/>
                          </a:rPr>
                          <m:t>𝑐</m:t>
                        </m:r>
                        <m:r>
                          <a:rPr lang="en-US" altLang="zh-CN" sz="2900" i="1">
                            <a:latin typeface="Cambria Math" panose="02040503050406030204" pitchFamily="18" charset="0"/>
                          </a:rPr>
                          <m:t>(2+</m:t>
                        </m:r>
                        <m:r>
                          <a:rPr lang="en-US" altLang="zh-CN" sz="2900" i="1">
                            <a:latin typeface="Cambria Math" panose="02040503050406030204" pitchFamily="18" charset="0"/>
                          </a:rPr>
                          <m:t>𝑘</m:t>
                        </m:r>
                        <m:r>
                          <a:rPr lang="en-US" altLang="zh-CN" sz="2900" i="1">
                            <a:latin typeface="Cambria Math" panose="02040503050406030204" pitchFamily="18" charset="0"/>
                          </a:rPr>
                          <m:t>,2)</m:t>
                        </m:r>
                        <m:sSup>
                          <m:sSupPr>
                            <m:ctrlPr>
                              <a:rPr lang="en-US" altLang="zh-CN" sz="2900" i="1">
                                <a:latin typeface="Cambria Math" panose="02040503050406030204" pitchFamily="18" charset="0"/>
                              </a:rPr>
                            </m:ctrlPr>
                          </m:sSupPr>
                          <m:e>
                            <m:r>
                              <a:rPr lang="en-US" altLang="zh-CN" sz="2900" i="1">
                                <a:latin typeface="Cambria Math" panose="02040503050406030204" pitchFamily="18" charset="0"/>
                              </a:rPr>
                              <m:t>𝑥</m:t>
                            </m:r>
                          </m:e>
                          <m:sup>
                            <m:r>
                              <a:rPr lang="en-US" altLang="zh-CN" sz="2900" i="1">
                                <a:latin typeface="Cambria Math" panose="02040503050406030204" pitchFamily="18" charset="0"/>
                              </a:rPr>
                              <m:t>𝑘</m:t>
                            </m:r>
                          </m:sup>
                        </m:sSup>
                      </m:e>
                    </m:nary>
                  </m:oMath>
                </a14:m>
                <a:r>
                  <a:rPr lang="en-US" altLang="zh-CN" sz="2900" dirty="0"/>
                  <a:t>. </a:t>
                </a:r>
                <a:r>
                  <a:rPr lang="zh-CN" altLang="en-US" sz="2900" dirty="0"/>
                  <a:t>我们要找的是</a:t>
                </a:r>
                <a14:m>
                  <m:oMath xmlns:m="http://schemas.openxmlformats.org/officeDocument/2006/math">
                    <m:sSup>
                      <m:sSupPr>
                        <m:ctrlPr>
                          <a:rPr lang="en-US" altLang="zh-CN" sz="2900" i="1" dirty="0">
                            <a:latin typeface="Cambria Math" panose="02040503050406030204" pitchFamily="18" charset="0"/>
                          </a:rPr>
                        </m:ctrlPr>
                      </m:sSupPr>
                      <m:e>
                        <m:r>
                          <a:rPr lang="en-US" altLang="zh-CN" sz="2900" dirty="0">
                            <a:latin typeface="Cambria Math" panose="02040503050406030204" pitchFamily="18" charset="0"/>
                          </a:rPr>
                          <m:t>𝑥</m:t>
                        </m:r>
                      </m:e>
                      <m:sup>
                        <m:r>
                          <a:rPr lang="en-US" altLang="zh-CN" sz="2900" b="0" i="0" dirty="0" smtClean="0">
                            <a:latin typeface="Cambria Math" panose="02040503050406030204" pitchFamily="18" charset="0"/>
                          </a:rPr>
                          <m:t>0</m:t>
                        </m:r>
                      </m:sup>
                    </m:sSup>
                  </m:oMath>
                </a14:m>
                <a:r>
                  <a:rPr lang="zh-CN" altLang="en-US" sz="2900" dirty="0"/>
                  <a:t>的系数</a:t>
                </a:r>
                <a:r>
                  <a:rPr lang="en-US" altLang="zh-CN" sz="2900" dirty="0"/>
                  <a:t>, </a:t>
                </a:r>
                <a:r>
                  <a:rPr lang="zh-CN" altLang="en-US" sz="2900" dirty="0"/>
                  <a:t>即</a:t>
                </a:r>
                <a14:m>
                  <m:oMath xmlns:m="http://schemas.openxmlformats.org/officeDocument/2006/math">
                    <m:r>
                      <a:rPr lang="en-US" altLang="zh-CN" sz="2900" i="1">
                        <a:latin typeface="Cambria Math" panose="02040503050406030204" pitchFamily="18" charset="0"/>
                      </a:rPr>
                      <m:t>𝑘</m:t>
                    </m:r>
                    <m:r>
                      <a:rPr lang="en-US" altLang="zh-CN" sz="2900" i="1">
                        <a:latin typeface="Cambria Math" panose="02040503050406030204" pitchFamily="18" charset="0"/>
                      </a:rPr>
                      <m:t> </m:t>
                    </m:r>
                  </m:oMath>
                </a14:m>
                <a:r>
                  <a:rPr lang="en-US" altLang="zh-CN" sz="2900" dirty="0" smtClean="0"/>
                  <a:t>=0, </a:t>
                </a:r>
                <a:r>
                  <a:rPr lang="zh-CN" altLang="en-US" sz="2900" dirty="0"/>
                  <a:t>因此</a:t>
                </a:r>
                <a14:m>
                  <m:oMath xmlns:m="http://schemas.openxmlformats.org/officeDocument/2006/math">
                    <m:r>
                      <a:rPr lang="en-US" altLang="zh-CN" sz="2900" i="1">
                        <a:latin typeface="Cambria Math" panose="02040503050406030204" pitchFamily="18" charset="0"/>
                      </a:rPr>
                      <m:t>3</m:t>
                    </m:r>
                    <m:r>
                      <a:rPr lang="en-US" altLang="zh-CN" sz="2900" i="1">
                        <a:latin typeface="Cambria Math" panose="02040503050406030204" pitchFamily="18" charset="0"/>
                        <a:ea typeface="Cambria Math" panose="02040503050406030204" pitchFamily="18" charset="0"/>
                      </a:rPr>
                      <m:t>∗</m:t>
                    </m:r>
                    <m:r>
                      <a:rPr lang="en-US" altLang="zh-CN" sz="2900" i="1">
                        <a:latin typeface="Cambria Math" panose="02040503050406030204" pitchFamily="18" charset="0"/>
                      </a:rPr>
                      <m:t>𝑐</m:t>
                    </m:r>
                  </m:oMath>
                </a14:m>
                <a:r>
                  <a:rPr lang="en-US" altLang="zh-CN" sz="2900" dirty="0"/>
                  <a:t>(</a:t>
                </a:r>
                <a:r>
                  <a:rPr lang="en-US" altLang="zh-CN" sz="2900" dirty="0" smtClean="0"/>
                  <a:t>2+0,2)=3.</a:t>
                </a:r>
                <a:endParaRPr lang="en-US" altLang="zh-CN" sz="2900" dirty="0"/>
              </a:p>
              <a:p>
                <a:pPr lvl="1">
                  <a:lnSpc>
                    <a:spcPct val="110000"/>
                  </a:lnSpc>
                </a:pPr>
                <a:r>
                  <a:rPr lang="zh-CN" altLang="en-US" sz="3100" dirty="0" smtClean="0"/>
                  <a:t>其他剩余的一项不可能出现</a:t>
                </a:r>
                <a14:m>
                  <m:oMath xmlns:m="http://schemas.openxmlformats.org/officeDocument/2006/math">
                    <m:sSup>
                      <m:sSupPr>
                        <m:ctrlPr>
                          <a:rPr lang="en-US" altLang="zh-CN" sz="3100" i="1" dirty="0">
                            <a:latin typeface="Cambria Math" panose="02040503050406030204" pitchFamily="18" charset="0"/>
                          </a:rPr>
                        </m:ctrlPr>
                      </m:sSupPr>
                      <m:e>
                        <m:r>
                          <a:rPr lang="en-US" altLang="zh-CN" sz="3100" dirty="0">
                            <a:latin typeface="Cambria Math" panose="02040503050406030204" pitchFamily="18" charset="0"/>
                          </a:rPr>
                          <m:t>𝑥</m:t>
                        </m:r>
                      </m:e>
                      <m:sup>
                        <m:r>
                          <a:rPr lang="en-US" altLang="zh-CN" sz="3100" b="0" i="0" dirty="0" smtClean="0">
                            <a:latin typeface="Cambria Math" panose="02040503050406030204" pitchFamily="18" charset="0"/>
                          </a:rPr>
                          <m:t>8</m:t>
                        </m:r>
                      </m:sup>
                    </m:sSup>
                  </m:oMath>
                </a14:m>
                <a:r>
                  <a:rPr lang="zh-CN" altLang="en-US" sz="3100" dirty="0" smtClean="0"/>
                  <a:t>的项，因此最后结果为</a:t>
                </a:r>
                <a:r>
                  <a:rPr lang="en-US" altLang="zh-CN" sz="3100" dirty="0" smtClean="0"/>
                  <a:t>45-45+3=3.</a:t>
                </a:r>
                <a:endParaRPr lang="en-US" sz="3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0" t="-1429" b="-238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72</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6" name="图片 5"/>
          <p:cNvPicPr>
            <a:picLocks noChangeAspect="1"/>
          </p:cNvPicPr>
          <p:nvPr/>
        </p:nvPicPr>
        <p:blipFill>
          <a:blip r:embed="rId3"/>
          <a:stretch>
            <a:fillRect/>
          </a:stretch>
        </p:blipFill>
        <p:spPr>
          <a:xfrm>
            <a:off x="10515600" y="927506"/>
            <a:ext cx="1219200" cy="658761"/>
          </a:xfrm>
          <a:prstGeom prst="rect">
            <a:avLst/>
          </a:prstGeom>
        </p:spPr>
      </p:pic>
      <p:pic>
        <p:nvPicPr>
          <p:cNvPr id="12" name="图片 11"/>
          <p:cNvPicPr>
            <a:picLocks noChangeAspect="1"/>
          </p:cNvPicPr>
          <p:nvPr/>
        </p:nvPicPr>
        <p:blipFill>
          <a:blip r:embed="rId4"/>
          <a:stretch>
            <a:fillRect/>
          </a:stretch>
        </p:blipFill>
        <p:spPr>
          <a:xfrm>
            <a:off x="8800839" y="400068"/>
            <a:ext cx="3010161" cy="373412"/>
          </a:xfrm>
          <a:prstGeom prst="rect">
            <a:avLst/>
          </a:prstGeom>
        </p:spPr>
      </p:pic>
    </p:spTree>
    <p:extLst>
      <p:ext uri="{BB962C8B-B14F-4D97-AF65-F5344CB8AC3E}">
        <p14:creationId xmlns:p14="http://schemas.microsoft.com/office/powerpoint/2010/main" val="15992303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将</a:t>
                </a:r>
                <a:r>
                  <a:rPr lang="en-US" altLang="zh-CN" dirty="0" smtClean="0"/>
                  <a:t>8</a:t>
                </a:r>
                <a:r>
                  <a:rPr lang="zh-CN" altLang="en-US" dirty="0" smtClean="0"/>
                  <a:t>块相同的饼干分给</a:t>
                </a:r>
                <a:r>
                  <a:rPr lang="en-US" altLang="zh-CN" dirty="0" smtClean="0"/>
                  <a:t>3</a:t>
                </a:r>
                <a:r>
                  <a:rPr lang="zh-CN" altLang="en-US" dirty="0" smtClean="0"/>
                  <a:t>个不同的孩子，如果每个孩子至少收到</a:t>
                </a:r>
                <a:r>
                  <a:rPr lang="en-US" altLang="zh-CN" dirty="0" smtClean="0"/>
                  <a:t>2</a:t>
                </a:r>
                <a:r>
                  <a:rPr lang="zh-CN" altLang="en-US" dirty="0" smtClean="0"/>
                  <a:t>块最多不超过</a:t>
                </a:r>
                <a:r>
                  <a:rPr lang="en-US" altLang="zh-CN" dirty="0" smtClean="0"/>
                  <a:t>4</a:t>
                </a:r>
                <a:r>
                  <a:rPr lang="zh-CN" altLang="en-US" dirty="0" smtClean="0"/>
                  <a:t>块饼干</a:t>
                </a:r>
                <a:r>
                  <a:rPr lang="en-US" altLang="zh-CN" dirty="0" smtClean="0"/>
                  <a:t>, </a:t>
                </a:r>
                <a:r>
                  <a:rPr lang="zh-CN" altLang="en-US" dirty="0" smtClean="0"/>
                  <a:t>那么有多少种不同的分配方式</a:t>
                </a:r>
                <a:r>
                  <a:rPr lang="en-US" altLang="zh-CN" dirty="0" smtClean="0"/>
                  <a:t>?</a:t>
                </a:r>
              </a:p>
              <a:p>
                <a:pPr>
                  <a:lnSpc>
                    <a:spcPct val="110000"/>
                  </a:lnSpc>
                </a:pPr>
                <a:r>
                  <a:rPr lang="zh-CN" altLang="en-US" dirty="0" smtClean="0"/>
                  <a:t>解</a:t>
                </a:r>
                <a:r>
                  <a:rPr lang="en-US" altLang="zh-CN" dirty="0" smtClean="0"/>
                  <a:t>:</a:t>
                </a:r>
                <a:r>
                  <a:rPr lang="zh-CN" altLang="en-US" dirty="0" smtClean="0"/>
                  <a:t>具有以上限制的解的个数是</a:t>
                </a:r>
                <a:r>
                  <a:rPr lang="en-US" altLang="zh-CN" dirty="0" smtClean="0"/>
                  <a:t>(</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2</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3</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smtClean="0">
                    <a:ea typeface="Cambria Math" pitchFamily="18" charset="0"/>
                  </a:rPr>
                  <a:t>)</a:t>
                </a:r>
                <a:r>
                  <a:rPr lang="en-US" altLang="zh-CN" dirty="0" smtClean="0"/>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2</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3</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smtClean="0">
                    <a:ea typeface="Cambria Math" pitchFamily="18" charset="0"/>
                  </a:rPr>
                  <a:t>)</a:t>
                </a:r>
                <a:r>
                  <a:rPr lang="en-US" altLang="zh-CN" dirty="0" smtClean="0"/>
                  <a:t>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2</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3</m:t>
                        </m:r>
                      </m:sup>
                    </m:sSup>
                  </m:oMath>
                </a14:m>
                <a:r>
                  <a:rPr lang="en-US" altLang="zh-CN" dirty="0">
                    <a:latin typeface="Cambria Math" pitchFamily="18" charset="0"/>
                    <a:ea typeface="Cambria Math" pitchFamily="18" charset="0"/>
                  </a:rPr>
                  <a:t> + </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4</m:t>
                        </m:r>
                      </m:sup>
                    </m:sSup>
                  </m:oMath>
                </a14:m>
                <a:r>
                  <a:rPr lang="en-US" altLang="zh-CN" dirty="0" smtClean="0">
                    <a:ea typeface="Cambria Math" pitchFamily="18" charset="0"/>
                  </a:rPr>
                  <a:t>)</a:t>
                </a:r>
                <a:r>
                  <a:rPr lang="zh-CN" altLang="en-US" dirty="0" smtClean="0"/>
                  <a:t>中展开式</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b="0" i="1" dirty="0" smtClean="0">
                            <a:latin typeface="Cambria Math" panose="02040503050406030204" pitchFamily="18" charset="0"/>
                            <a:ea typeface="Cambria Math" pitchFamily="18" charset="0"/>
                          </a:rPr>
                          <m:t>8</m:t>
                        </m:r>
                      </m:sup>
                    </m:sSup>
                  </m:oMath>
                </a14:m>
                <a:r>
                  <a:rPr lang="zh-CN" altLang="en-US" dirty="0" smtClean="0"/>
                  <a:t>的系数</a:t>
                </a:r>
                <a:r>
                  <a:rPr lang="en-US" altLang="zh-CN" dirty="0" smtClean="0"/>
                  <a:t>. </a:t>
                </a:r>
                <a:r>
                  <a:rPr lang="zh-CN" altLang="en-US" dirty="0" smtClean="0"/>
                  <a:t>很容易看出</a:t>
                </a:r>
                <a14:m>
                  <m:oMath xmlns:m="http://schemas.openxmlformats.org/officeDocument/2006/math">
                    <m:sSup>
                      <m:sSupPr>
                        <m:ctrlPr>
                          <a:rPr lang="en-US" altLang="zh-CN" i="1" dirty="0">
                            <a:latin typeface="Cambria Math" panose="02040503050406030204" pitchFamily="18" charset="0"/>
                            <a:ea typeface="Cambria Math" pitchFamily="18" charset="0"/>
                          </a:rPr>
                        </m:ctrlPr>
                      </m:sSupPr>
                      <m:e>
                        <m:r>
                          <a:rPr lang="en-US" altLang="zh-CN" i="1" dirty="0">
                            <a:latin typeface="Cambria Math" panose="02040503050406030204" pitchFamily="18" charset="0"/>
                            <a:ea typeface="Cambria Math" pitchFamily="18" charset="0"/>
                          </a:rPr>
                          <m:t>𝑥</m:t>
                        </m:r>
                      </m:e>
                      <m:sup>
                        <m:r>
                          <a:rPr lang="en-US" altLang="zh-CN" i="1" dirty="0">
                            <a:latin typeface="Cambria Math" panose="02040503050406030204" pitchFamily="18" charset="0"/>
                            <a:ea typeface="Cambria Math" pitchFamily="18" charset="0"/>
                          </a:rPr>
                          <m:t>8</m:t>
                        </m:r>
                      </m:sup>
                    </m:sSup>
                  </m:oMath>
                </a14:m>
                <a:r>
                  <a:rPr lang="zh-CN" altLang="en-US" dirty="0" smtClean="0"/>
                  <a:t>的系数是</a:t>
                </a:r>
                <a:r>
                  <a:rPr lang="en-US" altLang="zh-CN" dirty="0" smtClean="0"/>
                  <a:t>6(224; 233; 242; 323; 332; 422), </a:t>
                </a:r>
                <a:r>
                  <a:rPr lang="zh-CN" altLang="en-US" dirty="0" smtClean="0"/>
                  <a:t>因此存在</a:t>
                </a:r>
                <a:r>
                  <a:rPr lang="en-US" altLang="zh-CN" dirty="0" smtClean="0"/>
                  <a:t>6</a:t>
                </a:r>
                <a:r>
                  <a:rPr lang="zh-CN" altLang="en-US" dirty="0" smtClean="0"/>
                  <a:t>个解</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2886"/>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73</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6564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计数问题和生成函数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另一种计算方式</a:t>
                </a:r>
                <a:r>
                  <a:rPr lang="en-US" altLang="zh-CN" dirty="0" smtClean="0"/>
                  <a:t>: </a:t>
                </a:r>
              </a:p>
              <a:p>
                <a:pPr lvl="1">
                  <a:lnSpc>
                    <a:spcPct val="110000"/>
                  </a:lnSpc>
                </a:pPr>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3</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4</m:t>
                        </m:r>
                      </m:sup>
                    </m:sSup>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3</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4</m:t>
                        </m:r>
                      </m:sup>
                    </m:sSup>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3</m:t>
                        </m:r>
                      </m:sup>
                    </m:sSup>
                  </m:oMath>
                </a14:m>
                <a:r>
                  <a:rPr lang="en-US" altLang="zh-CN" dirty="0"/>
                  <a:t> +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4</m:t>
                        </m:r>
                      </m:sup>
                    </m:sSup>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6</m:t>
                        </m:r>
                      </m:sup>
                    </m:sSup>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m:t>
                        </m:r>
                        <m:r>
                          <m:rPr>
                            <m:nor/>
                          </m:rPr>
                          <a:rPr lang="en-US" altLang="zh-CN" dirty="0"/>
                          <m:t>1+</m:t>
                        </m:r>
                        <m:r>
                          <a:rPr lang="en-US" altLang="zh-CN" dirty="0">
                            <a:latin typeface="Cambria Math" panose="02040503050406030204" pitchFamily="18" charset="0"/>
                          </a:rPr>
                          <m:t>𝑥</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r>
                          <a:rPr lang="en-US" altLang="zh-CN" dirty="0">
                            <a:latin typeface="Cambria Math" panose="02040503050406030204" pitchFamily="18" charset="0"/>
                          </a:rPr>
                          <m:t>)</m:t>
                        </m:r>
                      </m:e>
                      <m:sup>
                        <m:r>
                          <a:rPr lang="en-US" altLang="zh-CN" dirty="0">
                            <a:latin typeface="Cambria Math" panose="02040503050406030204" pitchFamily="18" charset="0"/>
                          </a:rPr>
                          <m:t>3</m:t>
                        </m:r>
                      </m:sup>
                    </m:sSup>
                  </m:oMath>
                </a14:m>
                <a:endParaRPr lang="en-US" altLang="zh-CN" dirty="0"/>
              </a:p>
              <a:p>
                <a:pPr lvl="1">
                  <a:lnSpc>
                    <a:spcPct val="110000"/>
                  </a:lnSpc>
                </a:pPr>
                <a:r>
                  <a:rPr lang="zh-CN" altLang="en-US" dirty="0"/>
                  <a:t>那么相当于求</a:t>
                </a:r>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m:t>
                        </m:r>
                        <m:r>
                          <m:rPr>
                            <m:nor/>
                          </m:rPr>
                          <a:rPr lang="en-US" altLang="zh-CN" dirty="0"/>
                          <m:t>1+</m:t>
                        </m:r>
                        <m:r>
                          <a:rPr lang="en-US" altLang="zh-CN" dirty="0">
                            <a:latin typeface="Cambria Math" panose="02040503050406030204" pitchFamily="18" charset="0"/>
                          </a:rPr>
                          <m:t>𝑥</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r>
                          <a:rPr lang="en-US" altLang="zh-CN" dirty="0">
                            <a:latin typeface="Cambria Math" panose="02040503050406030204" pitchFamily="18" charset="0"/>
                          </a:rPr>
                          <m:t>)</m:t>
                        </m:r>
                      </m:e>
                      <m:sup>
                        <m:r>
                          <a:rPr lang="en-US" altLang="zh-CN" dirty="0">
                            <a:latin typeface="Cambria Math" panose="02040503050406030204" pitchFamily="18" charset="0"/>
                          </a:rPr>
                          <m:t>3</m:t>
                        </m:r>
                      </m:sup>
                    </m:sSup>
                  </m:oMath>
                </a14:m>
                <a:r>
                  <a:rPr lang="zh-CN" altLang="en-US" dirty="0"/>
                  <a:t>展开式</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zh-CN" altLang="en-US" dirty="0"/>
                  <a:t>的系数</a:t>
                </a:r>
                <a:r>
                  <a:rPr lang="en-US" altLang="zh-CN" dirty="0" smtClean="0"/>
                  <a:t>.</a:t>
                </a:r>
              </a:p>
              <a:p>
                <a:pPr lvl="1">
                  <a:lnSpc>
                    <a:spcPct val="110000"/>
                  </a:lnSpc>
                </a:pP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m:t>
                        </m:r>
                        <m:r>
                          <m:rPr>
                            <m:nor/>
                          </m:rPr>
                          <a:rPr lang="en-US" altLang="zh-CN" dirty="0"/>
                          <m:t>1+</m:t>
                        </m:r>
                        <m:r>
                          <a:rPr lang="en-US" altLang="zh-CN" dirty="0">
                            <a:latin typeface="Cambria Math" panose="02040503050406030204" pitchFamily="18" charset="0"/>
                          </a:rPr>
                          <m:t>𝑥</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r>
                          <a:rPr lang="en-US" altLang="zh-CN" dirty="0">
                            <a:latin typeface="Cambria Math" panose="02040503050406030204" pitchFamily="18" charset="0"/>
                          </a:rPr>
                          <m:t>)</m:t>
                        </m:r>
                      </m:e>
                      <m:sup>
                        <m:r>
                          <a:rPr lang="en-US" altLang="zh-CN" dirty="0">
                            <a:latin typeface="Cambria Math" panose="02040503050406030204" pitchFamily="18" charset="0"/>
                          </a:rPr>
                          <m:t>3</m:t>
                        </m:r>
                      </m:sup>
                    </m:sSup>
                  </m:oMath>
                </a14:m>
                <a:r>
                  <a:rPr lang="en-US" altLang="zh-CN" dirty="0" smtClean="0"/>
                  <a:t>=</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(1−</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e>
                          <m:sup>
                            <m:r>
                              <a:rPr lang="en-US" altLang="zh-CN" i="1">
                                <a:latin typeface="Cambria Math" panose="02040503050406030204" pitchFamily="18" charset="0"/>
                              </a:rPr>
                              <m:t>3</m:t>
                            </m:r>
                          </m:sup>
                        </m:sSup>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(1−3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9</m:t>
                            </m:r>
                          </m:sup>
                        </m:sSup>
                        <m:r>
                          <a:rPr lang="en-US" altLang="zh-CN" b="0" i="1" smtClean="0">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endParaRPr lang="en-US" altLang="zh-CN" dirty="0" smtClean="0"/>
              </a:p>
              <a:p>
                <a:pPr lvl="1">
                  <a:lnSpc>
                    <a:spcPct val="11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9</m:t>
                            </m:r>
                          </m:sup>
                        </m:sSup>
                        <m:r>
                          <a:rPr lang="en-US" altLang="zh-CN" i="1">
                            <a:latin typeface="Cambria Math" panose="02040503050406030204" pitchFamily="18" charset="0"/>
                          </a:rPr>
                          <m:t>)</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9</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 </a:t>
                </a:r>
              </a:p>
              <a:p>
                <a:pPr lvl="1">
                  <a:lnSpc>
                    <a:spcPct val="110000"/>
                  </a:lnSpc>
                </a:pPr>
                <a:r>
                  <a:rPr lang="zh-CN" altLang="en-US" dirty="0" smtClean="0"/>
                  <a:t>其中</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3</m:t>
                            </m:r>
                          </m:sup>
                        </m:sSup>
                      </m:den>
                    </m:f>
                  </m:oMath>
                </a14:m>
                <a:r>
                  <a:rPr lang="en-US" altLang="zh-CN" dirty="0" smtClean="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smtClean="0">
                            <a:latin typeface="Cambria Math" panose="02040503050406030204" pitchFamily="18" charset="0"/>
                          </a:rPr>
                          <m:t>𝑐</m:t>
                        </m:r>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en-US" dirty="0" smtClean="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𝑐</m:t>
                        </m:r>
                        <m:r>
                          <a:rPr lang="en-US" altLang="zh-CN" i="1">
                            <a:latin typeface="Cambria Math" panose="02040503050406030204" pitchFamily="18" charset="0"/>
                          </a:rPr>
                          <m:t>(2+</m:t>
                        </m:r>
                        <m:r>
                          <a:rPr lang="en-US" altLang="zh-CN" i="1">
                            <a:latin typeface="Cambria Math" panose="02040503050406030204" pitchFamily="18" charset="0"/>
                          </a:rPr>
                          <m:t>𝑘</m:t>
                        </m:r>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en-US" altLang="zh-CN" dirty="0"/>
                  <a:t> </a:t>
                </a:r>
              </a:p>
              <a:p>
                <a:pPr lvl="1">
                  <a:lnSpc>
                    <a:spcPct val="110000"/>
                  </a:lnSpc>
                </a:pPr>
                <a:r>
                  <a:rPr lang="zh-CN" altLang="en-US" dirty="0" smtClean="0"/>
                  <a:t>我们要找的是</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zh-CN" altLang="en-US" dirty="0"/>
                  <a:t>的</a:t>
                </a:r>
                <a:r>
                  <a:rPr lang="zh-CN" altLang="en-US" dirty="0" smtClean="0"/>
                  <a:t>系数</a:t>
                </a:r>
                <a:r>
                  <a:rPr lang="en-US" altLang="zh-CN" dirty="0" smtClean="0"/>
                  <a:t>, </a:t>
                </a:r>
                <a:r>
                  <a:rPr lang="zh-CN" altLang="en-US" dirty="0" smtClean="0"/>
                  <a:t>即</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 </m:t>
                    </m:r>
                  </m:oMath>
                </a14:m>
                <a:r>
                  <a:rPr lang="en-US" altLang="zh-CN" dirty="0" smtClean="0"/>
                  <a:t>=2, </a:t>
                </a:r>
                <a:r>
                  <a:rPr lang="zh-CN" altLang="en-US" dirty="0" smtClean="0"/>
                  <a:t>因此</a:t>
                </a:r>
                <a14:m>
                  <m:oMath xmlns:m="http://schemas.openxmlformats.org/officeDocument/2006/math">
                    <m:r>
                      <a:rPr lang="en-US" altLang="zh-CN" i="1">
                        <a:latin typeface="Cambria Math" panose="02040503050406030204" pitchFamily="18" charset="0"/>
                      </a:rPr>
                      <m:t>𝑐</m:t>
                    </m:r>
                  </m:oMath>
                </a14:m>
                <a:r>
                  <a:rPr lang="en-US" altLang="zh-CN" dirty="0" smtClean="0"/>
                  <a:t>(2+2,2)=6.</a:t>
                </a:r>
              </a:p>
              <a:p>
                <a:pPr lvl="1">
                  <a:lnSpc>
                    <a:spcPct val="110000"/>
                  </a:lnSpc>
                </a:pPr>
                <a:r>
                  <a:rPr lang="zh-CN" altLang="en-US" dirty="0" smtClean="0"/>
                  <a:t>其他剩余的三项不可能出现</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2</m:t>
                        </m:r>
                      </m:sup>
                    </m:sSup>
                  </m:oMath>
                </a14:m>
                <a:r>
                  <a:rPr lang="zh-CN" altLang="en-US" dirty="0" smtClean="0"/>
                  <a:t>的项，因此最后结果为</a:t>
                </a:r>
                <a:r>
                  <a:rPr lang="en-US" altLang="zh-CN" dirty="0" smtClean="0"/>
                  <a:t>6.</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1656EA54-C5EB-425D-AC18-A228914CBE2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74</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6" name="图片 5"/>
          <p:cNvPicPr>
            <a:picLocks noChangeAspect="1"/>
          </p:cNvPicPr>
          <p:nvPr/>
        </p:nvPicPr>
        <p:blipFill>
          <a:blip r:embed="rId3"/>
          <a:stretch>
            <a:fillRect/>
          </a:stretch>
        </p:blipFill>
        <p:spPr>
          <a:xfrm>
            <a:off x="8199766" y="3962319"/>
            <a:ext cx="1638533" cy="885336"/>
          </a:xfrm>
          <a:prstGeom prst="rect">
            <a:avLst/>
          </a:prstGeom>
        </p:spPr>
      </p:pic>
      <p:pic>
        <p:nvPicPr>
          <p:cNvPr id="12" name="图片 11"/>
          <p:cNvPicPr>
            <a:picLocks noChangeAspect="1"/>
          </p:cNvPicPr>
          <p:nvPr/>
        </p:nvPicPr>
        <p:blipFill>
          <a:blip r:embed="rId4"/>
          <a:stretch>
            <a:fillRect/>
          </a:stretch>
        </p:blipFill>
        <p:spPr>
          <a:xfrm>
            <a:off x="6705572" y="2819400"/>
            <a:ext cx="3010161" cy="373412"/>
          </a:xfrm>
          <a:prstGeom prst="rect">
            <a:avLst/>
          </a:prstGeom>
        </p:spPr>
      </p:pic>
    </p:spTree>
    <p:extLst>
      <p:ext uri="{BB962C8B-B14F-4D97-AF65-F5344CB8AC3E}">
        <p14:creationId xmlns:p14="http://schemas.microsoft.com/office/powerpoint/2010/main" val="19487243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使用生成函数求解递推关系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使用生成函数求解递推关系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=3</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=1,2,3…,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=2</m:t>
                    </m:r>
                  </m:oMath>
                </a14:m>
                <a:endParaRPr lang="en-US" altLang="zh-CN" dirty="0" smtClean="0"/>
              </a:p>
              <a:p>
                <a:r>
                  <a:rPr lang="zh-CN" altLang="en-US" dirty="0" smtClean="0"/>
                  <a:t>解</a:t>
                </a:r>
                <a:r>
                  <a:rPr lang="en-US" altLang="zh-CN" dirty="0" smtClean="0"/>
                  <a:t>:</a:t>
                </a:r>
              </a:p>
              <a:p>
                <a:pPr lvl="1">
                  <a:lnSpc>
                    <a:spcPct val="110000"/>
                  </a:lnSpc>
                </a:pPr>
                <a:r>
                  <a:rPr lang="zh-CN" altLang="en-US" dirty="0"/>
                  <a:t>设</a:t>
                </a:r>
                <a14:m>
                  <m:oMath xmlns:m="http://schemas.openxmlformats.org/officeDocument/2006/math">
                    <m:r>
                      <a:rPr lang="en-US" altLang="zh-CN" dirty="0">
                        <a:latin typeface="Cambria Math" panose="02040503050406030204" pitchFamily="18" charset="0"/>
                      </a:rPr>
                      <m:t>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zh-CN" altLang="en-US" dirty="0"/>
                  <a:t>是序列</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oMath>
                </a14:m>
                <a:r>
                  <a:rPr lang="en-US" altLang="zh-CN" dirty="0"/>
                  <a:t>}</a:t>
                </a:r>
                <a:r>
                  <a:rPr lang="zh-CN" altLang="en-US" dirty="0"/>
                  <a:t>的生成函数，即</a:t>
                </a:r>
                <a14:m>
                  <m:oMath xmlns:m="http://schemas.openxmlformats.org/officeDocument/2006/math">
                    <m:r>
                      <a:rPr lang="en-US" altLang="zh-CN" dirty="0">
                        <a:latin typeface="Cambria Math" panose="02040503050406030204" pitchFamily="18" charset="0"/>
                      </a:rPr>
                      <m:t>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endParaRPr lang="en-US" altLang="zh-CN" dirty="0"/>
              </a:p>
              <a:p>
                <a:pPr lvl="1">
                  <a:lnSpc>
                    <a:spcPct val="110000"/>
                  </a:lnSpc>
                </a:pPr>
                <a:r>
                  <a:rPr lang="zh-CN" altLang="en-US" dirty="0"/>
                  <a:t>则</a:t>
                </a:r>
                <a14:m>
                  <m:oMath xmlns:m="http://schemas.openxmlformats.org/officeDocument/2006/math">
                    <m:r>
                      <a:rPr lang="en-US" altLang="zh-CN" dirty="0">
                        <a:latin typeface="Cambria Math" panose="02040503050406030204" pitchFamily="18" charset="0"/>
                      </a:rPr>
                      <m:t>𝑥𝐺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r>
                              <a:rPr lang="en-US" altLang="zh-CN">
                                <a:latin typeface="Cambria Math" panose="02040503050406030204" pitchFamily="18" charset="0"/>
                              </a:rPr>
                              <m:t>+1</m:t>
                            </m:r>
                          </m:sup>
                        </m:sSup>
                      </m:e>
                    </m:nary>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=1</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endParaRPr lang="en-US" altLang="zh-CN" dirty="0"/>
              </a:p>
              <a:p>
                <a:pPr lvl="1">
                  <a:lnSpc>
                    <a:spcPct val="110000"/>
                  </a:lnSpc>
                </a:pPr>
                <a:r>
                  <a:rPr lang="zh-CN" altLang="en-US" dirty="0"/>
                  <a:t>那么</a:t>
                </a:r>
                <a14:m>
                  <m:oMath xmlns:m="http://schemas.openxmlformats.org/officeDocument/2006/math">
                    <m:r>
                      <a:rPr lang="en-US" altLang="zh-CN" dirty="0">
                        <a:latin typeface="Cambria Math" panose="02040503050406030204" pitchFamily="18" charset="0"/>
                      </a:rPr>
                      <m:t>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-3</a:t>
                </a:r>
                <a14:m>
                  <m:oMath xmlns:m="http://schemas.openxmlformats.org/officeDocument/2006/math">
                    <m:r>
                      <a:rPr lang="en-US" altLang="zh-CN" dirty="0">
                        <a:latin typeface="Cambria Math" panose="02040503050406030204" pitchFamily="18" charset="0"/>
                      </a:rPr>
                      <m:t>𝑥𝐺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r>
                  <a:rPr lang="en-US" altLang="zh-CN" dirty="0"/>
                  <a:t>-3</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=1</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endParaRPr lang="en-US" dirty="0"/>
              </a:p>
              <a:p>
                <a:pPr lvl="1">
                  <a:lnSpc>
                    <a:spcPct val="110000"/>
                  </a:lnSpc>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0</m:t>
                        </m:r>
                      </m:sub>
                    </m:sSub>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=1</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=1</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m:rPr>
                                <m:nor/>
                              </m:rPr>
                              <a:rPr lang="en-US" altLang="zh-CN" dirty="0"/>
                              <m:t>3</m:t>
                            </m:r>
                            <m:r>
                              <a:rPr lang="en-US" altLang="zh-CN">
                                <a:latin typeface="Cambria Math" panose="02040503050406030204" pitchFamily="18" charset="0"/>
                              </a:rPr>
                              <m:t>𝑎</m:t>
                            </m:r>
                          </m:e>
                          <m:sub>
                            <m:r>
                              <a:rPr lang="en-US" altLang="zh-CN">
                                <a:latin typeface="Cambria Math" panose="02040503050406030204" pitchFamily="18" charset="0"/>
                              </a:rPr>
                              <m:t>𝑘</m:t>
                            </m:r>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endParaRPr lang="en-US" dirty="0"/>
              </a:p>
              <a:p>
                <a:pPr lvl="1">
                  <a:lnSpc>
                    <a:spcPct val="110000"/>
                  </a:lnSpc>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0</m:t>
                        </m:r>
                      </m:sub>
                    </m:sSub>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=1</m:t>
                        </m:r>
                      </m:sub>
                      <m:sup>
                        <m:r>
                          <a:rPr lang="en-US" altLang="zh-CN">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𝑎</m:t>
                            </m:r>
                          </m:e>
                          <m:sub>
                            <m:r>
                              <a:rPr lang="en-US" altLang="zh-CN">
                                <a:latin typeface="Cambria Math" panose="02040503050406030204" pitchFamily="18" charset="0"/>
                              </a:rPr>
                              <m:t>𝑘</m:t>
                            </m:r>
                          </m:sub>
                        </m:sSub>
                      </m:e>
                    </m:nary>
                  </m:oMath>
                </a14:m>
                <a:r>
                  <a:rPr lang="en-US" altLang="zh-CN" dirty="0"/>
                  <a:t>-3</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r>
                          <a:rPr lang="en-US" altLang="zh-CN">
                            <a:latin typeface="Cambria Math" panose="02040503050406030204" pitchFamily="18" charset="0"/>
                          </a:rPr>
                          <m:t>−1</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𝑥</m:t>
                        </m:r>
                      </m:e>
                      <m:sup>
                        <m:r>
                          <a:rPr lang="en-US" altLang="zh-CN">
                            <a:latin typeface="Cambria Math" panose="02040503050406030204" pitchFamily="18" charset="0"/>
                          </a:rPr>
                          <m:t>𝑘</m:t>
                        </m:r>
                      </m:sup>
                    </m:sSup>
                  </m:oMath>
                </a14:m>
                <a:endParaRPr lang="en-US" dirty="0"/>
              </a:p>
              <a:p>
                <a:pPr lvl="1">
                  <a:lnSpc>
                    <a:spcPct val="110000"/>
                  </a:lnSpc>
                </a:pPr>
                <a:r>
                  <a:rPr lang="en-US" dirty="0"/>
                  <a:t>                          </a:t>
                </a:r>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0</m:t>
                        </m:r>
                      </m:sub>
                    </m:sSub>
                  </m:oMath>
                </a14:m>
                <a:r>
                  <a:rPr lang="en-US" dirty="0"/>
                  <a:t>=2</a:t>
                </a:r>
              </a:p>
              <a:p>
                <a:pPr lvl="1">
                  <a:lnSpc>
                    <a:spcPct val="110000"/>
                  </a:lnSpc>
                </a:pPr>
                <a:r>
                  <a:rPr lang="zh-CN" altLang="en-US" dirty="0" smtClean="0"/>
                  <a:t>在</a:t>
                </a:r>
                <a:r>
                  <a:rPr lang="zh-CN" altLang="en-US" dirty="0"/>
                  <a:t>上述求解过程中</a:t>
                </a:r>
                <a:r>
                  <a:rPr lang="en-US" altLang="zh-CN" dirty="0" smtClean="0"/>
                  <a:t>, </a:t>
                </a:r>
                <a14:m>
                  <m:oMath xmlns:m="http://schemas.openxmlformats.org/officeDocument/2006/math">
                    <m:r>
                      <a:rPr lang="en-US" altLang="zh-CN" dirty="0">
                        <a:latin typeface="Cambria Math" panose="02040503050406030204" pitchFamily="18" charset="0"/>
                      </a:rPr>
                      <m:t>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-3</a:t>
                </a:r>
                <a14:m>
                  <m:oMath xmlns:m="http://schemas.openxmlformats.org/officeDocument/2006/math">
                    <m:r>
                      <a:rPr lang="en-US" altLang="zh-CN" dirty="0">
                        <a:latin typeface="Cambria Math" panose="02040503050406030204" pitchFamily="18" charset="0"/>
                      </a:rPr>
                      <m:t>𝑥𝐺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 (1-3</a:t>
                </a:r>
                <a14:m>
                  <m:oMath xmlns:m="http://schemas.openxmlformats.org/officeDocument/2006/math">
                    <m:r>
                      <a:rPr lang="en-US" altLang="zh-CN" dirty="0">
                        <a:latin typeface="Cambria Math" panose="02040503050406030204" pitchFamily="18" charset="0"/>
                      </a:rPr>
                      <m:t>𝑥</m:t>
                    </m:r>
                  </m:oMath>
                </a14:m>
                <a:r>
                  <a:rPr lang="en-US" altLang="zh-CN" dirty="0"/>
                  <a:t>)</a:t>
                </a:r>
                <a14:m>
                  <m:oMath xmlns:m="http://schemas.openxmlformats.org/officeDocument/2006/math">
                    <m:r>
                      <a:rPr lang="en-US" altLang="zh-CN" dirty="0">
                        <a:latin typeface="Cambria Math" panose="02040503050406030204" pitchFamily="18" charset="0"/>
                      </a:rPr>
                      <m:t>𝐺</m:t>
                    </m:r>
                    <m:r>
                      <a:rPr lang="en-US" altLang="zh-CN" dirty="0">
                        <a:latin typeface="Cambria Math" panose="02040503050406030204" pitchFamily="18" charset="0"/>
                      </a:rPr>
                      <m:t>(</m:t>
                    </m:r>
                    <m:r>
                      <a:rPr lang="en-US" altLang="zh-CN" dirty="0">
                        <a:latin typeface="Cambria Math" panose="02040503050406030204" pitchFamily="18" charset="0"/>
                      </a:rPr>
                      <m:t>𝑥</m:t>
                    </m:r>
                    <m:r>
                      <a:rPr lang="en-US" altLang="zh-CN" dirty="0">
                        <a:latin typeface="Cambria Math" panose="02040503050406030204" pitchFamily="18" charset="0"/>
                      </a:rPr>
                      <m:t>)</m:t>
                    </m:r>
                  </m:oMath>
                </a14:m>
                <a:r>
                  <a:rPr lang="en-US" altLang="zh-CN" dirty="0"/>
                  <a:t>=</a:t>
                </a:r>
                <a:r>
                  <a:rPr lang="en-US" altLang="zh-CN" dirty="0" smtClean="0"/>
                  <a:t>2</a:t>
                </a:r>
              </a:p>
              <a:p>
                <a:pPr lvl="1">
                  <a:lnSpc>
                    <a:spcPct val="110000"/>
                  </a:lnSpc>
                </a:pPr>
                <a:r>
                  <a:rPr lang="zh-CN" altLang="en-US" dirty="0"/>
                  <a:t> 因此</a:t>
                </a:r>
                <a:r>
                  <a:rPr lang="en-US" altLang="zh-CN" dirty="0" smtClean="0"/>
                  <a:t>, </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a:latin typeface="Cambria Math" panose="02040503050406030204" pitchFamily="18" charset="0"/>
                      </a:rPr>
                      <m:t>)</m:t>
                    </m:r>
                  </m:oMath>
                </a14:m>
                <a:r>
                  <a:rPr lang="en-US" altLang="zh-CN" dirty="0"/>
                  <a:t>=</a:t>
                </a:r>
                <a14:m>
                  <m:oMath xmlns:m="http://schemas.openxmlformats.org/officeDocument/2006/math">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2</m:t>
                        </m:r>
                      </m:num>
                      <m:den>
                        <m:r>
                          <a:rPr lang="en-US" altLang="zh-CN" b="0" i="1" dirty="0" smtClean="0">
                            <a:latin typeface="Cambria Math" panose="02040503050406030204" pitchFamily="18" charset="0"/>
                          </a:rPr>
                          <m:t>1−3</m:t>
                        </m:r>
                        <m:r>
                          <a:rPr lang="en-US" altLang="zh-CN" i="1" dirty="0">
                            <a:latin typeface="Cambria Math" panose="02040503050406030204" pitchFamily="18" charset="0"/>
                          </a:rPr>
                          <m:t>𝑥</m:t>
                        </m:r>
                      </m:den>
                    </m:f>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833"/>
                </a:stretch>
              </a:blipFill>
            </p:spPr>
            <p:txBody>
              <a:bodyPr/>
              <a:lstStyle/>
              <a:p>
                <a:r>
                  <a:rPr lang="zh-CN" altLang="en-US">
                    <a:noFill/>
                  </a:rPr>
                  <a:t> </a:t>
                </a:r>
              </a:p>
            </p:txBody>
          </p:sp>
        </mc:Fallback>
      </mc:AlternateContent>
      <p:sp>
        <p:nvSpPr>
          <p:cNvPr id="12" name="日期占位符 11"/>
          <p:cNvSpPr>
            <a:spLocks noGrp="1"/>
          </p:cNvSpPr>
          <p:nvPr>
            <p:ph type="dt" sz="half" idx="10"/>
          </p:nvPr>
        </p:nvSpPr>
        <p:spPr/>
        <p:txBody>
          <a:bodyPr/>
          <a:lstStyle/>
          <a:p>
            <a:fld id="{899C6997-AF06-4D1F-92C3-1EBA886994F1}" type="datetime1">
              <a:rPr lang="zh-CN" altLang="en-US" smtClean="0"/>
              <a:t>2023/10/16</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75</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使用生成函数求解递推关系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解</a:t>
                </a:r>
                <a:r>
                  <a:rPr lang="en-US" altLang="zh-CN" dirty="0" smtClean="0"/>
                  <a:t>(</a:t>
                </a:r>
                <a:r>
                  <a:rPr lang="zh-CN" altLang="en-US" dirty="0" smtClean="0"/>
                  <a:t>续</a:t>
                </a:r>
                <a:r>
                  <a:rPr lang="en-US" altLang="zh-CN" dirty="0" smtClean="0"/>
                  <a:t>):</a:t>
                </a:r>
              </a:p>
              <a:p>
                <a:pPr lvl="1">
                  <a:lnSpc>
                    <a:spcPct val="110000"/>
                  </a:lnSpc>
                </a:pP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a:latin typeface="Cambria Math" panose="02040503050406030204" pitchFamily="18" charset="0"/>
                      </a:rPr>
                      <m:t>)</m:t>
                    </m:r>
                  </m:oMath>
                </a14:m>
                <a:r>
                  <a:rPr lang="en-US" altLang="zh-CN" dirty="0"/>
                  <a:t>=</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2</m:t>
                        </m:r>
                      </m:num>
                      <m:den>
                        <m:r>
                          <a:rPr lang="en-US" altLang="zh-CN" i="1" dirty="0">
                            <a:latin typeface="Cambria Math" panose="02040503050406030204" pitchFamily="18" charset="0"/>
                          </a:rPr>
                          <m:t>1−3</m:t>
                        </m:r>
                        <m:r>
                          <a:rPr lang="en-US" altLang="zh-CN" i="1" dirty="0">
                            <a:latin typeface="Cambria Math" panose="02040503050406030204" pitchFamily="18" charset="0"/>
                          </a:rPr>
                          <m:t>𝑥</m:t>
                        </m:r>
                      </m:den>
                    </m:f>
                  </m:oMath>
                </a14:m>
                <a:r>
                  <a:rPr lang="en-US" altLang="zh-CN" dirty="0" smtClean="0"/>
                  <a:t>=2</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a:latin typeface="Cambria Math" panose="02040503050406030204" pitchFamily="18" charset="0"/>
                                  </a:rPr>
                                  <m:t>3</m:t>
                                </m:r>
                              </m:e>
                              <m:sup>
                                <m:r>
                                  <a:rPr lang="en-US" altLang="zh-CN">
                                    <a:latin typeface="Cambria Math" panose="02040503050406030204" pitchFamily="18" charset="0"/>
                                  </a:rPr>
                                  <m:t>𝑘</m:t>
                                </m:r>
                              </m:sup>
                            </m:sSup>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m:t>
                        </m:r>
                      </m:sup>
                      <m:e>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a:latin typeface="Cambria Math" panose="02040503050406030204" pitchFamily="18" charset="0"/>
                                  </a:rPr>
                                  <m:t>2×3</m:t>
                                </m:r>
                              </m:e>
                              <m:sup>
                                <m:r>
                                  <a:rPr lang="en-US" altLang="zh-CN">
                                    <a:latin typeface="Cambria Math" panose="02040503050406030204" pitchFamily="18" charset="0"/>
                                  </a:rPr>
                                  <m:t>𝑘</m:t>
                                </m:r>
                              </m:sup>
                            </m:sSup>
                            <m:r>
                              <a:rPr lang="en-US" altLang="zh-CN">
                                <a:latin typeface="Cambria Math" panose="02040503050406030204" pitchFamily="18" charset="0"/>
                              </a:rPr>
                              <m:t>𝑥</m:t>
                            </m:r>
                          </m:e>
                          <m:sup>
                            <m:r>
                              <a:rPr lang="en-US" altLang="zh-CN">
                                <a:latin typeface="Cambria Math" panose="02040503050406030204" pitchFamily="18" charset="0"/>
                              </a:rPr>
                              <m:t>𝑘</m:t>
                            </m:r>
                          </m:sup>
                        </m:sSup>
                      </m:e>
                    </m:nary>
                  </m:oMath>
                </a14:m>
                <a:endParaRPr lang="en-US" altLang="zh-CN" dirty="0"/>
              </a:p>
              <a:p>
                <a:pPr lvl="1">
                  <a:lnSpc>
                    <a:spcPct val="110000"/>
                  </a:lnSpc>
                </a:pPr>
                <a:r>
                  <a:rPr lang="zh-CN" altLang="en-US" dirty="0" smtClean="0"/>
                  <a:t>所以</a:t>
                </a:r>
                <a:r>
                  <a:rPr lang="zh-CN" altLang="en-US" dirty="0"/>
                  <a:t>递推关系</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𝑎</m:t>
                        </m:r>
                      </m:e>
                      <m:sub>
                        <m:r>
                          <a:rPr lang="en-US" altLang="zh-CN">
                            <a:latin typeface="Cambria Math" panose="02040503050406030204" pitchFamily="18" charset="0"/>
                          </a:rPr>
                          <m:t>𝑘</m:t>
                        </m:r>
                      </m:sub>
                    </m:sSub>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2×3</m:t>
                        </m:r>
                      </m:e>
                      <m:sup>
                        <m:r>
                          <a:rPr lang="en-US" altLang="zh-CN">
                            <a:latin typeface="Cambria Math" panose="02040503050406030204" pitchFamily="18" charset="0"/>
                          </a:rPr>
                          <m:t>𝑘</m:t>
                        </m:r>
                      </m:sup>
                    </m:sSup>
                  </m:oMath>
                </a14:m>
                <a:endParaRPr lang="en-US" altLang="zh-CN" sz="3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a:stretch>
              </a:blipFill>
            </p:spPr>
            <p:txBody>
              <a:bodyPr/>
              <a:lstStyle/>
              <a:p>
                <a:r>
                  <a:rPr lang="zh-CN" altLang="en-US">
                    <a:noFill/>
                  </a:rPr>
                  <a:t> </a:t>
                </a:r>
              </a:p>
            </p:txBody>
          </p:sp>
        </mc:Fallback>
      </mc:AlternateContent>
      <p:sp>
        <p:nvSpPr>
          <p:cNvPr id="12" name="日期占位符 11"/>
          <p:cNvSpPr>
            <a:spLocks noGrp="1"/>
          </p:cNvSpPr>
          <p:nvPr>
            <p:ph type="dt" sz="half" idx="10"/>
          </p:nvPr>
        </p:nvSpPr>
        <p:spPr/>
        <p:txBody>
          <a:bodyPr/>
          <a:lstStyle/>
          <a:p>
            <a:fld id="{899C6997-AF06-4D1F-92C3-1EBA886994F1}" type="datetime1">
              <a:rPr lang="zh-CN" altLang="en-US" smtClean="0"/>
              <a:t>2023/10/16</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76</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4" name="图片 3"/>
          <p:cNvPicPr>
            <a:picLocks noChangeAspect="1"/>
          </p:cNvPicPr>
          <p:nvPr/>
        </p:nvPicPr>
        <p:blipFill>
          <a:blip r:embed="rId3"/>
          <a:stretch>
            <a:fillRect/>
          </a:stretch>
        </p:blipFill>
        <p:spPr>
          <a:xfrm>
            <a:off x="7162800" y="1676400"/>
            <a:ext cx="4076915" cy="526862"/>
          </a:xfrm>
          <a:prstGeom prst="rect">
            <a:avLst/>
          </a:prstGeom>
        </p:spPr>
      </p:pic>
    </p:spTree>
    <p:extLst>
      <p:ext uri="{BB962C8B-B14F-4D97-AF65-F5344CB8AC3E}">
        <p14:creationId xmlns:p14="http://schemas.microsoft.com/office/powerpoint/2010/main" val="42398920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使用生成函数证明恒等式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pPr>
                <a:r>
                  <a:rPr lang="zh-CN" altLang="en-US" dirty="0" smtClean="0"/>
                  <a:t>例</a:t>
                </a:r>
                <a:r>
                  <a:rPr lang="en-US" altLang="zh-CN" dirty="0" smtClean="0"/>
                  <a:t>:</a:t>
                </a:r>
                <a:r>
                  <a:rPr lang="zh-CN" altLang="en-US" dirty="0" smtClean="0"/>
                  <a:t>使用生成函数证明</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𝑛</m:t>
                        </m:r>
                      </m:sup>
                      <m:e>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e>
                            </m:d>
                          </m:e>
                          <m:sup>
                            <m:r>
                              <a:rPr lang="en-US" altLang="zh-CN" b="0" i="1" smtClean="0">
                                <a:latin typeface="Cambria Math" panose="02040503050406030204" pitchFamily="18" charset="0"/>
                              </a:rPr>
                              <m:t>2</m:t>
                            </m:r>
                          </m:sup>
                        </m:sSup>
                      </m:e>
                    </m:nary>
                  </m:oMath>
                </a14:m>
                <a:r>
                  <a:rPr lang="en-US" altLang="zh-CN" b="0" i="1" dirty="0" smtClean="0">
                    <a:latin typeface="Cambria Math" panose="02040503050406030204" pitchFamily="18" charset="0"/>
                  </a:rPr>
                  <a:t>=</a:t>
                </a:r>
                <a:r>
                  <a:rPr lang="en-US" altLang="zh-CN" dirty="0"/>
                  <a:t> </a:t>
                </a:r>
                <a14:m>
                  <m:oMath xmlns:m="http://schemas.openxmlformats.org/officeDocument/2006/math">
                    <m:r>
                      <a:rPr lang="en-US" altLang="zh-CN" i="1" dirty="0">
                        <a:latin typeface="Cambria Math" panose="02040503050406030204" pitchFamily="18" charset="0"/>
                      </a:rPr>
                      <m:t>𝐶</m:t>
                    </m:r>
                  </m:oMath>
                </a14:m>
                <a:r>
                  <a:rPr lang="en-US" altLang="zh-CN" dirty="0"/>
                  <a:t>(2</a:t>
                </a:r>
                <a14:m>
                  <m:oMath xmlns:m="http://schemas.openxmlformats.org/officeDocument/2006/math">
                    <m:r>
                      <a:rPr lang="en-US" altLang="zh-CN" i="1" dirty="0">
                        <a:latin typeface="Cambria Math" panose="02040503050406030204" pitchFamily="18" charset="0"/>
                      </a:rPr>
                      <m:t>𝑛</m:t>
                    </m:r>
                  </m:oMath>
                </a14:m>
                <a:r>
                  <a:rPr lang="en-US" altLang="zh-CN" dirty="0"/>
                  <a:t>,</a:t>
                </a:r>
                <a14:m>
                  <m:oMath xmlns:m="http://schemas.openxmlformats.org/officeDocument/2006/math">
                    <m:r>
                      <a:rPr lang="en-US" altLang="zh-CN" i="1" dirty="0">
                        <a:latin typeface="Cambria Math" panose="02040503050406030204" pitchFamily="18" charset="0"/>
                      </a:rPr>
                      <m:t>𝑛</m:t>
                    </m:r>
                  </m:oMath>
                </a14:m>
                <a:r>
                  <a:rPr lang="en-US" altLang="zh-CN" dirty="0"/>
                  <a:t>)</a:t>
                </a:r>
                <a:r>
                  <a:rPr lang="zh-CN" altLang="en-US" b="0" dirty="0" smtClean="0">
                    <a:latin typeface="Cambria Math" panose="02040503050406030204" pitchFamily="18" charset="0"/>
                  </a:rPr>
                  <a:t>其中</a:t>
                </a:r>
                <a14:m>
                  <m:oMath xmlns:m="http://schemas.openxmlformats.org/officeDocument/2006/math">
                    <m:r>
                      <a:rPr lang="en-US" altLang="zh-CN" b="0" i="1" dirty="0" smtClean="0">
                        <a:latin typeface="Cambria Math" panose="02040503050406030204" pitchFamily="18" charset="0"/>
                      </a:rPr>
                      <m:t>𝑛</m:t>
                    </m:r>
                  </m:oMath>
                </a14:m>
                <a:r>
                  <a:rPr lang="zh-CN" altLang="en-US" b="0" dirty="0" smtClean="0">
                    <a:latin typeface="Cambria Math" panose="02040503050406030204" pitchFamily="18" charset="0"/>
                  </a:rPr>
                  <a:t>为正整数</a:t>
                </a:r>
                <a:endParaRPr lang="en-US" altLang="zh-CN" b="0" dirty="0" smtClean="0">
                  <a:latin typeface="Cambria Math" panose="02040503050406030204" pitchFamily="18" charset="0"/>
                </a:endParaRPr>
              </a:p>
              <a:p>
                <a:pPr algn="just">
                  <a:lnSpc>
                    <a:spcPct val="120000"/>
                  </a:lnSpc>
                </a:pPr>
                <a:r>
                  <a:rPr lang="zh-CN" altLang="en-US" dirty="0" smtClean="0"/>
                  <a:t>解</a:t>
                </a:r>
                <a:r>
                  <a:rPr lang="en-US" altLang="zh-CN" dirty="0" smtClean="0"/>
                  <a:t>:</a:t>
                </a:r>
              </a:p>
              <a:p>
                <a:pPr lvl="1">
                  <a:lnSpc>
                    <a:spcPct val="120000"/>
                  </a:lnSpc>
                </a:pPr>
                <a:r>
                  <a:rPr lang="zh-CN" altLang="en-US" dirty="0"/>
                  <a:t>根据二项式定理</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e>
                      <m:sup>
                        <m:r>
                          <a:rPr lang="en-US" altLang="zh-CN">
                            <a:latin typeface="Cambria Math" panose="02040503050406030204" pitchFamily="18" charset="0"/>
                          </a:rPr>
                          <m:t>𝑛</m:t>
                        </m:r>
                      </m:sup>
                    </m:sSup>
                    <m:r>
                      <a:rPr lang="en-US" altLang="zh-CN">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𝑛</m:t>
                        </m:r>
                      </m:sup>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a:latin typeface="Cambria Math" panose="02040503050406030204" pitchFamily="18" charset="0"/>
                                    </a:rPr>
                                    <m:t>𝑛</m:t>
                                  </m:r>
                                </m:e>
                              </m:mr>
                              <m:mr>
                                <m:e>
                                  <m:r>
                                    <a:rPr lang="en-US" altLang="zh-CN">
                                      <a:latin typeface="Cambria Math" panose="02040503050406030204" pitchFamily="18" charset="0"/>
                                    </a:rPr>
                                    <m:t>𝑘</m:t>
                                  </m:r>
                                </m:e>
                              </m:mr>
                            </m:m>
                          </m:e>
                        </m:d>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𝑘</m:t>
                            </m:r>
                          </m:sup>
                        </m:sSup>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𝑘</m:t>
                            </m:r>
                          </m:sup>
                        </m:sSup>
                      </m:e>
                    </m:nary>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2</m:t>
                        </m:r>
                        <m:r>
                          <a:rPr lang="en-US" altLang="zh-CN">
                            <a:latin typeface="Cambria Math" panose="02040503050406030204" pitchFamily="18" charset="0"/>
                          </a:rPr>
                          <m:t>𝑛</m:t>
                        </m:r>
                      </m:sup>
                    </m:sSup>
                  </m:oMath>
                </a14:m>
                <a:r>
                  <a:rPr lang="en-US" altLang="zh-CN" dirty="0" smtClean="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b="0" i="0" smtClean="0">
                            <a:latin typeface="Cambria Math" panose="02040503050406030204" pitchFamily="18" charset="0"/>
                          </a:rPr>
                          <m:t>2</m:t>
                        </m:r>
                        <m:r>
                          <a:rPr lang="en-US" altLang="zh-CN">
                            <a:latin typeface="Cambria Math" panose="02040503050406030204" pitchFamily="18" charset="0"/>
                          </a:rPr>
                          <m:t>𝑛</m:t>
                        </m:r>
                      </m:sup>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0" smtClean="0">
                                      <a:latin typeface="Cambria Math" panose="02040503050406030204" pitchFamily="18" charset="0"/>
                                    </a:rPr>
                                    <m:t>2</m:t>
                                  </m:r>
                                  <m:r>
                                    <a:rPr lang="en-US" altLang="zh-CN">
                                      <a:latin typeface="Cambria Math" panose="02040503050406030204" pitchFamily="18" charset="0"/>
                                    </a:rPr>
                                    <m:t>𝑛</m:t>
                                  </m:r>
                                </m:e>
                              </m:mr>
                              <m:mr>
                                <m:e>
                                  <m:r>
                                    <a:rPr lang="en-US" altLang="zh-CN">
                                      <a:latin typeface="Cambria Math" panose="02040503050406030204" pitchFamily="18" charset="0"/>
                                    </a:rPr>
                                    <m:t>𝑘</m:t>
                                  </m:r>
                                </m:e>
                              </m:mr>
                            </m:m>
                          </m:e>
                        </m:d>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b="0" i="0" smtClean="0">
                                <a:latin typeface="Cambria Math" panose="02040503050406030204" pitchFamily="18" charset="0"/>
                              </a:rPr>
                              <m:t>2</m:t>
                            </m:r>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𝑘</m:t>
                            </m:r>
                          </m:sup>
                        </m:sSup>
                        <m:sSup>
                          <m:sSupPr>
                            <m:ctrlPr>
                              <a:rPr lang="en-US" altLang="zh-CN" i="1">
                                <a:latin typeface="Cambria Math" panose="02040503050406030204" pitchFamily="18" charset="0"/>
                              </a:rPr>
                            </m:ctrlPr>
                          </m:sSupPr>
                          <m:e>
                            <m:r>
                              <a:rPr lang="en-US" altLang="zh-CN" b="0" i="0" smtClean="0">
                                <a:latin typeface="Cambria Math" panose="02040503050406030204" pitchFamily="18" charset="0"/>
                              </a:rPr>
                              <m:t>1</m:t>
                            </m:r>
                          </m:e>
                          <m:sup>
                            <m:r>
                              <a:rPr lang="en-US" altLang="zh-CN">
                                <a:latin typeface="Cambria Math" panose="02040503050406030204" pitchFamily="18" charset="0"/>
                              </a:rPr>
                              <m:t>𝑘</m:t>
                            </m:r>
                          </m:sup>
                        </m:sSup>
                      </m:e>
                    </m:nary>
                    <m:r>
                      <a:rPr lang="en-US" altLang="zh-CN" b="0" i="0" smtClean="0">
                        <a:latin typeface="Cambria Math" panose="02040503050406030204" pitchFamily="18" charset="0"/>
                      </a:rPr>
                      <m:t>,</m:t>
                    </m:r>
                  </m:oMath>
                </a14:m>
                <a:r>
                  <a:rPr lang="zh-CN" altLang="en-US" dirty="0" smtClean="0"/>
                  <a:t>注意到</a:t>
                </a:r>
                <a14:m>
                  <m:oMath xmlns:m="http://schemas.openxmlformats.org/officeDocument/2006/math">
                    <m:r>
                      <a:rPr lang="en-US" altLang="zh-CN" i="1" dirty="0" smtClean="0">
                        <a:latin typeface="Cambria Math" panose="02040503050406030204" pitchFamily="18" charset="0"/>
                      </a:rPr>
                      <m:t>𝑘</m:t>
                    </m:r>
                  </m:oMath>
                </a14:m>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时</a:t>
                </a:r>
                <a:r>
                  <a:rPr lang="en-US" altLang="zh-CN" dirty="0" smtClean="0"/>
                  <a:t>, </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𝐶</m:t>
                    </m:r>
                  </m:oMath>
                </a14:m>
                <a:r>
                  <a:rPr lang="en-US" altLang="zh-CN" dirty="0"/>
                  <a:t>(2</a:t>
                </a:r>
                <a14:m>
                  <m:oMath xmlns:m="http://schemas.openxmlformats.org/officeDocument/2006/math">
                    <m:r>
                      <a:rPr lang="en-US" altLang="zh-CN" i="1" dirty="0" smtClean="0">
                        <a:latin typeface="Cambria Math" panose="02040503050406030204" pitchFamily="18" charset="0"/>
                      </a:rPr>
                      <m:t>𝑛</m:t>
                    </m:r>
                  </m:oMath>
                </a14:m>
                <a:r>
                  <a:rPr lang="en-US" altLang="zh-CN" dirty="0"/>
                  <a:t>,</a:t>
                </a:r>
                <a14:m>
                  <m:oMath xmlns:m="http://schemas.openxmlformats.org/officeDocument/2006/math">
                    <m:r>
                      <a:rPr lang="en-US" altLang="zh-CN" i="1" dirty="0" smtClean="0">
                        <a:latin typeface="Cambria Math" panose="02040503050406030204" pitchFamily="18" charset="0"/>
                      </a:rPr>
                      <m:t>𝑛</m:t>
                    </m:r>
                  </m:oMath>
                </a14:m>
                <a:r>
                  <a:rPr lang="en-US" altLang="zh-CN" dirty="0"/>
                  <a:t>)</a:t>
                </a:r>
                <a:r>
                  <a:rPr lang="zh-CN" altLang="en-US" dirty="0"/>
                  <a:t>是</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2</m:t>
                        </m:r>
                        <m:r>
                          <a:rPr lang="en-US" altLang="zh-CN">
                            <a:latin typeface="Cambria Math" panose="02040503050406030204" pitchFamily="18" charset="0"/>
                          </a:rPr>
                          <m:t>𝑛</m:t>
                        </m:r>
                      </m:sup>
                    </m:sSup>
                  </m:oMath>
                </a14:m>
                <a:r>
                  <a:rPr lang="zh-CN" altLang="en-US" dirty="0"/>
                  <a:t>中</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b="0" i="1" smtClean="0">
                            <a:latin typeface="Cambria Math" panose="02040503050406030204" pitchFamily="18" charset="0"/>
                          </a:rPr>
                          <m:t>𝑛</m:t>
                        </m:r>
                      </m:sup>
                    </m:sSup>
                    <m:r>
                      <a:rPr lang="zh-CN" altLang="en-US">
                        <a:latin typeface="Cambria Math" panose="02040503050406030204" pitchFamily="18" charset="0"/>
                      </a:rPr>
                      <m:t>的系数</m:t>
                    </m:r>
                  </m:oMath>
                </a14:m>
                <a:r>
                  <a:rPr lang="en-US" altLang="zh-CN" dirty="0"/>
                  <a:t>.</a:t>
                </a:r>
              </a:p>
              <a:p>
                <a:pPr lvl="1">
                  <a:lnSpc>
                    <a:spcPct val="120000"/>
                  </a:lnSpc>
                </a:pPr>
                <a:r>
                  <a:rPr lang="zh-CN" altLang="en-US" dirty="0" smtClean="0"/>
                  <a:t>另一方面</a:t>
                </a:r>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2</m:t>
                        </m:r>
                        <m:r>
                          <a:rPr lang="en-US" altLang="zh-CN">
                            <a:latin typeface="Cambria Math" panose="02040503050406030204" pitchFamily="18" charset="0"/>
                          </a:rPr>
                          <m:t>𝑛</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𝑛</m:t>
                            </m:r>
                          </m:sup>
                        </m:sSup>
                        <m:r>
                          <a:rPr lang="en-US" altLang="zh-CN">
                            <a:latin typeface="Cambria Math" panose="02040503050406030204" pitchFamily="18" charset="0"/>
                          </a:rPr>
                          <m:t>)</m:t>
                        </m:r>
                      </m:e>
                      <m:sup>
                        <m:r>
                          <a:rPr lang="en-US" altLang="zh-CN">
                            <a:latin typeface="Cambria Math" panose="02040503050406030204" pitchFamily="18" charset="0"/>
                          </a:rPr>
                          <m:t>2</m:t>
                        </m:r>
                      </m:sup>
                    </m:sSup>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m:t>
                        </m:r>
                        <m:r>
                          <a:rPr lang="en-US" altLang="zh-CN" dirty="0">
                            <a:latin typeface="Cambria Math" panose="02040503050406030204" pitchFamily="18" charset="0"/>
                          </a:rPr>
                          <m:t>𝐶</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𝑛</m:t>
                            </m:r>
                            <m:r>
                              <a:rPr lang="en-US" altLang="zh-CN" dirty="0">
                                <a:latin typeface="Cambria Math" panose="02040503050406030204" pitchFamily="18" charset="0"/>
                              </a:rPr>
                              <m:t>,0</m:t>
                            </m:r>
                          </m:e>
                        </m:d>
                        <m:r>
                          <a:rPr lang="en-US" altLang="zh-CN" dirty="0">
                            <a:latin typeface="Cambria Math" panose="02040503050406030204" pitchFamily="18" charset="0"/>
                          </a:rPr>
                          <m:t>+</m:t>
                        </m:r>
                        <m:r>
                          <a:rPr lang="en-US" altLang="zh-CN" dirty="0">
                            <a:latin typeface="Cambria Math" panose="02040503050406030204" pitchFamily="18" charset="0"/>
                          </a:rPr>
                          <m:t>𝐶</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𝑛</m:t>
                            </m:r>
                            <m:r>
                              <a:rPr lang="en-US" altLang="zh-CN" dirty="0">
                                <a:latin typeface="Cambria Math" panose="02040503050406030204" pitchFamily="18" charset="0"/>
                              </a:rPr>
                              <m:t>,1</m:t>
                            </m:r>
                          </m:e>
                        </m:d>
                        <m:r>
                          <a:rPr lang="en-US" altLang="zh-CN" dirty="0">
                            <a:latin typeface="Cambria Math" panose="02040503050406030204" pitchFamily="18" charset="0"/>
                          </a:rPr>
                          <m:t>𝑥</m:t>
                        </m:r>
                        <m:r>
                          <a:rPr lang="en-US" altLang="zh-CN" dirty="0">
                            <a:latin typeface="Cambria Math" panose="02040503050406030204" pitchFamily="18" charset="0"/>
                          </a:rPr>
                          <m:t>+…+</m:t>
                        </m:r>
                        <m:r>
                          <a:rPr lang="en-US" altLang="zh-CN" dirty="0">
                            <a:latin typeface="Cambria Math" panose="02040503050406030204" pitchFamily="18" charset="0"/>
                          </a:rPr>
                          <m:t>𝐶</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𝑛</m:t>
                            </m:r>
                            <m:r>
                              <a:rPr lang="en-US" altLang="zh-CN" dirty="0">
                                <a:latin typeface="Cambria Math" panose="02040503050406030204" pitchFamily="18" charset="0"/>
                              </a:rPr>
                              <m:t>,</m:t>
                            </m:r>
                            <m:r>
                              <a:rPr lang="en-US" altLang="zh-CN" dirty="0">
                                <a:latin typeface="Cambria Math" panose="02040503050406030204" pitchFamily="18" charset="0"/>
                              </a:rPr>
                              <m:t>𝑛</m:t>
                            </m:r>
                          </m:e>
                        </m:d>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𝑥</m:t>
                            </m:r>
                          </m:e>
                          <m:sup>
                            <m:r>
                              <a:rPr lang="en-US" altLang="zh-CN" dirty="0">
                                <a:latin typeface="Cambria Math" panose="02040503050406030204" pitchFamily="18" charset="0"/>
                              </a:rPr>
                              <m:t>𝑛</m:t>
                            </m:r>
                          </m:sup>
                        </m:sSup>
                        <m:r>
                          <a:rPr lang="en-US" altLang="zh-CN" dirty="0">
                            <a:latin typeface="Cambria Math" panose="02040503050406030204" pitchFamily="18" charset="0"/>
                          </a:rPr>
                          <m:t>]</m:t>
                        </m:r>
                      </m:e>
                      <m:sup>
                        <m:r>
                          <a:rPr lang="en-US" altLang="zh-CN" dirty="0">
                            <a:latin typeface="Cambria Math" panose="02040503050406030204" pitchFamily="18" charset="0"/>
                          </a:rPr>
                          <m:t>2</m:t>
                        </m:r>
                      </m:sup>
                    </m:sSup>
                  </m:oMath>
                </a14:m>
                <a:endParaRPr lang="en-US" altLang="zh-CN" dirty="0"/>
              </a:p>
              <a:p>
                <a:pPr lvl="1" algn="just">
                  <a:lnSpc>
                    <a:spcPct val="120000"/>
                  </a:lnSpc>
                </a:pPr>
                <a:r>
                  <a:rPr lang="zh-CN" altLang="en-US" dirty="0"/>
                  <a:t>在上等式中</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i="1">
                            <a:latin typeface="Cambria Math" panose="02040503050406030204" pitchFamily="18" charset="0"/>
                          </a:rPr>
                          <m:t>𝑛</m:t>
                        </m:r>
                      </m:sup>
                    </m:sSup>
                  </m:oMath>
                </a14:m>
                <a:r>
                  <a:rPr lang="zh-CN" altLang="en-US" dirty="0"/>
                  <a:t>的系数为</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,0)</m:t>
                    </m:r>
                    <m:r>
                      <a:rPr lang="en-US" altLang="zh-CN" i="1" dirty="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r>
                      <a:rPr lang="en-US" altLang="zh-CN" b="0" i="1" dirty="0" smtClean="0">
                        <a:latin typeface="Cambria Math" panose="02040503050406030204" pitchFamily="18" charset="0"/>
                      </a:rPr>
                      <m:t>𝑛</m:t>
                    </m:r>
                    <m:r>
                      <a:rPr lang="en-US" altLang="zh-CN" i="1" dirty="0">
                        <a:latin typeface="Cambria Math" panose="02040503050406030204" pitchFamily="18" charset="0"/>
                      </a:rPr>
                      <m:t>) </m:t>
                    </m:r>
                  </m:oMath>
                </a14:m>
                <a:r>
                  <a:rPr lang="en-US" altLang="zh-CN" dirty="0"/>
                  <a:t>+</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−1)</m:t>
                    </m:r>
                  </m:oMath>
                </a14:m>
                <a:r>
                  <a:rPr lang="en-US" altLang="zh-CN" dirty="0"/>
                  <a:t>+</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oMath>
                </a14:m>
                <a:r>
                  <a:rPr lang="en-US" altLang="zh-CN" dirty="0"/>
                  <a:t>+…+</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err="1">
                        <a:latin typeface="Cambria Math" panose="02040503050406030204" pitchFamily="18" charset="0"/>
                      </a:rPr>
                      <m:t>𝑛</m:t>
                    </m:r>
                    <m:r>
                      <a:rPr lang="en-US" altLang="zh-CN" i="1" dirty="0" err="1">
                        <a:latin typeface="Cambria Math" panose="02040503050406030204" pitchFamily="18" charset="0"/>
                      </a:rPr>
                      <m:t>,</m:t>
                    </m:r>
                    <m:r>
                      <a:rPr lang="en-US" altLang="zh-CN" i="1" dirty="0" err="1">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,0)</m:t>
                    </m:r>
                  </m:oMath>
                </a14:m>
                <a:r>
                  <a:rPr lang="en-US" altLang="zh-CN" dirty="0"/>
                  <a:t>=</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a:latin typeface="Cambria Math" panose="02040503050406030204" pitchFamily="18" charset="0"/>
                              </a:rPr>
                              <m:t>𝐶</m:t>
                            </m:r>
                            <m:d>
                              <m:dPr>
                                <m:ctrlPr>
                                  <a:rPr lang="en-US" altLang="zh-CN" i="1">
                                    <a:latin typeface="Cambria Math" panose="02040503050406030204" pitchFamily="18" charset="0"/>
                                  </a:rPr>
                                </m:ctrlPr>
                              </m:dPr>
                              <m:e>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𝑘</m:t>
                                </m:r>
                              </m:e>
                            </m:d>
                          </m:e>
                          <m:sup>
                            <m:r>
                              <a:rPr lang="en-US" altLang="zh-CN">
                                <a:latin typeface="Cambria Math" panose="02040503050406030204" pitchFamily="18" charset="0"/>
                              </a:rPr>
                              <m:t>2</m:t>
                            </m:r>
                          </m:sup>
                        </m:sSup>
                      </m:e>
                    </m:nary>
                    <m:r>
                      <a:rPr lang="en-US" altLang="zh-CN">
                        <a:latin typeface="Cambria Math" panose="02040503050406030204" pitchFamily="18" charset="0"/>
                      </a:rPr>
                      <m:t> </m:t>
                    </m:r>
                  </m:oMath>
                </a14:m>
                <a:r>
                  <a:rPr lang="en-US" altLang="zh-CN" dirty="0"/>
                  <a:t>, </a:t>
                </a:r>
                <a:r>
                  <a:rPr lang="zh-CN" altLang="en-US" dirty="0"/>
                  <a:t>因为</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err="1">
                        <a:latin typeface="Cambria Math" panose="02040503050406030204" pitchFamily="18" charset="0"/>
                      </a:rPr>
                      <m:t>𝑛</m:t>
                    </m:r>
                    <m:r>
                      <a:rPr lang="en-US" altLang="zh-CN" i="1" dirty="0" err="1">
                        <a:latin typeface="Cambria Math" panose="02040503050406030204" pitchFamily="18" charset="0"/>
                      </a:rPr>
                      <m:t>,</m:t>
                    </m:r>
                    <m:r>
                      <a:rPr lang="en-US" altLang="zh-CN" i="1" dirty="0" err="1">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𝑘</m:t>
                    </m:r>
                    <m:r>
                      <a:rPr lang="en-US" altLang="zh-CN" i="1" dirty="0">
                        <a:latin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rPr>
                      <m:t>(</m:t>
                    </m:r>
                    <m:r>
                      <a:rPr lang="en-US" altLang="zh-CN" i="1" dirty="0" err="1">
                        <a:latin typeface="Cambria Math" panose="02040503050406030204" pitchFamily="18" charset="0"/>
                      </a:rPr>
                      <m:t>𝑛</m:t>
                    </m:r>
                    <m:r>
                      <a:rPr lang="en-US" altLang="zh-CN" i="1" dirty="0" err="1">
                        <a:latin typeface="Cambria Math" panose="02040503050406030204" pitchFamily="18" charset="0"/>
                      </a:rPr>
                      <m:t>,</m:t>
                    </m:r>
                    <m:r>
                      <a:rPr lang="en-US" altLang="zh-CN" i="1" dirty="0" err="1">
                        <a:latin typeface="Cambria Math" panose="02040503050406030204" pitchFamily="18" charset="0"/>
                      </a:rPr>
                      <m:t>𝑘</m:t>
                    </m:r>
                    <m:r>
                      <a:rPr lang="en-US" altLang="zh-CN" i="1" dirty="0">
                        <a:latin typeface="Cambria Math" panose="02040503050406030204" pitchFamily="18" charset="0"/>
                      </a:rPr>
                      <m:t>).</m:t>
                    </m:r>
                  </m:oMath>
                </a14:m>
                <a:endParaRPr lang="en-US" altLang="zh-CN" dirty="0"/>
              </a:p>
              <a:p>
                <a:pPr lvl="1">
                  <a:lnSpc>
                    <a:spcPct val="120000"/>
                  </a:lnSpc>
                </a:pPr>
                <a:r>
                  <a:rPr lang="zh-CN" altLang="en-US" dirty="0"/>
                  <a:t>由于</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和</a:t>
                </a:r>
                <a14:m>
                  <m:oMath xmlns:m="http://schemas.openxmlformats.org/officeDocument/2006/math">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𝑘</m:t>
                        </m:r>
                        <m:r>
                          <a:rPr lang="en-US" altLang="zh-CN">
                            <a:latin typeface="Cambria Math" panose="02040503050406030204" pitchFamily="18" charset="0"/>
                          </a:rPr>
                          <m:t>=0</m:t>
                        </m:r>
                      </m:sub>
                      <m:sup>
                        <m:r>
                          <a:rPr lang="en-US" altLang="zh-CN">
                            <a:latin typeface="Cambria Math" panose="02040503050406030204" pitchFamily="18" charset="0"/>
                          </a:rPr>
                          <m:t>𝑛</m:t>
                        </m:r>
                      </m:sup>
                      <m:e>
                        <m:sSup>
                          <m:sSupPr>
                            <m:ctrlPr>
                              <a:rPr lang="en-US" altLang="zh-CN" i="1">
                                <a:latin typeface="Cambria Math" panose="02040503050406030204" pitchFamily="18" charset="0"/>
                              </a:rPr>
                            </m:ctrlPr>
                          </m:sSupPr>
                          <m:e>
                            <m:r>
                              <a:rPr lang="en-US" altLang="zh-CN">
                                <a:latin typeface="Cambria Math" panose="02040503050406030204" pitchFamily="18" charset="0"/>
                              </a:rPr>
                              <m:t>𝐶</m:t>
                            </m:r>
                            <m:d>
                              <m:dPr>
                                <m:ctrlPr>
                                  <a:rPr lang="en-US" altLang="zh-CN" i="1">
                                    <a:latin typeface="Cambria Math" panose="02040503050406030204" pitchFamily="18" charset="0"/>
                                  </a:rPr>
                                </m:ctrlPr>
                              </m:dPr>
                              <m:e>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𝑘</m:t>
                                </m:r>
                              </m:e>
                            </m:d>
                          </m:e>
                          <m:sup>
                            <m:r>
                              <a:rPr lang="en-US" altLang="zh-CN">
                                <a:latin typeface="Cambria Math" panose="02040503050406030204" pitchFamily="18" charset="0"/>
                              </a:rPr>
                              <m:t>2</m:t>
                            </m:r>
                          </m:sup>
                        </m:sSup>
                      </m:e>
                    </m:nary>
                  </m:oMath>
                </a14:m>
                <a:r>
                  <a:rPr lang="zh-CN" altLang="en-US" dirty="0"/>
                  <a:t>都表示</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(1+</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2</m:t>
                        </m:r>
                        <m:r>
                          <a:rPr lang="en-US" altLang="zh-CN">
                            <a:latin typeface="Cambria Math" panose="02040503050406030204" pitchFamily="18" charset="0"/>
                          </a:rPr>
                          <m:t>𝑛</m:t>
                        </m:r>
                      </m:sup>
                    </m:sSup>
                  </m:oMath>
                </a14:m>
                <a:r>
                  <a:rPr lang="zh-CN" altLang="en-US" dirty="0"/>
                  <a:t>中</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m:rPr>
                            <m:sty m:val="p"/>
                          </m:rPr>
                          <a:rPr lang="en-US" altLang="zh-CN">
                            <a:latin typeface="Cambria Math" panose="02040503050406030204" pitchFamily="18" charset="0"/>
                          </a:rPr>
                          <m:t>n</m:t>
                        </m:r>
                      </m:sup>
                    </m:sSup>
                    <m:r>
                      <a:rPr lang="zh-CN" altLang="en-US">
                        <a:latin typeface="Cambria Math" panose="02040503050406030204" pitchFamily="18" charset="0"/>
                      </a:rPr>
                      <m:t>的系数</m:t>
                    </m:r>
                  </m:oMath>
                </a14:m>
                <a:r>
                  <a:rPr lang="en-US" altLang="zh-CN" dirty="0"/>
                  <a:t>, </a:t>
                </a:r>
                <a:r>
                  <a:rPr lang="zh-CN" altLang="en-US" dirty="0"/>
                  <a:t>所以他们一定相等</a:t>
                </a:r>
                <a:r>
                  <a:rPr lang="en-US" altLang="zh-CN" dirty="0" smtClean="0"/>
                  <a:t>.</a:t>
                </a:r>
              </a:p>
              <a:p>
                <a:pPr lvl="1">
                  <a:lnSpc>
                    <a:spcPct val="120000"/>
                  </a:lnSpc>
                </a:pPr>
                <a:r>
                  <a:rPr lang="zh-CN" altLang="en-US" dirty="0"/>
                  <a:t>得</a:t>
                </a:r>
                <a:r>
                  <a:rPr lang="zh-CN" altLang="en-US" dirty="0" smtClean="0"/>
                  <a:t>证</a:t>
                </a:r>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071" r="-721" b="-3095"/>
                </a:stretch>
              </a:blipFill>
            </p:spPr>
            <p:txBody>
              <a:bodyPr/>
              <a:lstStyle/>
              <a:p>
                <a:r>
                  <a:rPr lang="zh-CN" altLang="en-US">
                    <a:noFill/>
                  </a:rPr>
                  <a:t> </a:t>
                </a:r>
              </a:p>
            </p:txBody>
          </p:sp>
        </mc:Fallback>
      </mc:AlternateContent>
      <p:sp>
        <p:nvSpPr>
          <p:cNvPr id="12" name="日期占位符 11"/>
          <p:cNvSpPr>
            <a:spLocks noGrp="1"/>
          </p:cNvSpPr>
          <p:nvPr>
            <p:ph type="dt" sz="half" idx="10"/>
          </p:nvPr>
        </p:nvSpPr>
        <p:spPr/>
        <p:txBody>
          <a:bodyPr/>
          <a:lstStyle/>
          <a:p>
            <a:fld id="{899C6997-AF06-4D1F-92C3-1EBA886994F1}" type="datetime1">
              <a:rPr lang="zh-CN" altLang="en-US" smtClean="0"/>
              <a:t>2023/10/16</a:t>
            </a:fld>
            <a:endParaRPr lang="zh-CN" altLang="en-US" dirty="0"/>
          </a:p>
        </p:txBody>
      </p:sp>
      <p:sp>
        <p:nvSpPr>
          <p:cNvPr id="14" name="灯片编号占位符 13"/>
          <p:cNvSpPr>
            <a:spLocks noGrp="1"/>
          </p:cNvSpPr>
          <p:nvPr>
            <p:ph type="sldNum" sz="quarter" idx="12"/>
          </p:nvPr>
        </p:nvSpPr>
        <p:spPr/>
        <p:txBody>
          <a:bodyPr/>
          <a:lstStyle/>
          <a:p>
            <a:fld id="{67913A8A-9EFB-4B5F-9CCB-3D21173FAA85}" type="slidenum">
              <a:rPr lang="zh-CN" altLang="en-US" smtClean="0"/>
              <a:pPr/>
              <a:t>77</a:t>
            </a:fld>
            <a:endParaRPr lang="zh-CN" altLang="en-US" dirty="0"/>
          </a:p>
        </p:txBody>
      </p:sp>
      <p:sp>
        <p:nvSpPr>
          <p:cNvPr id="7"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pic>
        <p:nvPicPr>
          <p:cNvPr id="4" name="图片 3"/>
          <p:cNvPicPr>
            <a:picLocks noChangeAspect="1"/>
          </p:cNvPicPr>
          <p:nvPr/>
        </p:nvPicPr>
        <p:blipFill>
          <a:blip r:embed="rId4"/>
          <a:stretch>
            <a:fillRect/>
          </a:stretch>
        </p:blipFill>
        <p:spPr>
          <a:xfrm>
            <a:off x="9677400" y="5547769"/>
            <a:ext cx="2057401" cy="757783"/>
          </a:xfrm>
          <a:prstGeom prst="rect">
            <a:avLst/>
          </a:prstGeom>
        </p:spPr>
      </p:pic>
    </p:spTree>
    <p:extLst>
      <p:ext uri="{BB962C8B-B14F-4D97-AF65-F5344CB8AC3E}">
        <p14:creationId xmlns:p14="http://schemas.microsoft.com/office/powerpoint/2010/main" val="19254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smtClean="0"/>
                  <a:t>1. </a:t>
                </a:r>
                <a:r>
                  <a:rPr lang="zh-CN" altLang="en-US" dirty="0" smtClean="0"/>
                  <a:t>求关于下面每个序列生成函数的直接表达式</a:t>
                </a:r>
                <a:r>
                  <a:rPr lang="en-US" altLang="zh-CN" dirty="0" smtClean="0"/>
                  <a:t>. (</a:t>
                </a:r>
                <a:r>
                  <a:rPr lang="zh-CN" altLang="en-US" dirty="0" smtClean="0"/>
                  <a:t>用最明显的选择设定每个序列初始项的形式</a:t>
                </a:r>
                <a:r>
                  <a:rPr lang="en-US" altLang="zh-CN" dirty="0" smtClean="0"/>
                  <a:t>)</a:t>
                </a:r>
              </a:p>
              <a:p>
                <a:pPr lvl="1"/>
                <a:r>
                  <a:rPr lang="en-US" altLang="zh-CN" dirty="0" smtClean="0"/>
                  <a:t>a) 0, 2, 2, 2, 2, 2, 2, 0, 0, 0, 0, 0, …</a:t>
                </a:r>
                <a:endParaRPr lang="en-US" altLang="zh-CN" dirty="0"/>
              </a:p>
              <a:p>
                <a:pPr lvl="1"/>
                <a:r>
                  <a:rPr lang="en-US" altLang="zh-CN" dirty="0" smtClean="0"/>
                  <a:t>b)</a:t>
                </a:r>
                <a:r>
                  <a:rPr lang="en-US" altLang="zh-CN" dirty="0"/>
                  <a:t> 0, 0, 0, </a:t>
                </a:r>
                <a:r>
                  <a:rPr lang="en-US" altLang="zh-CN" dirty="0" smtClean="0"/>
                  <a:t>1, 1, 1, 1, 1, 1, …</a:t>
                </a:r>
                <a:endParaRPr lang="en-US" altLang="zh-CN" dirty="0"/>
              </a:p>
              <a:p>
                <a:pPr lvl="1"/>
                <a:r>
                  <a:rPr lang="en-US" altLang="zh-CN" dirty="0" smtClean="0"/>
                  <a:t>c) 0, 1, 0, 0, 1, 0, 0, 1, 0, 0, 1, …</a:t>
                </a:r>
                <a:endParaRPr lang="en-US" altLang="zh-CN" dirty="0"/>
              </a:p>
              <a:p>
                <a:pPr lvl="1"/>
                <a:r>
                  <a:rPr lang="en-US" altLang="zh-CN" dirty="0" smtClean="0"/>
                  <a:t>d) 2, 4, 8, 16, 32, 64, 128, 256, …</a:t>
                </a:r>
                <a:endParaRPr lang="en-US" altLang="zh-CN" dirty="0"/>
              </a:p>
              <a:p>
                <a:pPr lvl="1"/>
                <a:r>
                  <a:rPr lang="en-US" altLang="zh-CN" dirty="0" smtClean="0"/>
                  <a:t>e) </a:t>
                </a:r>
                <a14:m>
                  <m:oMath xmlns:m="http://schemas.openxmlformats.org/officeDocument/2006/math">
                    <m:d>
                      <m:dPr>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mr>
                          <m:mr>
                            <m:e>
                              <m:r>
                                <a:rPr lang="en-US" altLang="zh-CN" b="0" i="1" smtClean="0">
                                  <a:latin typeface="Cambria Math" panose="02040503050406030204" pitchFamily="18" charset="0"/>
                                </a:rPr>
                                <m:t>0</m:t>
                              </m:r>
                            </m:e>
                          </m:mr>
                        </m:m>
                      </m:e>
                    </m:d>
                  </m:oMath>
                </a14:m>
                <a:r>
                  <a:rPr lang="en-US" altLang="zh-CN" dirty="0" smtClean="0"/>
                  <a:t>,</a:t>
                </a:r>
                <a:r>
                  <a:rPr lang="en-US" altLang="zh-CN" dirty="0"/>
                  <a:t> </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7</m:t>
                              </m:r>
                            </m:e>
                          </m:mr>
                          <m:mr>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7</m:t>
                              </m:r>
                            </m:e>
                          </m:mr>
                          <m:mr>
                            <m:e>
                              <m:r>
                                <a:rPr lang="en-US" altLang="zh-CN" b="0" i="1" smtClean="0">
                                  <a:latin typeface="Cambria Math" panose="02040503050406030204" pitchFamily="18" charset="0"/>
                                </a:rPr>
                                <m:t>2</m:t>
                              </m:r>
                            </m:e>
                          </m:mr>
                        </m:m>
                      </m:e>
                    </m:d>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7</m:t>
                              </m:r>
                            </m:e>
                          </m:mr>
                          <m:mr>
                            <m:e>
                              <m:r>
                                <a:rPr lang="en-US" altLang="zh-CN" i="1">
                                  <a:latin typeface="Cambria Math" panose="02040503050406030204" pitchFamily="18" charset="0"/>
                                </a:rPr>
                                <m:t>0</m:t>
                              </m:r>
                            </m:e>
                          </m:mr>
                        </m:m>
                      </m:e>
                    </m:d>
                  </m:oMath>
                </a14:m>
                <a:r>
                  <a:rPr lang="en-US" altLang="zh-CN" dirty="0" smtClean="0"/>
                  <a:t>, 0, 0, 0, 0, 0, …</a:t>
                </a:r>
                <a:endParaRPr lang="en-US" altLang="zh-CN" dirty="0"/>
              </a:p>
              <a:p>
                <a:pPr lvl="1"/>
                <a:r>
                  <a:rPr lang="en-US" altLang="zh-CN" dirty="0" smtClean="0"/>
                  <a:t>f) 2, -2, 2, -2, 2, -2, 2, -2, …</a:t>
                </a:r>
              </a:p>
              <a:p>
                <a:pPr lvl="1"/>
                <a:r>
                  <a:rPr lang="en-US" altLang="zh-CN" dirty="0" smtClean="0"/>
                  <a:t>g) 1, 1, 0, 1, 1, 1, 1, 1, 1, 1, 1, 1, …</a:t>
                </a:r>
              </a:p>
              <a:p>
                <a:pPr lvl="1"/>
                <a:r>
                  <a:rPr lang="en-US" altLang="zh-CN" dirty="0" smtClean="0"/>
                  <a:t>h) 0, 0, 0, 1, 2, 3, 4, …</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AF4992E2-3CDE-4E8D-ACFA-FA5AECEB8E7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78</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7199440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课后作业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2. </a:t>
                </a:r>
                <a:r>
                  <a:rPr lang="zh-CN" altLang="en-US" dirty="0"/>
                  <a:t>求出下面每个函数的幂级数</a:t>
                </a:r>
                <a:r>
                  <a:rPr lang="zh-CN" altLang="en-US" dirty="0" smtClean="0"/>
                  <a:t>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10</m:t>
                        </m:r>
                      </m:sup>
                    </m:sSup>
                  </m:oMath>
                </a14:m>
                <a:r>
                  <a:rPr lang="zh-CN" altLang="en-US" dirty="0" smtClean="0"/>
                  <a:t>的</a:t>
                </a:r>
                <a:r>
                  <a:rPr lang="zh-CN" altLang="en-US" dirty="0"/>
                  <a:t>系数</a:t>
                </a:r>
                <a:r>
                  <a:rPr lang="en-US" altLang="zh-CN" dirty="0"/>
                  <a:t>.</a:t>
                </a:r>
                <a:endParaRPr lang="zh-CN" altLang="en-US" dirty="0"/>
              </a:p>
              <a:p>
                <a:pPr lvl="1"/>
                <a:r>
                  <a:rPr lang="en-US" altLang="zh-CN" dirty="0" smtClean="0"/>
                  <a:t>a)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15</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oMath>
                </a14:m>
                <a:endParaRPr lang="en-US" altLang="zh-CN" dirty="0"/>
              </a:p>
              <a:p>
                <a:pPr lvl="1"/>
                <a:r>
                  <a:rPr lang="en-US" altLang="zh-CN" dirty="0" smtClean="0"/>
                  <a:t>b</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7</m:t>
                            </m:r>
                          </m:sup>
                        </m:sSup>
                        <m:r>
                          <a:rPr lang="en-US" altLang="zh-CN" i="1">
                            <a:latin typeface="Cambria Math" panose="02040503050406030204" pitchFamily="18" charset="0"/>
                          </a:rPr>
                          <m:t>…)</m:t>
                        </m:r>
                      </m:e>
                      <m:sup>
                        <m:r>
                          <a:rPr lang="en-US" altLang="zh-CN" i="1">
                            <a:latin typeface="Cambria Math" panose="02040503050406030204" pitchFamily="18" charset="0"/>
                          </a:rPr>
                          <m:t>3</m:t>
                        </m:r>
                      </m:sup>
                    </m:sSup>
                  </m:oMath>
                </a14:m>
                <a:endParaRPr lang="en-US" altLang="zh-CN" dirty="0"/>
              </a:p>
              <a:p>
                <a:pPr lvl="1"/>
                <a:r>
                  <a:rPr lang="en-US" altLang="zh-CN" dirty="0" smtClean="0"/>
                  <a:t>c)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5</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5</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7</m:t>
                        </m:r>
                      </m:sup>
                    </m:sSup>
                    <m:r>
                      <a:rPr lang="en-US" altLang="zh-CN" b="0" i="0" smtClean="0">
                        <a:latin typeface="Cambria Math" panose="02040503050406030204" pitchFamily="18" charset="0"/>
                      </a:rPr>
                      <m:t>)</m:t>
                    </m:r>
                  </m:oMath>
                </a14:m>
                <a:r>
                  <a:rPr lang="en-US" altLang="zh-CN" dirty="0" smtClean="0"/>
                  <a:t>(</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r>
                      <a:rPr lang="en-US" altLang="zh-CN" b="0" i="1" smtClean="0">
                        <a:latin typeface="Cambria Math" panose="02040503050406030204" pitchFamily="18" charset="0"/>
                      </a:rPr>
                      <m:t>…</m:t>
                    </m:r>
                  </m:oMath>
                </a14:m>
                <a:r>
                  <a:rPr lang="en-US" altLang="zh-CN" dirty="0" smtClean="0"/>
                  <a:t>)</a:t>
                </a:r>
                <a:endParaRPr lang="en-US" altLang="zh-CN" dirty="0"/>
              </a:p>
              <a:p>
                <a:pPr lvl="1"/>
                <a:r>
                  <a:rPr lang="en-US" altLang="zh-CN" dirty="0" smtClean="0"/>
                  <a:t>d</a:t>
                </a:r>
                <a:r>
                  <a:rPr lang="en-US" altLang="zh-CN" dirty="0"/>
                  <a:t>) </a:t>
                </a:r>
                <a:r>
                  <a:rPr lang="en-US" altLang="zh-CN" dirty="0" smtClean="0"/>
                  <a:t>(</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9</m:t>
                        </m:r>
                      </m:sup>
                    </m:sSup>
                    <m:r>
                      <a:rPr lang="en-US" altLang="zh-CN" i="1">
                        <a:latin typeface="Cambria Math" panose="02040503050406030204" pitchFamily="18" charset="0"/>
                      </a:rPr>
                      <m:t>+…</m:t>
                    </m:r>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b="0" i="1" smtClean="0">
                            <a:latin typeface="Cambria Math" panose="02040503050406030204" pitchFamily="18" charset="0"/>
                          </a:rPr>
                          <m:t>8</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12</m:t>
                        </m:r>
                      </m:sup>
                    </m:sSup>
                    <m:r>
                      <a:rPr lang="en-US" altLang="zh-CN" i="1">
                        <a:latin typeface="Cambria Math" panose="02040503050406030204" pitchFamily="18" charset="0"/>
                      </a:rPr>
                      <m:t>+…</m:t>
                    </m:r>
                  </m:oMath>
                </a14:m>
                <a:r>
                  <a:rPr lang="en-US" altLang="zh-CN" dirty="0"/>
                  <a:t>)</a:t>
                </a:r>
              </a:p>
              <a:p>
                <a:pPr lvl="1"/>
                <a:r>
                  <a:rPr lang="en-US" altLang="zh-CN" dirty="0" smtClean="0"/>
                  <a:t>e)</a:t>
                </a:r>
                <a:r>
                  <a:rPr lang="en-US" altLang="zh-CN" dirty="0"/>
                  <a:t> (</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8</m:t>
                        </m:r>
                      </m:sup>
                    </m:sSup>
                    <m:r>
                      <a:rPr lang="en-US" altLang="zh-CN" i="1">
                        <a:latin typeface="Cambria Math" panose="02040503050406030204" pitchFamily="18" charset="0"/>
                      </a:rPr>
                      <m:t>+…</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b="0" i="1" smtClean="0">
                            <a:latin typeface="Cambria Math" panose="02040503050406030204" pitchFamily="18" charset="0"/>
                          </a:rPr>
                          <m:t>8</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12</m:t>
                        </m:r>
                      </m:sup>
                    </m:sSup>
                    <m:r>
                      <a:rPr lang="en-US" altLang="zh-CN" i="1">
                        <a:latin typeface="Cambria Math" panose="02040503050406030204" pitchFamily="18" charset="0"/>
                      </a:rPr>
                      <m:t>+…</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i="1">
                            <a:latin typeface="Cambria Math" panose="02040503050406030204" pitchFamily="18" charset="0"/>
                          </a:rPr>
                          <m:t>+</m:t>
                        </m:r>
                        <m:r>
                          <a:rPr lang="en-US" altLang="zh-CN" i="1">
                            <a:latin typeface="Cambria Math" panose="02040503050406030204" pitchFamily="18" charset="0"/>
                          </a:rPr>
                          <m:t>𝑥</m:t>
                        </m:r>
                      </m:e>
                      <m:sup>
                        <m:r>
                          <a:rPr lang="en-US" altLang="zh-CN" b="0" i="1" smtClean="0">
                            <a:latin typeface="Cambria Math" panose="02040503050406030204" pitchFamily="18" charset="0"/>
                          </a:rPr>
                          <m:t>12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r>
                          <a:rPr lang="en-US" altLang="zh-CN" b="0" i="1" smtClean="0">
                            <a:latin typeface="Cambria Math" panose="02040503050406030204" pitchFamily="18" charset="0"/>
                          </a:rPr>
                          <m:t>8</m:t>
                        </m:r>
                      </m:sup>
                    </m:sSup>
                    <m:r>
                      <a:rPr lang="en-US" altLang="zh-CN" i="1">
                        <a:latin typeface="Cambria Math" panose="02040503050406030204" pitchFamily="18" charset="0"/>
                      </a:rPr>
                      <m:t>+…</m:t>
                    </m:r>
                  </m:oMath>
                </a14:m>
                <a:r>
                  <a:rPr lang="en-US" altLang="zh-CN" dirty="0"/>
                  <a:t>)</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r="-55"/>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AF4992E2-3CDE-4E8D-ACFA-FA5AECEB8E76}"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81670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兔子和斐波那契数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我们可以通过使用递推关系构造各种问题的模型</a:t>
                </a:r>
                <a:r>
                  <a:rPr lang="en-US" altLang="zh-CN" dirty="0" smtClean="0"/>
                  <a:t>. </a:t>
                </a:r>
                <a:r>
                  <a:rPr lang="zh-CN" altLang="en-US" dirty="0" smtClean="0"/>
                  <a:t>例如岛上的兔子问题</a:t>
                </a:r>
                <a:r>
                  <a:rPr lang="en-US" altLang="zh-CN" dirty="0" smtClean="0"/>
                  <a:t>, </a:t>
                </a:r>
                <a:r>
                  <a:rPr lang="zh-CN" altLang="en-US" dirty="0" smtClean="0"/>
                  <a:t>汉诺塔的移动次数等等</a:t>
                </a:r>
                <a:r>
                  <a:rPr lang="en-US" altLang="zh-CN" dirty="0" smtClean="0"/>
                  <a:t>.</a:t>
                </a:r>
              </a:p>
              <a:p>
                <a:r>
                  <a:rPr lang="zh-CN" altLang="en-US" dirty="0" smtClean="0"/>
                  <a:t>例</a:t>
                </a:r>
                <a:r>
                  <a:rPr lang="en-US" altLang="zh-CN" dirty="0" smtClean="0"/>
                  <a:t>:</a:t>
                </a:r>
                <a:r>
                  <a:rPr lang="zh-CN" altLang="en-US" dirty="0" smtClean="0"/>
                  <a:t>一对刚出生的兔子</a:t>
                </a:r>
                <a:r>
                  <a:rPr lang="en-US" altLang="zh-CN" dirty="0" smtClean="0"/>
                  <a:t>(</a:t>
                </a:r>
                <a:r>
                  <a:rPr lang="zh-CN" altLang="en-US" dirty="0" smtClean="0"/>
                  <a:t>一公一母</a:t>
                </a:r>
                <a:r>
                  <a:rPr lang="en-US" altLang="zh-CN" dirty="0" smtClean="0"/>
                  <a:t>)</a:t>
                </a:r>
                <a:r>
                  <a:rPr lang="zh-CN" altLang="en-US" dirty="0" smtClean="0"/>
                  <a:t>放到一个无人岛上</a:t>
                </a:r>
                <a:r>
                  <a:rPr lang="en-US" altLang="zh-CN" dirty="0" smtClean="0"/>
                  <a:t>. </a:t>
                </a:r>
                <a:r>
                  <a:rPr lang="zh-CN" altLang="en-US" dirty="0" smtClean="0"/>
                  <a:t>每对兔子出生两个月以后才开始繁殖后代</a:t>
                </a:r>
                <a:r>
                  <a:rPr lang="en-US" altLang="zh-CN" dirty="0" smtClean="0"/>
                  <a:t>, </a:t>
                </a:r>
                <a:r>
                  <a:rPr lang="zh-CN" altLang="en-US" dirty="0" smtClean="0"/>
                  <a:t>每对兔子每个月繁殖一对兔子</a:t>
                </a:r>
                <a:r>
                  <a:rPr lang="en-US" altLang="zh-CN" dirty="0" smtClean="0"/>
                  <a:t>. </a:t>
                </a:r>
                <a:r>
                  <a:rPr lang="zh-CN" altLang="en-US" dirty="0" smtClean="0"/>
                  <a:t>假设兔子不会死去</a:t>
                </a:r>
                <a:r>
                  <a:rPr lang="en-US" altLang="zh-CN" dirty="0" smtClean="0"/>
                  <a:t>, </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个月后该无人岛上的兔子将会有多少？</a:t>
                </a:r>
                <a:endParaRPr lang="en-US" dirty="0" smtClean="0"/>
              </a:p>
              <a:p>
                <a:r>
                  <a:rPr lang="zh-CN" altLang="en-US" dirty="0" smtClean="0"/>
                  <a:t>解</a:t>
                </a:r>
                <a:r>
                  <a:rPr lang="en-US" altLang="zh-CN" dirty="0" smtClean="0"/>
                  <a:t>:</a:t>
                </a:r>
              </a:p>
              <a:p>
                <a:pPr lvl="1"/>
                <a:r>
                  <a:rPr lang="zh-CN" altLang="en-US" dirty="0"/>
                  <a:t>用</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𝒇</m:t>
                        </m:r>
                      </m:e>
                      <m:sub>
                        <m:r>
                          <a:rPr lang="zh-CN" altLang="en-US">
                            <a:latin typeface="Cambria Math" panose="02040503050406030204" pitchFamily="18" charset="0"/>
                          </a:rPr>
                          <m:t>𝒏</m:t>
                        </m:r>
                      </m:sub>
                    </m:sSub>
                  </m:oMath>
                </a14:m>
                <a:r>
                  <a:rPr lang="en-US" altLang="zh-CN" dirty="0"/>
                  <a:t> </a:t>
                </a:r>
                <a:r>
                  <a:rPr lang="zh-CN" altLang="en-US" dirty="0"/>
                  <a:t>表示</a:t>
                </a:r>
                <a14:m>
                  <m:oMath xmlns:m="http://schemas.openxmlformats.org/officeDocument/2006/math">
                    <m:r>
                      <a:rPr lang="en-US" altLang="zh-CN" dirty="0">
                        <a:latin typeface="Cambria Math" panose="02040503050406030204" pitchFamily="18" charset="0"/>
                      </a:rPr>
                      <m:t>𝑛</m:t>
                    </m:r>
                  </m:oMath>
                </a14:m>
                <a:r>
                  <a:rPr lang="zh-CN" altLang="en-US" dirty="0"/>
                  <a:t>个月后兔子的总数</a:t>
                </a:r>
                <a:r>
                  <a:rPr lang="en-US" altLang="zh-CN" dirty="0"/>
                  <a:t>. </a:t>
                </a:r>
                <a:r>
                  <a:rPr lang="zh-CN" altLang="en-US" dirty="0"/>
                  <a:t>我们将证明</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𝒇</m:t>
                        </m:r>
                      </m:e>
                      <m:sub>
                        <m:r>
                          <a:rPr lang="zh-CN" altLang="en-US">
                            <a:latin typeface="Cambria Math" panose="02040503050406030204" pitchFamily="18" charset="0"/>
                          </a:rPr>
                          <m:t>𝒏</m:t>
                        </m:r>
                      </m:sub>
                    </m:sSub>
                  </m:oMath>
                </a14:m>
                <a:r>
                  <a:rPr lang="en-US" altLang="zh-CN" dirty="0"/>
                  <a:t>, </a:t>
                </a:r>
                <a14:m>
                  <m:oMath xmlns:m="http://schemas.openxmlformats.org/officeDocument/2006/math">
                    <m:r>
                      <a:rPr lang="en-US" altLang="zh-CN" dirty="0">
                        <a:latin typeface="Cambria Math" panose="02040503050406030204" pitchFamily="18" charset="0"/>
                      </a:rPr>
                      <m:t> </m:t>
                    </m:r>
                    <m:r>
                      <a:rPr lang="en-US" altLang="zh-CN" dirty="0">
                        <a:latin typeface="Cambria Math" panose="02040503050406030204" pitchFamily="18" charset="0"/>
                      </a:rPr>
                      <m:t>𝑛</m:t>
                    </m:r>
                  </m:oMath>
                </a14:m>
                <a:r>
                  <a:rPr lang="en-US" altLang="zh-CN" dirty="0"/>
                  <a:t>=1,2,3,…</a:t>
                </a:r>
                <a:r>
                  <a:rPr lang="zh-CN" altLang="en-US" dirty="0"/>
                  <a:t>是</a:t>
                </a:r>
                <a:r>
                  <a:rPr lang="zh-CN" altLang="en-US" b="1" dirty="0" smtClean="0">
                    <a:solidFill>
                      <a:srgbClr val="C00000"/>
                    </a:solidFill>
                  </a:rPr>
                  <a:t>斐波那契</a:t>
                </a:r>
                <a:r>
                  <a:rPr lang="zh-CN" altLang="en-US" b="1" dirty="0">
                    <a:solidFill>
                      <a:srgbClr val="C00000"/>
                    </a:solidFill>
                  </a:rPr>
                  <a:t>序列</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−2</m:t>
                        </m:r>
                      </m:sub>
                    </m:sSub>
                  </m:oMath>
                </a14:m>
                <a:r>
                  <a:rPr lang="en-US" altLang="zh-CN" dirty="0"/>
                  <a:t>)</a:t>
                </a:r>
                <a:r>
                  <a:rPr lang="zh-CN" altLang="en-US" dirty="0"/>
                  <a:t>的项</a:t>
                </a:r>
                <a:r>
                  <a:rPr lang="en-US" dirty="0"/>
                  <a:t>. </a:t>
                </a:r>
                <a:r>
                  <a:rPr lang="zh-CN" altLang="en-US" dirty="0"/>
                  <a:t>如下图所示</a:t>
                </a:r>
                <a:r>
                  <a:rPr lang="en-US" altLang="zh-CN" dirty="0"/>
                  <a:t>, </a:t>
                </a:r>
                <a:r>
                  <a:rPr lang="zh-CN" altLang="en-US" dirty="0"/>
                  <a:t>我们可以找出</a:t>
                </a:r>
                <a14:m>
                  <m:oMath xmlns:m="http://schemas.openxmlformats.org/officeDocument/2006/math">
                    <m:r>
                      <a:rPr lang="en-US" altLang="zh-CN" dirty="0">
                        <a:latin typeface="Cambria Math" panose="02040503050406030204" pitchFamily="18" charset="0"/>
                      </a:rPr>
                      <m:t>𝑛</m:t>
                    </m:r>
                  </m:oMath>
                </a14:m>
                <a:r>
                  <a:rPr lang="zh-CN" altLang="en-US" dirty="0"/>
                  <a:t>个月后关于岛上的兔子的递推关系</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9" t="-2143" r="-111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498646986"/>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328"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667000"/>
                        <a:ext cx="914400" cy="198438"/>
                      </a:xfrm>
                      <a:prstGeom prst="rect">
                        <a:avLst/>
                      </a:prstGeom>
                    </p:spPr>
                  </p:pic>
                </p:oleObj>
              </mc:Fallback>
            </mc:AlternateContent>
          </a:graphicData>
        </a:graphic>
      </p:graphicFrame>
      <p:sp>
        <p:nvSpPr>
          <p:cNvPr id="8" name="日期占位符 7"/>
          <p:cNvSpPr>
            <a:spLocks noGrp="1"/>
          </p:cNvSpPr>
          <p:nvPr>
            <p:ph type="dt" sz="half" idx="10"/>
          </p:nvPr>
        </p:nvSpPr>
        <p:spPr/>
        <p:txBody>
          <a:bodyPr/>
          <a:lstStyle/>
          <a:p>
            <a:fld id="{F4601433-4830-4197-89A3-03B573B65BB5}"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a:t>
            </a:fld>
            <a:endParaRPr lang="zh-CN" altLang="en-US" dirty="0"/>
          </a:p>
        </p:txBody>
      </p:sp>
      <p:sp>
        <p:nvSpPr>
          <p:cNvPr id="11"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52139" y="1905000"/>
            <a:ext cx="7139861" cy="27832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714999" y="1923068"/>
            <a:ext cx="6477001" cy="2780907"/>
          </a:xfrm>
        </p:spPr>
        <p:txBody>
          <a:bodyPr>
            <a:normAutofit/>
          </a:bodyPr>
          <a:lstStyle/>
          <a:p>
            <a:r>
              <a:rPr lang="zh-CN" altLang="en-US" dirty="0" smtClean="0"/>
              <a:t>第</a:t>
            </a:r>
            <a:r>
              <a:rPr lang="en-US" altLang="zh-CN" dirty="0" smtClean="0"/>
              <a:t>3.5</a:t>
            </a:r>
            <a:r>
              <a:rPr lang="zh-CN" altLang="en-US" dirty="0" smtClean="0"/>
              <a:t>节 容斥</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3.5: Inclusion-Exclusion</a:t>
            </a:r>
            <a:endParaRPr lang="zh-CN" altLang="en-US" sz="1800" dirty="0"/>
          </a:p>
        </p:txBody>
      </p:sp>
      <p:sp>
        <p:nvSpPr>
          <p:cNvPr id="7" name="矩形 6"/>
          <p:cNvSpPr/>
          <p:nvPr/>
        </p:nvSpPr>
        <p:spPr>
          <a:xfrm>
            <a:off x="0" y="1905000"/>
            <a:ext cx="876695" cy="278090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7784" t="11320" r="6062" b="7548"/>
          <a:stretch/>
        </p:blipFill>
        <p:spPr>
          <a:xfrm>
            <a:off x="915188" y="1905000"/>
            <a:ext cx="4081333" cy="2780907"/>
          </a:xfrm>
          <a:prstGeom prst="rect">
            <a:avLst/>
          </a:prstGeom>
        </p:spPr>
      </p:pic>
    </p:spTree>
    <p:extLst>
      <p:ext uri="{BB962C8B-B14F-4D97-AF65-F5344CB8AC3E}">
        <p14:creationId xmlns:p14="http://schemas.microsoft.com/office/powerpoint/2010/main" val="26494605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gs>
            <a:gs pos="39000">
              <a:schemeClr val="bg1">
                <a:lumMod val="95000"/>
              </a:schemeClr>
            </a:gs>
            <a:gs pos="0">
              <a:srgbClr val="F2F2F2"/>
            </a:gs>
            <a:gs pos="100000">
              <a:srgbClr val="F2F2F2"/>
            </a:gs>
          </a:gsLst>
          <a:lin ang="135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6670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容斥</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531096"/>
            <a:ext cx="5877699" cy="1187188"/>
            <a:chOff x="3203848" y="1307544"/>
            <a:chExt cx="440827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684899"/>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容</a:t>
              </a:r>
              <a:r>
                <a:rPr lang="zh-CN" altLang="en-US" sz="2667" dirty="0" smtClean="0">
                  <a:solidFill>
                    <a:srgbClr val="01559D"/>
                  </a:solidFill>
                  <a:latin typeface="微软雅黑" panose="020B0503020204020204" pitchFamily="34" charset="-122"/>
                  <a:ea typeface="微软雅黑" panose="020B0503020204020204" pitchFamily="34" charset="-122"/>
                </a:rPr>
                <a:t>斥的例子</a:t>
              </a:r>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282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容斥原理</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lnSpc>
                    <a:spcPct val="100000"/>
                  </a:lnSpc>
                </a:pPr>
                <a:r>
                  <a:rPr lang="zh-CN" altLang="en-US" dirty="0" smtClean="0"/>
                  <a:t>在前面相关章节中证明了两个集合</a:t>
                </a:r>
                <a:r>
                  <a:rPr lang="en-US" altLang="zh-CN" dirty="0" smtClean="0"/>
                  <a:t>A</a:t>
                </a:r>
                <a:r>
                  <a:rPr lang="zh-CN" altLang="en-US" dirty="0" smtClean="0"/>
                  <a:t>和</a:t>
                </a:r>
                <a:r>
                  <a:rPr lang="en-US" altLang="zh-CN" dirty="0" smtClean="0"/>
                  <a:t>B</a:t>
                </a:r>
                <a:r>
                  <a:rPr lang="zh-CN" altLang="en-US" dirty="0" smtClean="0"/>
                  <a:t>的并集中的元素数是这些集合的元素数之和减去其交集的元素数</a:t>
                </a:r>
                <a:r>
                  <a:rPr lang="en-US" altLang="zh-CN" dirty="0" smtClean="0"/>
                  <a:t>, </a:t>
                </a:r>
                <a:r>
                  <a:rPr lang="zh-CN" altLang="en-US" dirty="0" smtClean="0"/>
                  <a:t>即</a:t>
                </a:r>
                <a:r>
                  <a:rPr lang="en-US" dirty="0" smtClean="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𝐵</m:t>
                          </m:r>
                        </m:e>
                      </m:d>
                    </m:oMath>
                  </m:oMathPara>
                </a14:m>
                <a:endParaRPr lang="en-US" dirty="0" smtClean="0"/>
              </a:p>
              <a:p>
                <a:pPr>
                  <a:lnSpc>
                    <a:spcPct val="100000"/>
                  </a:lnSpc>
                </a:pPr>
                <a:r>
                  <a:rPr lang="zh-CN" altLang="en-US" dirty="0" smtClean="0"/>
                  <a:t>这个关于两个集合并集中元素数的公式在计数问题中经常被使用</a:t>
                </a:r>
                <a:r>
                  <a:rPr lang="en-US" altLang="zh-CN" dirty="0" smtClean="0"/>
                  <a:t>. </a:t>
                </a:r>
                <a:r>
                  <a:rPr lang="zh-CN" altLang="en-US" dirty="0" smtClean="0"/>
                  <a:t>例如以下例子</a:t>
                </a:r>
                <a:r>
                  <a:rPr lang="en-US" altLang="zh-CN" dirty="0" smtClean="0"/>
                  <a:t>:</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999" t="-1310" r="-333"/>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7C3E6322-9F41-4F8F-9AF1-C7A9D17FA0B2}"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82</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容斥原理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例</a:t>
                </a:r>
                <a:r>
                  <a:rPr lang="en-US" altLang="zh-CN" dirty="0" smtClean="0"/>
                  <a:t>:</a:t>
                </a:r>
                <a:r>
                  <a:rPr lang="zh-CN" altLang="en-US" dirty="0" smtClean="0"/>
                  <a:t>一个班有</a:t>
                </a:r>
                <a:r>
                  <a:rPr lang="en-US" altLang="zh-CN" dirty="0" smtClean="0"/>
                  <a:t>25</a:t>
                </a:r>
                <a:r>
                  <a:rPr lang="zh-CN" altLang="en-US" dirty="0" smtClean="0"/>
                  <a:t>个计算机专业的学生</a:t>
                </a:r>
                <a:r>
                  <a:rPr lang="en-US" altLang="zh-CN" dirty="0" smtClean="0"/>
                  <a:t>, 13</a:t>
                </a:r>
                <a:r>
                  <a:rPr lang="zh-CN" altLang="en-US" dirty="0" smtClean="0"/>
                  <a:t>个数学专业的学生</a:t>
                </a:r>
                <a:r>
                  <a:rPr lang="en-US" altLang="zh-CN" dirty="0" smtClean="0"/>
                  <a:t>, 8</a:t>
                </a:r>
                <a:r>
                  <a:rPr lang="zh-CN" altLang="en-US" dirty="0" smtClean="0"/>
                  <a:t>个同时主修计算机和数学的学生</a:t>
                </a:r>
                <a:r>
                  <a:rPr lang="en-US" altLang="zh-CN" dirty="0" smtClean="0"/>
                  <a:t>. </a:t>
                </a:r>
                <a:r>
                  <a:rPr lang="zh-CN" altLang="en-US" dirty="0" smtClean="0"/>
                  <a:t>如果一个学生或者主修计算机</a:t>
                </a:r>
                <a:r>
                  <a:rPr lang="en-US" altLang="zh-CN" dirty="0" smtClean="0"/>
                  <a:t>, </a:t>
                </a:r>
                <a:r>
                  <a:rPr lang="zh-CN" altLang="en-US" dirty="0" smtClean="0"/>
                  <a:t>或者主修数学</a:t>
                </a:r>
                <a:r>
                  <a:rPr lang="en-US" altLang="zh-CN" dirty="0" smtClean="0"/>
                  <a:t>, </a:t>
                </a:r>
                <a:r>
                  <a:rPr lang="zh-CN" altLang="en-US" dirty="0" smtClean="0"/>
                  <a:t>或者同时主修计算机和数学</a:t>
                </a:r>
                <a:r>
                  <a:rPr lang="en-US" altLang="zh-CN" dirty="0" smtClean="0"/>
                  <a:t>. </a:t>
                </a:r>
                <a:r>
                  <a:rPr lang="zh-CN" altLang="en-US" dirty="0" smtClean="0"/>
                  <a:t>那么这个班上有多少个学生？</a:t>
                </a:r>
                <a:endParaRPr lang="en-US" altLang="zh-CN" dirty="0" smtClean="0"/>
              </a:p>
              <a:p>
                <a:r>
                  <a:rPr lang="zh-CN" altLang="en-US" dirty="0" smtClean="0"/>
                  <a:t>解</a:t>
                </a:r>
                <a:r>
                  <a:rPr lang="en-US" altLang="zh-CN" dirty="0" smtClean="0"/>
                  <a:t>:</a:t>
                </a:r>
                <a:r>
                  <a:rPr lang="zh-CN" altLang="en-US" dirty="0" smtClean="0"/>
                  <a:t>设</a:t>
                </a:r>
                <a14:m>
                  <m:oMath xmlns:m="http://schemas.openxmlformats.org/officeDocument/2006/math">
                    <m:r>
                      <a:rPr lang="en-US" altLang="zh-CN" i="1" dirty="0" smtClean="0">
                        <a:latin typeface="Cambria Math" panose="02040503050406030204" pitchFamily="18" charset="0"/>
                      </a:rPr>
                      <m:t>𝐴</m:t>
                    </m:r>
                  </m:oMath>
                </a14:m>
                <a:r>
                  <a:rPr lang="zh-CN" altLang="en-US" dirty="0" smtClean="0"/>
                  <a:t>为计算机专业的学生的集合</a:t>
                </a:r>
                <a:r>
                  <a:rPr lang="en-US" altLang="zh-CN" dirty="0" smtClean="0"/>
                  <a:t>, </a:t>
                </a:r>
                <a14:m>
                  <m:oMath xmlns:m="http://schemas.openxmlformats.org/officeDocument/2006/math">
                    <m:r>
                      <a:rPr lang="en-US" altLang="zh-CN" i="1" dirty="0" smtClean="0">
                        <a:latin typeface="Cambria Math" panose="02040503050406030204" pitchFamily="18" charset="0"/>
                      </a:rPr>
                      <m:t>𝐵</m:t>
                    </m:r>
                  </m:oMath>
                </a14:m>
                <a:r>
                  <a:rPr lang="zh-CN" altLang="en-US" dirty="0" smtClean="0"/>
                  <a:t>为数学专业的学生的集合</a:t>
                </a:r>
                <a:r>
                  <a:rPr lang="en-US" altLang="zh-CN" dirty="0" smtClean="0"/>
                  <a:t>, </a:t>
                </a:r>
                <a:r>
                  <a:rPr lang="zh-CN" altLang="en-US" dirty="0" smtClean="0"/>
                  <a:t>那么</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𝐵</m:t>
                    </m:r>
                  </m:oMath>
                </a14:m>
                <a:r>
                  <a:rPr lang="zh-CN" altLang="en-US" dirty="0" smtClean="0"/>
                  <a:t>表示同时主修</a:t>
                </a:r>
                <a:r>
                  <a:rPr lang="zh-CN" altLang="en-US" dirty="0"/>
                  <a:t>计算机和</a:t>
                </a:r>
                <a:r>
                  <a:rPr lang="zh-CN" altLang="en-US" dirty="0" smtClean="0"/>
                  <a:t>数学的学生的集合</a:t>
                </a:r>
                <a:r>
                  <a:rPr lang="en-US" altLang="zh-CN" dirty="0" smtClean="0"/>
                  <a:t>, </a:t>
                </a:r>
                <a:r>
                  <a:rPr lang="zh-CN" altLang="en-US" dirty="0" smtClean="0"/>
                  <a:t>这个班上的学生的集合表示为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oMath>
                </a14:m>
                <a:r>
                  <a:rPr lang="en-US" altLang="zh-CN" dirty="0" smtClean="0"/>
                  <a:t>, </a:t>
                </a:r>
                <a:r>
                  <a:rPr lang="zh-CN" altLang="en-US" dirty="0" smtClean="0"/>
                  <a:t>所以</a:t>
                </a:r>
                <a:r>
                  <a:rPr lang="en-US" dirty="0" smtClean="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𝐵</m:t>
                        </m:r>
                      </m:e>
                    </m:d>
                  </m:oMath>
                </a14:m>
                <a:r>
                  <a:rPr lang="en-US" dirty="0" smtClean="0"/>
                  <a:t> =  25 + 13 −8 = 30</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222"/>
                </a:stretch>
              </a:blipFill>
            </p:spPr>
            <p:txBody>
              <a:bodyPr/>
              <a:lstStyle/>
              <a:p>
                <a:r>
                  <a:rPr lang="zh-CN" altLang="en-US">
                    <a:noFill/>
                  </a:rPr>
                  <a:t> </a:t>
                </a:r>
              </a:p>
            </p:txBody>
          </p:sp>
        </mc:Fallback>
      </mc:AlternateContent>
      <p:pic>
        <p:nvPicPr>
          <p:cNvPr id="4" name="Content Placeholder 3" descr="0707.jpg"/>
          <p:cNvPicPr>
            <a:picLocks noChangeAspect="1"/>
          </p:cNvPicPr>
          <p:nvPr/>
        </p:nvPicPr>
        <p:blipFill>
          <a:blip r:embed="rId3" cstate="print"/>
          <a:stretch>
            <a:fillRect/>
          </a:stretch>
        </p:blipFill>
        <p:spPr>
          <a:xfrm>
            <a:off x="4273296" y="4011281"/>
            <a:ext cx="2971800" cy="2199024"/>
          </a:xfrm>
          <a:prstGeom prst="rect">
            <a:avLst/>
          </a:prstGeom>
        </p:spPr>
      </p:pic>
      <p:sp>
        <p:nvSpPr>
          <p:cNvPr id="8" name="日期占位符 7"/>
          <p:cNvSpPr>
            <a:spLocks noGrp="1"/>
          </p:cNvSpPr>
          <p:nvPr>
            <p:ph type="dt" sz="half" idx="10"/>
          </p:nvPr>
        </p:nvSpPr>
        <p:spPr/>
        <p:txBody>
          <a:bodyPr/>
          <a:lstStyle/>
          <a:p>
            <a:fld id="{AA72A6DC-7DA0-4275-BBB1-0E1C5927D1E0}"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83</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p:cNvSpPr txBox="1">
                <a:spLocks/>
              </p:cNvSpPr>
              <p:nvPr/>
            </p:nvSpPr>
            <p:spPr>
              <a:xfrm>
                <a:off x="595086" y="1024128"/>
                <a:ext cx="11215914" cy="518617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三个集合</a:t>
                </a:r>
                <a:r>
                  <a:rPr lang="en-US" altLang="zh-CN" dirty="0" smtClean="0"/>
                  <a:t>A,B,C</a:t>
                </a:r>
                <a:r>
                  <a:rPr lang="zh-CN" altLang="en-US" dirty="0" smtClean="0"/>
                  <a:t>的并集可推广如下</a:t>
                </a:r>
                <a:r>
                  <a:rPr lang="en-US" altLang="zh-CN" dirty="0" smtClean="0"/>
                  <a:t>:</a:t>
                </a:r>
              </a:p>
              <a:p>
                <a:pPr marL="0" indent="0" algn="ctr">
                  <a:buNone/>
                </a:pP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𝐶</m:t>
                        </m:r>
                      </m:e>
                    </m:d>
                  </m:oMath>
                </a14:m>
                <a:r>
                  <a:rPr lang="en-US" altLang="zh-CN" dirty="0" smtClean="0"/>
                  <a:t>-</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𝐶</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𝐶</m:t>
                        </m:r>
                      </m:e>
                    </m:d>
                  </m:oMath>
                </a14:m>
                <a:endParaRPr lang="en-US" altLang="zh-CN" dirty="0" smtClean="0"/>
              </a:p>
              <a:p>
                <a:endParaRPr lang="en-US"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595086" y="1024128"/>
                <a:ext cx="11215914" cy="5186177"/>
              </a:xfrm>
              <a:prstGeom prst="rect">
                <a:avLst/>
              </a:prstGeom>
              <a:blipFill>
                <a:blip r:embed="rId2"/>
                <a:stretch>
                  <a:fillRect l="-978" t="-1998"/>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a:t>容斥原理</a:t>
            </a:r>
            <a:endParaRPr lang="en-US" dirty="0"/>
          </a:p>
        </p:txBody>
      </p:sp>
      <p:pic>
        <p:nvPicPr>
          <p:cNvPr id="5" name="Content Placeholder 3" descr="0709.jpg"/>
          <p:cNvPicPr>
            <a:picLocks noGrp="1" noChangeAspect="1"/>
          </p:cNvPicPr>
          <p:nvPr>
            <p:ph idx="1"/>
          </p:nvPr>
        </p:nvPicPr>
        <p:blipFill>
          <a:blip r:embed="rId3" cstate="print"/>
          <a:stretch>
            <a:fillRect/>
          </a:stretch>
        </p:blipFill>
        <p:spPr>
          <a:xfrm>
            <a:off x="2169097" y="2695238"/>
            <a:ext cx="7839293" cy="3125715"/>
          </a:xfrm>
        </p:spPr>
      </p:pic>
      <p:sp>
        <p:nvSpPr>
          <p:cNvPr id="7" name="日期占位符 6"/>
          <p:cNvSpPr>
            <a:spLocks noGrp="1"/>
          </p:cNvSpPr>
          <p:nvPr>
            <p:ph type="dt" sz="half" idx="10"/>
          </p:nvPr>
        </p:nvSpPr>
        <p:spPr/>
        <p:txBody>
          <a:bodyPr/>
          <a:lstStyle/>
          <a:p>
            <a:fld id="{C81F0DAF-A2CC-46F1-BCAB-2C4C01D9DE36}" type="datetime1">
              <a:rPr lang="zh-CN" altLang="en-US" smtClean="0"/>
              <a:t>2023/10/16</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84</a:t>
            </a:fld>
            <a:endParaRPr lang="zh-CN" altLang="en-US" dirty="0"/>
          </a:p>
        </p:txBody>
      </p:sp>
      <p:sp>
        <p:nvSpPr>
          <p:cNvPr id="13"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容斥原理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nSpc>
                    <a:spcPct val="120000"/>
                  </a:lnSpc>
                </a:pPr>
                <a:r>
                  <a:rPr lang="zh-CN" altLang="en-US" dirty="0" smtClean="0"/>
                  <a:t>例</a:t>
                </a:r>
                <a:r>
                  <a:rPr lang="en-US" altLang="zh-CN" dirty="0" smtClean="0"/>
                  <a:t>:1232</a:t>
                </a:r>
                <a:r>
                  <a:rPr lang="zh-CN" altLang="en-US" dirty="0" smtClean="0"/>
                  <a:t>个学生选择了西班牙课</a:t>
                </a:r>
                <a:r>
                  <a:rPr lang="en-US" altLang="zh-CN" dirty="0" smtClean="0"/>
                  <a:t>, 879</a:t>
                </a:r>
                <a:r>
                  <a:rPr lang="zh-CN" altLang="en-US" dirty="0" smtClean="0"/>
                  <a:t>个学生选择了法语课</a:t>
                </a:r>
                <a:r>
                  <a:rPr lang="en-US" altLang="zh-CN" dirty="0" smtClean="0"/>
                  <a:t>, 114</a:t>
                </a:r>
                <a:r>
                  <a:rPr lang="zh-CN" altLang="en-US" dirty="0" smtClean="0"/>
                  <a:t>个学生选择了俄语课</a:t>
                </a:r>
                <a:r>
                  <a:rPr lang="en-US" altLang="zh-CN" dirty="0" smtClean="0"/>
                  <a:t>. 103</a:t>
                </a:r>
                <a:r>
                  <a:rPr lang="zh-CN" altLang="en-US" dirty="0" smtClean="0"/>
                  <a:t>个学生选择了西班牙课和法语课</a:t>
                </a:r>
                <a:r>
                  <a:rPr lang="en-US" altLang="zh-CN" dirty="0" smtClean="0"/>
                  <a:t>, 23</a:t>
                </a:r>
                <a:r>
                  <a:rPr lang="zh-CN" altLang="en-US" dirty="0" smtClean="0"/>
                  <a:t>个学生选择了西班牙课和俄语课</a:t>
                </a:r>
                <a:r>
                  <a:rPr lang="en-US" altLang="zh-CN" dirty="0" smtClean="0"/>
                  <a:t>, 14</a:t>
                </a:r>
                <a:r>
                  <a:rPr lang="zh-CN" altLang="en-US" dirty="0" smtClean="0"/>
                  <a:t>个学生选择了法语课和俄语课</a:t>
                </a:r>
                <a:r>
                  <a:rPr lang="en-US" altLang="zh-CN" dirty="0" smtClean="0"/>
                  <a:t>. </a:t>
                </a:r>
                <a:r>
                  <a:rPr lang="zh-CN" altLang="en-US" dirty="0" smtClean="0"/>
                  <a:t>如果</a:t>
                </a:r>
                <a:r>
                  <a:rPr lang="en-US" altLang="zh-CN" dirty="0" smtClean="0"/>
                  <a:t>2092</a:t>
                </a:r>
                <a:r>
                  <a:rPr lang="zh-CN" altLang="en-US" dirty="0" smtClean="0"/>
                  <a:t>个学生中至少在这三门可中选</a:t>
                </a:r>
                <a:r>
                  <a:rPr lang="en-US" altLang="zh-CN" dirty="0" smtClean="0"/>
                  <a:t>1</a:t>
                </a:r>
                <a:r>
                  <a:rPr lang="zh-CN" altLang="en-US" dirty="0" smtClean="0"/>
                  <a:t>门</a:t>
                </a:r>
                <a:r>
                  <a:rPr lang="en-US" altLang="zh-CN" dirty="0" smtClean="0"/>
                  <a:t>, </a:t>
                </a:r>
                <a:r>
                  <a:rPr lang="zh-CN" altLang="en-US" dirty="0" smtClean="0"/>
                  <a:t>有多少学生同时选了这三门课？</a:t>
                </a:r>
                <a:endParaRPr lang="en-US" altLang="zh-CN" dirty="0" smtClean="0"/>
              </a:p>
              <a:p>
                <a:pPr>
                  <a:lnSpc>
                    <a:spcPct val="110000"/>
                  </a:lnSpc>
                </a:pPr>
                <a:r>
                  <a:rPr lang="zh-CN" altLang="en-US" dirty="0" smtClean="0"/>
                  <a:t>解</a:t>
                </a:r>
                <a:r>
                  <a:rPr lang="en-US" altLang="zh-CN" dirty="0" smtClean="0"/>
                  <a:t>:</a:t>
                </a:r>
                <a:r>
                  <a:rPr lang="zh-CN" altLang="en-US" dirty="0" smtClean="0"/>
                  <a:t>设</a:t>
                </a:r>
                <a:r>
                  <a:rPr lang="en-US" altLang="zh-CN" dirty="0" smtClean="0"/>
                  <a:t>S</a:t>
                </a:r>
                <a:r>
                  <a:rPr lang="zh-CN" altLang="en-US" dirty="0" smtClean="0"/>
                  <a:t>是选了西班牙课的学生的集合</a:t>
                </a:r>
                <a:r>
                  <a:rPr lang="en-US" altLang="zh-CN" dirty="0" smtClean="0"/>
                  <a:t>, F</a:t>
                </a:r>
                <a:r>
                  <a:rPr lang="zh-CN" altLang="en-US" dirty="0" smtClean="0"/>
                  <a:t>是选了法语课的学生的集合</a:t>
                </a:r>
                <a:r>
                  <a:rPr lang="en-US" altLang="zh-CN" dirty="0" smtClean="0"/>
                  <a:t>, R</a:t>
                </a:r>
                <a:r>
                  <a:rPr lang="zh-CN" altLang="en-US" dirty="0" smtClean="0"/>
                  <a:t>是选了俄语课的学生的集合</a:t>
                </a:r>
                <a:r>
                  <a:rPr lang="en-US" altLang="zh-CN" dirty="0" smtClean="0"/>
                  <a:t>, </a:t>
                </a:r>
                <a:r>
                  <a:rPr lang="zh-CN" altLang="en-US" dirty="0" smtClean="0"/>
                  <a:t>根据题目可知</a:t>
                </a:r>
                <a:r>
                  <a:rPr lang="en-US" dirty="0" smtClean="0"/>
                  <a:t>|S| = 1232, |F| = 879, |R| = 114, |S</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smtClean="0"/>
                  <a:t>F| = 103, |S</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R| = 23, |F</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dirty="0" smtClean="0"/>
                  <a:t>R| = 14, |S∪F∪R| = 23. </a:t>
                </a:r>
                <a:r>
                  <a:rPr lang="zh-CN" altLang="en-US" dirty="0" smtClean="0"/>
                  <a:t>因为</a:t>
                </a:r>
                <a:r>
                  <a:rPr lang="en-US" dirty="0" smtClean="0"/>
                  <a:t>|S</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dirty="0" smtClean="0"/>
                  <a:t>F</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dirty="0" smtClean="0"/>
                  <a:t>R| = |S|+ |F|+ |R| − |S</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F| − |S</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R| − |F</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R| + |S</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F</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R|, </a:t>
                </a:r>
                <a:r>
                  <a:rPr lang="zh-CN" altLang="en-US" dirty="0" smtClean="0"/>
                  <a:t>所以存在如下关系</a:t>
                </a:r>
                <a:r>
                  <a:rPr lang="en-US" dirty="0" smtClean="0"/>
                  <a:t>2092 = 1232 + 879 + 114 −103 −23 −14 + |S</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F</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R|</a:t>
                </a:r>
                <a:r>
                  <a:rPr lang="en-US" altLang="zh-CN" dirty="0" smtClean="0"/>
                  <a:t>. </a:t>
                </a:r>
                <a:r>
                  <a:rPr lang="zh-CN" altLang="en-US" dirty="0" smtClean="0"/>
                  <a:t>那么</a:t>
                </a:r>
                <a:r>
                  <a:rPr lang="en-US" dirty="0" smtClean="0"/>
                  <a:t>|S</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F</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 </m:t>
                    </m:r>
                  </m:oMath>
                </a14:m>
                <a:r>
                  <a:rPr lang="en-US" dirty="0" smtClean="0"/>
                  <a:t>R| </a:t>
                </a:r>
                <a:r>
                  <a:rPr lang="en-US" altLang="zh-CN" dirty="0" smtClean="0"/>
                  <a:t>=</a:t>
                </a:r>
                <a:r>
                  <a:rPr lang="en-US" dirty="0" smtClean="0"/>
                  <a:t>7</a:t>
                </a:r>
                <a:r>
                  <a:rPr lang="en-US" altLang="zh-CN" dirty="0" smtClean="0"/>
                  <a:t>, </a:t>
                </a:r>
                <a:r>
                  <a:rPr lang="zh-CN" altLang="en-US" dirty="0" smtClean="0"/>
                  <a:t>即</a:t>
                </a:r>
                <a:r>
                  <a:rPr lang="en-US" altLang="zh-CN" dirty="0" smtClean="0"/>
                  <a:t>7</a:t>
                </a:r>
                <a:r>
                  <a:rPr lang="zh-CN" altLang="en-US" dirty="0" smtClean="0"/>
                  <a:t>个学生同时选了这三门课</a:t>
                </a:r>
                <a:r>
                  <a:rPr lang="en-US" dirty="0" smtClean="0"/>
                  <a:t>. </a:t>
                </a:r>
                <a:r>
                  <a:rPr lang="zh-CN" altLang="en-US" dirty="0" smtClean="0"/>
                  <a:t>其形象化如下所示</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943" b="-2619"/>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C7C25D07-89CA-4847-BCC6-9E30A643A5BD}"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85</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95086" y="1024128"/>
            <a:ext cx="10987314" cy="5186177"/>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smtClean="0"/>
          </a:p>
          <a:p>
            <a:r>
              <a:rPr lang="zh-CN" altLang="en-US" dirty="0" smtClean="0"/>
              <a:t>解</a:t>
            </a:r>
            <a:r>
              <a:rPr lang="en-US" altLang="zh-CN" dirty="0" smtClean="0"/>
              <a:t>(</a:t>
            </a:r>
            <a:r>
              <a:rPr lang="zh-CN" altLang="en-US" dirty="0" smtClean="0"/>
              <a:t>续</a:t>
            </a:r>
            <a:r>
              <a:rPr lang="en-US" altLang="zh-CN" dirty="0" smtClean="0"/>
              <a:t>):</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lgn="ctr">
              <a:buNone/>
            </a:pPr>
            <a:endParaRPr lang="en-US" altLang="zh-CN" dirty="0" smtClean="0"/>
          </a:p>
          <a:p>
            <a:pPr marL="0" indent="0" algn="ctr">
              <a:buNone/>
            </a:pPr>
            <a:r>
              <a:rPr lang="zh-CN" altLang="en-US" dirty="0" smtClean="0"/>
              <a:t>选了西班牙语</a:t>
            </a:r>
            <a:r>
              <a:rPr lang="en-US" altLang="zh-CN" dirty="0" smtClean="0"/>
              <a:t>, </a:t>
            </a:r>
            <a:r>
              <a:rPr lang="zh-CN" altLang="en-US" dirty="0" smtClean="0"/>
              <a:t>法语</a:t>
            </a:r>
            <a:r>
              <a:rPr lang="en-US" altLang="zh-CN" dirty="0" smtClean="0"/>
              <a:t>, </a:t>
            </a:r>
            <a:r>
              <a:rPr lang="zh-CN" altLang="en-US" dirty="0" smtClean="0"/>
              <a:t>俄语的学生的集合</a:t>
            </a:r>
            <a:endParaRPr lang="en-US" dirty="0"/>
          </a:p>
        </p:txBody>
      </p:sp>
      <p:sp>
        <p:nvSpPr>
          <p:cNvPr id="2" name="Title 1"/>
          <p:cNvSpPr>
            <a:spLocks noGrp="1"/>
          </p:cNvSpPr>
          <p:nvPr>
            <p:ph type="title"/>
          </p:nvPr>
        </p:nvSpPr>
        <p:spPr/>
        <p:txBody>
          <a:bodyPr/>
          <a:lstStyle/>
          <a:p>
            <a:r>
              <a:rPr lang="zh-CN" altLang="en-US" dirty="0"/>
              <a:t>容斥原理</a:t>
            </a:r>
            <a:endParaRPr lang="en-US" dirty="0"/>
          </a:p>
        </p:txBody>
      </p:sp>
      <p:pic>
        <p:nvPicPr>
          <p:cNvPr id="4" name="Content Placeholder 3" descr="0710.jpg"/>
          <p:cNvPicPr>
            <a:picLocks noGrp="1" noChangeAspect="1"/>
          </p:cNvPicPr>
          <p:nvPr>
            <p:ph idx="1"/>
          </p:nvPr>
        </p:nvPicPr>
        <p:blipFill>
          <a:blip r:embed="rId2" cstate="print"/>
          <a:stretch>
            <a:fillRect/>
          </a:stretch>
        </p:blipFill>
        <p:spPr>
          <a:xfrm>
            <a:off x="3657600" y="1066800"/>
            <a:ext cx="4575208" cy="4159280"/>
          </a:xfrm>
        </p:spPr>
      </p:pic>
      <p:sp>
        <p:nvSpPr>
          <p:cNvPr id="8" name="日期占位符 7"/>
          <p:cNvSpPr>
            <a:spLocks noGrp="1"/>
          </p:cNvSpPr>
          <p:nvPr>
            <p:ph type="dt" sz="half" idx="10"/>
          </p:nvPr>
        </p:nvSpPr>
        <p:spPr/>
        <p:txBody>
          <a:bodyPr/>
          <a:lstStyle/>
          <a:p>
            <a:fld id="{C8894CDD-566A-46C3-B4D8-5F5C4A3CC606}"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86</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66800"/>
            <a:ext cx="11277599" cy="2514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smtClean="0"/>
              <a:t>容斥原理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定理</a:t>
                </a:r>
                <a:r>
                  <a:rPr lang="en-US" altLang="zh-CN" dirty="0" smtClean="0"/>
                  <a:t>(</a:t>
                </a:r>
                <a:r>
                  <a:rPr lang="zh-CN" altLang="en-US" dirty="0" smtClean="0"/>
                  <a:t>容斥原理</a:t>
                </a:r>
                <a:r>
                  <a:rPr lang="en-US" altLang="zh-CN" dirty="0" smtClean="0"/>
                  <a:t>):</a:t>
                </a:r>
                <a:r>
                  <a:rPr lang="zh-CN" altLang="en-US" dirty="0" smtClean="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oMath>
                </a14:m>
                <a:r>
                  <a:rPr lang="en-US"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dirty="0" smtClean="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𝑛</m:t>
                        </m:r>
                      </m:sub>
                    </m:sSub>
                  </m:oMath>
                </a14:m>
                <a:r>
                  <a:rPr lang="zh-CN" altLang="en-US" dirty="0" smtClean="0"/>
                  <a:t>是有穷集</a:t>
                </a:r>
                <a:r>
                  <a:rPr lang="en-US" altLang="zh-CN" dirty="0" smtClean="0"/>
                  <a:t>. </a:t>
                </a:r>
                <a:r>
                  <a:rPr lang="zh-CN" altLang="en-US" dirty="0" smtClean="0"/>
                  <a:t>那么</a:t>
                </a:r>
                <a:r>
                  <a:rPr lang="en-US" dirty="0" smtClean="0"/>
                  <a:t>:</a:t>
                </a:r>
              </a:p>
              <a:p>
                <a:pPr marL="0" indent="0">
                  <a:lnSpc>
                    <a:spcPct val="100000"/>
                  </a:lnSpc>
                  <a:buNone/>
                </a:pP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e>
                    </m:nary>
                    <m:r>
                      <a:rPr lang="en-US" altLang="zh-CN" b="0" i="1" smtClean="0">
                        <a:latin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𝑗</m:t>
                                </m:r>
                              </m:sub>
                            </m:sSub>
                          </m:e>
                        </m:d>
                      </m:e>
                    </m:nary>
                  </m:oMath>
                </a14:m>
                <a:r>
                  <a:rPr lang="en-US" dirty="0" smtClean="0"/>
                  <a:t>+</a:t>
                </a:r>
                <a14:m>
                  <m:oMath xmlns:m="http://schemas.openxmlformats.org/officeDocument/2006/math">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e>
                        </m:d>
                      </m:e>
                    </m:nary>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e>
                    </m:d>
                  </m:oMath>
                </a14:m>
                <a:endParaRPr lang="en-US" dirty="0" smtClean="0"/>
              </a:p>
              <a:p>
                <a:pPr marL="0" indent="0">
                  <a:lnSpc>
                    <a:spcPct val="100000"/>
                  </a:lnSpc>
                  <a:buNone/>
                </a:pPr>
                <a:endParaRPr lang="en-US" dirty="0" smtClean="0"/>
              </a:p>
              <a:p>
                <a:r>
                  <a:rPr lang="zh-CN" altLang="en-US" dirty="0" smtClean="0"/>
                  <a:t>计算</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个集合的并集大小时</a:t>
                </a:r>
                <a:r>
                  <a:rPr lang="en-US" altLang="zh-CN" dirty="0" smtClean="0"/>
                  <a:t>, </a:t>
                </a:r>
                <a:r>
                  <a:rPr lang="zh-CN" altLang="en-US" dirty="0" smtClean="0"/>
                  <a:t>需要将</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个集合的元素个数相加，然后减去所有两个集合交集的元素个数，然后加上所有三个集合交集的个数，如此下去，直到所有集合的交集</a:t>
                </a:r>
                <a:r>
                  <a:rPr lang="en-US" altLang="zh-CN" dirty="0" smtClean="0"/>
                  <a:t>. </a:t>
                </a:r>
                <a:r>
                  <a:rPr lang="zh-CN" altLang="en-US" dirty="0" smtClean="0"/>
                  <a:t>其中</a:t>
                </a:r>
                <a:r>
                  <a:rPr lang="en-US" altLang="zh-CN" dirty="0" smtClean="0"/>
                  <a:t>, </a:t>
                </a:r>
                <a:r>
                  <a:rPr lang="zh-CN" altLang="en-US" dirty="0" smtClean="0"/>
                  <a:t>奇数集合个数时是加法，偶数集合个数时是减法</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3452" r="-1110"/>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E7F3C03D-1840-4368-969D-5C1B72F97B8C}" type="datetime1">
              <a:rPr lang="zh-CN" altLang="en-US" smtClean="0"/>
              <a:t>2023/10/16</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87</a:t>
            </a:fld>
            <a:endParaRPr lang="zh-CN" altLang="en-US" dirty="0"/>
          </a:p>
        </p:txBody>
      </p:sp>
      <p:sp>
        <p:nvSpPr>
          <p:cNvPr id="14"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容斥原理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例</a:t>
                </a:r>
                <a:r>
                  <a:rPr lang="en-US" altLang="zh-CN" dirty="0" smtClean="0"/>
                  <a:t>:</a:t>
                </a:r>
                <a:r>
                  <a:rPr lang="zh-CN" altLang="en-US" dirty="0" smtClean="0"/>
                  <a:t>求</a:t>
                </a:r>
                <a:r>
                  <a:rPr lang="en-US" altLang="zh-CN" dirty="0" smtClean="0"/>
                  <a:t>4</a:t>
                </a:r>
                <a:r>
                  <a:rPr lang="zh-CN" altLang="en-US" dirty="0" smtClean="0"/>
                  <a:t>个集合的并集中的元素数给出一个公式</a:t>
                </a:r>
                <a:endParaRPr lang="en-US" altLang="zh-CN" dirty="0" smtClean="0"/>
              </a:p>
              <a:p>
                <a:pPr>
                  <a:lnSpc>
                    <a:spcPct val="100000"/>
                  </a:lnSpc>
                </a:pPr>
                <a:r>
                  <a:rPr lang="zh-CN" altLang="en-US" dirty="0" smtClean="0"/>
                  <a:t>解</a:t>
                </a:r>
                <a:r>
                  <a:rPr lang="en-US" altLang="zh-CN" dirty="0" smtClean="0"/>
                  <a:t>:</a:t>
                </a:r>
                <a:r>
                  <a:rPr lang="zh-CN" altLang="en-US" dirty="0" smtClean="0"/>
                  <a:t>根据容斥原理可知</a:t>
                </a:r>
                <a:endParaRPr lang="en-US" altLang="zh-CN" dirty="0" smtClean="0"/>
              </a:p>
              <a:p>
                <a:pPr marL="0" indent="0">
                  <a:lnSpc>
                    <a:spcPct val="100000"/>
                  </a:lnSpc>
                  <a:buNone/>
                </a:pPr>
                <a:r>
                  <a:rPr lang="en-US" altLang="zh-CN" dirty="0" smtClean="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4</m:t>
                        </m:r>
                      </m:sub>
                    </m:sSub>
                  </m:oMath>
                </a14:m>
                <a:r>
                  <a:rPr lang="en-US" altLang="zh-CN" dirty="0" smtClean="0"/>
                  <a:t>|</a:t>
                </a:r>
              </a:p>
              <a:p>
                <a:pPr marL="0" indent="0">
                  <a:lnSpc>
                    <a:spcPct val="100000"/>
                  </a:lnSpc>
                  <a:buNone/>
                </a:pP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p>
              <a:p>
                <a:pPr marL="0" indent="0">
                  <a:lnSpc>
                    <a:spcPct val="100000"/>
                  </a:lnSpc>
                  <a:buNone/>
                </a:pP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p>
              <a:p>
                <a:pPr marL="0" indent="0">
                  <a:lnSpc>
                    <a:spcPct val="100000"/>
                  </a:lnSpc>
                  <a:buNone/>
                </a:pP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p>
              <a:p>
                <a:pPr marL="0" indent="0">
                  <a:lnSpc>
                    <a:spcPct val="100000"/>
                  </a:lnSpc>
                  <a:buNone/>
                </a:pPr>
                <a:r>
                  <a:rPr lang="en-US" altLang="zh-CN" dirty="0"/>
                  <a:t> </a:t>
                </a:r>
                <a:r>
                  <a:rPr lang="en-US" altLang="zh-CN" dirty="0" smtClean="0"/>
                  <a:t>      -|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𝐴</m:t>
                        </m:r>
                      </m:e>
                      <m:sub>
                        <m:r>
                          <a:rPr lang="en-US" altLang="zh-CN" i="1" dirty="0">
                            <a:latin typeface="Cambria Math" panose="02040503050406030204" pitchFamily="18" charset="0"/>
                          </a:rPr>
                          <m:t>3</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oMath>
                </a14:m>
                <a:r>
                  <a:rPr lang="en-US" altLang="zh-CN" dirty="0" smtClean="0"/>
                  <a:t>|</a:t>
                </a:r>
              </a:p>
              <a:p>
                <a:pPr marL="0" indent="0">
                  <a:lnSpc>
                    <a:spcPct val="100000"/>
                  </a:lnSpc>
                  <a:buNone/>
                </a:pPr>
                <a:r>
                  <a:rPr lang="en-US" altLang="zh-CN" dirty="0"/>
                  <a:t> </a:t>
                </a:r>
                <a:r>
                  <a:rPr lang="en-US" altLang="zh-CN" dirty="0" smtClean="0"/>
                  <a:t>  </a:t>
                </a:r>
                <a:r>
                  <a:rPr lang="zh-CN" altLang="en-US" dirty="0" smtClean="0"/>
                  <a:t>注意以上共包含</a:t>
                </a:r>
                <a:r>
                  <a:rPr lang="en-US" altLang="zh-CN" dirty="0" smtClean="0"/>
                  <a:t>15</a:t>
                </a:r>
                <a:r>
                  <a:rPr lang="zh-CN" altLang="en-US" dirty="0" smtClean="0"/>
                  <a:t>个不同的项</a:t>
                </a:r>
                <a:r>
                  <a:rPr lang="en-US" altLang="zh-CN" dirty="0" smtClean="0"/>
                  <a:t>(</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个元素的集合中，非空子集数为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i="1">
                        <a:latin typeface="Cambria Math" panose="02040503050406030204" pitchFamily="18" charset="0"/>
                      </a:rPr>
                      <m:t>−</m:t>
                    </m:r>
                  </m:oMath>
                </a14:m>
                <a:r>
                  <a:rPr lang="en-US" altLang="zh-CN" dirty="0" smtClean="0"/>
                  <a:t>1</a:t>
                </a:r>
                <a:r>
                  <a:rPr lang="zh-CN" altLang="en-US" dirty="0" smtClean="0"/>
                  <a:t>个</a:t>
                </a:r>
                <a:r>
                  <a:rPr lang="en-US" altLang="zh-CN" dirty="0" smtClean="0"/>
                  <a:t>)</a:t>
                </a:r>
              </a:p>
              <a:p>
                <a:pPr>
                  <a:lnSpc>
                    <a:spcPct val="100000"/>
                  </a:lnSpc>
                </a:pPr>
                <a:endParaRPr lang="pt-BR"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9" t="-1310" r="-11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D73C11E9-3E14-4E69-8B8B-6254BF28E17B}"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88</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990600"/>
            <a:ext cx="11277600" cy="609600"/>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3.5 </a:t>
            </a:r>
            <a:r>
              <a:rPr lang="zh-CN" altLang="en-US" dirty="0" smtClean="0"/>
              <a:t>课后作业</a:t>
            </a:r>
            <a:endParaRPr lang="zh-CN" altLang="en-US" dirty="0"/>
          </a:p>
        </p:txBody>
      </p:sp>
      <p:sp>
        <p:nvSpPr>
          <p:cNvPr id="3" name="内容占位符 2"/>
          <p:cNvSpPr>
            <a:spLocks noGrp="1"/>
          </p:cNvSpPr>
          <p:nvPr>
            <p:ph idx="1"/>
          </p:nvPr>
        </p:nvSpPr>
        <p:spPr/>
        <p:txBody>
          <a:bodyPr/>
          <a:lstStyle/>
          <a:p>
            <a:pPr algn="just"/>
            <a:r>
              <a:rPr lang="en-US" altLang="zh-CN" dirty="0" smtClean="0"/>
              <a:t>1. </a:t>
            </a:r>
            <a:r>
              <a:rPr lang="zh-CN" altLang="en-US" dirty="0" smtClean="0"/>
              <a:t>一项调查显示在美国</a:t>
            </a:r>
            <a:r>
              <a:rPr lang="en-US" altLang="zh-CN" dirty="0" smtClean="0"/>
              <a:t>96%</a:t>
            </a:r>
            <a:r>
              <a:rPr lang="zh-CN" altLang="en-US" dirty="0" smtClean="0"/>
              <a:t>的家庭中至少有</a:t>
            </a:r>
            <a:r>
              <a:rPr lang="en-US" altLang="zh-CN" dirty="0" smtClean="0"/>
              <a:t>1</a:t>
            </a:r>
            <a:r>
              <a:rPr lang="zh-CN" altLang="en-US" dirty="0" smtClean="0"/>
              <a:t>台电视机</a:t>
            </a:r>
            <a:r>
              <a:rPr lang="en-US" altLang="zh-CN" dirty="0" smtClean="0"/>
              <a:t>, 98%</a:t>
            </a:r>
            <a:r>
              <a:rPr lang="zh-CN" altLang="en-US" dirty="0" smtClean="0"/>
              <a:t>的家庭有电话</a:t>
            </a:r>
            <a:r>
              <a:rPr lang="en-US" altLang="zh-CN" dirty="0" smtClean="0"/>
              <a:t>, 95%</a:t>
            </a:r>
            <a:r>
              <a:rPr lang="zh-CN" altLang="en-US" dirty="0" smtClean="0"/>
              <a:t>的家庭有电话且至少有</a:t>
            </a:r>
            <a:r>
              <a:rPr lang="en-US" altLang="zh-CN" dirty="0" smtClean="0"/>
              <a:t>1</a:t>
            </a:r>
            <a:r>
              <a:rPr lang="zh-CN" altLang="en-US" dirty="0" smtClean="0"/>
              <a:t>台电视机</a:t>
            </a:r>
            <a:r>
              <a:rPr lang="en-US" altLang="zh-CN" dirty="0" smtClean="0"/>
              <a:t>. </a:t>
            </a:r>
            <a:r>
              <a:rPr lang="zh-CN" altLang="en-US" dirty="0" smtClean="0"/>
              <a:t>在美国有百分之几的家庭既没有电话又没有电视机？</a:t>
            </a:r>
            <a:endParaRPr lang="en-US" altLang="zh-CN" dirty="0" smtClean="0"/>
          </a:p>
          <a:p>
            <a:pPr algn="just"/>
            <a:r>
              <a:rPr lang="en-US" altLang="zh-CN" dirty="0" smtClean="0"/>
              <a:t>2. </a:t>
            </a:r>
            <a:r>
              <a:rPr lang="zh-CN" altLang="en-US" dirty="0" smtClean="0"/>
              <a:t>一个学校有</a:t>
            </a:r>
            <a:r>
              <a:rPr lang="en-US" altLang="zh-CN" dirty="0" smtClean="0"/>
              <a:t>507, 292, 312</a:t>
            </a:r>
            <a:r>
              <a:rPr lang="zh-CN" altLang="en-US" dirty="0" smtClean="0"/>
              <a:t>和</a:t>
            </a:r>
            <a:r>
              <a:rPr lang="en-US" altLang="zh-CN" dirty="0" smtClean="0"/>
              <a:t>344</a:t>
            </a:r>
            <a:r>
              <a:rPr lang="zh-CN" altLang="en-US" dirty="0" smtClean="0"/>
              <a:t>个学生分别选了微积分</a:t>
            </a:r>
            <a:r>
              <a:rPr lang="en-US" altLang="zh-CN" dirty="0" smtClean="0"/>
              <a:t>, </a:t>
            </a:r>
            <a:r>
              <a:rPr lang="zh-CN" altLang="en-US" dirty="0" smtClean="0"/>
              <a:t>离散数学</a:t>
            </a:r>
            <a:r>
              <a:rPr lang="en-US" altLang="zh-CN" dirty="0" smtClean="0"/>
              <a:t>,  </a:t>
            </a:r>
            <a:r>
              <a:rPr lang="zh-CN" altLang="en-US" dirty="0" smtClean="0"/>
              <a:t>数据结构或程序设计语言课</a:t>
            </a:r>
            <a:r>
              <a:rPr lang="en-US" altLang="zh-CN" dirty="0" smtClean="0"/>
              <a:t>, </a:t>
            </a:r>
            <a:r>
              <a:rPr lang="zh-CN" altLang="en-US" dirty="0" smtClean="0"/>
              <a:t>且只有</a:t>
            </a:r>
            <a:r>
              <a:rPr lang="en-US" altLang="zh-CN" dirty="0" smtClean="0"/>
              <a:t>14</a:t>
            </a:r>
            <a:r>
              <a:rPr lang="zh-CN" altLang="en-US" dirty="0" smtClean="0"/>
              <a:t>人选了微积分和数据结构课</a:t>
            </a:r>
            <a:r>
              <a:rPr lang="en-US" altLang="zh-CN" dirty="0" smtClean="0"/>
              <a:t>, 213</a:t>
            </a:r>
            <a:r>
              <a:rPr lang="zh-CN" altLang="en-US" dirty="0" smtClean="0"/>
              <a:t>人选了微积分和程序设计语言课</a:t>
            </a:r>
            <a:r>
              <a:rPr lang="en-US" altLang="zh-CN" dirty="0" smtClean="0"/>
              <a:t>, 211</a:t>
            </a:r>
            <a:r>
              <a:rPr lang="zh-CN" altLang="en-US" dirty="0" smtClean="0"/>
              <a:t>人选了离散数学和数据结构课</a:t>
            </a:r>
            <a:r>
              <a:rPr lang="en-US" altLang="zh-CN" dirty="0" smtClean="0"/>
              <a:t>, 43</a:t>
            </a:r>
            <a:r>
              <a:rPr lang="zh-CN" altLang="en-US" dirty="0" smtClean="0"/>
              <a:t>人选了离散数学和程序设计语言课</a:t>
            </a:r>
            <a:r>
              <a:rPr lang="en-US" altLang="zh-CN" dirty="0" smtClean="0"/>
              <a:t>, </a:t>
            </a:r>
            <a:r>
              <a:rPr lang="zh-CN" altLang="en-US" dirty="0" smtClean="0"/>
              <a:t>没有学生同时选微积分和离散数学课</a:t>
            </a:r>
            <a:r>
              <a:rPr lang="en-US" altLang="zh-CN" dirty="0" smtClean="0"/>
              <a:t>, </a:t>
            </a:r>
            <a:r>
              <a:rPr lang="zh-CN" altLang="en-US" dirty="0" smtClean="0"/>
              <a:t>也没有学生同时选了数据结构和程序设计语言课</a:t>
            </a:r>
            <a:r>
              <a:rPr lang="en-US" altLang="zh-CN" dirty="0" smtClean="0"/>
              <a:t>. </a:t>
            </a:r>
            <a:r>
              <a:rPr lang="zh-CN" altLang="en-US" dirty="0" smtClean="0"/>
              <a:t>问有多少学生选择微积分</a:t>
            </a:r>
            <a:r>
              <a:rPr lang="en-US" altLang="zh-CN" dirty="0" smtClean="0"/>
              <a:t>, </a:t>
            </a:r>
            <a:r>
              <a:rPr lang="zh-CN" altLang="en-US" dirty="0" smtClean="0"/>
              <a:t>离散数学</a:t>
            </a:r>
            <a:r>
              <a:rPr lang="en-US" altLang="zh-CN" dirty="0" smtClean="0"/>
              <a:t>, </a:t>
            </a:r>
            <a:r>
              <a:rPr lang="zh-CN" altLang="en-US" dirty="0" smtClean="0"/>
              <a:t>数据结构或程序设计语言课？</a:t>
            </a:r>
            <a:endParaRPr lang="zh-CN" altLang="en-US" dirty="0"/>
          </a:p>
        </p:txBody>
      </p:sp>
      <p:sp>
        <p:nvSpPr>
          <p:cNvPr id="7" name="日期占位符 6"/>
          <p:cNvSpPr>
            <a:spLocks noGrp="1"/>
          </p:cNvSpPr>
          <p:nvPr>
            <p:ph type="dt" sz="half" idx="10"/>
          </p:nvPr>
        </p:nvSpPr>
        <p:spPr/>
        <p:txBody>
          <a:bodyPr/>
          <a:lstStyle/>
          <a:p>
            <a:fld id="{FE280DF2-F388-4CD1-B558-4DE80171BCFF}"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89</a:t>
            </a:fld>
            <a:endParaRPr lang="zh-CN" altLang="en-US" dirty="0"/>
          </a:p>
        </p:txBody>
      </p:sp>
      <p:sp>
        <p:nvSpPr>
          <p:cNvPr id="11"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978020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兔子和</a:t>
            </a:r>
            <a:r>
              <a:rPr lang="zh-CN" altLang="en-US" dirty="0" smtClean="0"/>
              <a:t>斐波那契数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解</a:t>
                </a:r>
                <a:r>
                  <a:rPr lang="en-US" altLang="zh-CN" dirty="0" smtClean="0"/>
                  <a:t>(</a:t>
                </a:r>
                <a:r>
                  <a:rPr lang="zh-CN" altLang="en-US" dirty="0" smtClean="0"/>
                  <a:t>续</a:t>
                </a:r>
                <a:r>
                  <a:rPr lang="en-US" altLang="zh-CN" dirty="0" smtClean="0"/>
                  <a:t>):</a:t>
                </a:r>
                <a:endParaRPr lang="en-US" dirty="0" smtClean="0"/>
              </a:p>
              <a:p>
                <a:endParaRPr lang="en-US" dirty="0"/>
              </a:p>
              <a:p>
                <a:endParaRPr lang="en-US" dirty="0" smtClean="0"/>
              </a:p>
              <a:p>
                <a:endParaRPr lang="en-US" dirty="0"/>
              </a:p>
              <a:p>
                <a:endParaRPr lang="en-US" dirty="0" smtClean="0"/>
              </a:p>
              <a:p>
                <a:pPr>
                  <a:lnSpc>
                    <a:spcPct val="100000"/>
                  </a:lnSpc>
                </a:pPr>
                <a:endParaRPr lang="en-US" altLang="zh-CN" dirty="0" smtClean="0"/>
              </a:p>
              <a:p>
                <a:pPr>
                  <a:lnSpc>
                    <a:spcPct val="100000"/>
                  </a:lnSpc>
                </a:pPr>
                <a:endParaRPr lang="en-US" altLang="zh-CN" dirty="0" smtClean="0"/>
              </a:p>
              <a:p>
                <a:pPr lvl="1"/>
                <a:endParaRPr lang="en-US" altLang="zh-CN" dirty="0" smtClean="0"/>
              </a:p>
              <a:p>
                <a:pPr lvl="1"/>
                <a:r>
                  <a:rPr lang="zh-CN" altLang="en-US" dirty="0" smtClean="0"/>
                  <a:t>用</a:t>
                </a:r>
                <a:r>
                  <a:rPr lang="zh-CN" altLang="en-US" dirty="0"/>
                  <a:t>递推关系建立兔子数量的模型</a:t>
                </a:r>
                <a:r>
                  <a:rPr lang="en-US" altLang="zh-CN" dirty="0"/>
                  <a:t>. </a:t>
                </a:r>
                <a:r>
                  <a:rPr lang="zh-CN" altLang="en-US" dirty="0"/>
                  <a:t>在第一个月末</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zh-CN" altLang="en-US">
                            <a:latin typeface="Cambria Math" panose="02040503050406030204" pitchFamily="18" charset="0"/>
                          </a:rPr>
                          <m:t>1</m:t>
                        </m:r>
                      </m:sub>
                    </m:sSub>
                  </m:oMath>
                </a14:m>
                <a:r>
                  <a:rPr lang="en-US" altLang="zh-CN" dirty="0"/>
                  <a:t>=1. </a:t>
                </a:r>
                <a:r>
                  <a:rPr lang="zh-CN" altLang="en-US" dirty="0"/>
                  <a:t>由于这对兔子在第二个月没有繁殖</a:t>
                </a:r>
                <a:r>
                  <a:rPr lang="en-US" altLang="zh-CN" dirty="0"/>
                  <a:t>, </a:t>
                </a:r>
                <a:r>
                  <a:rPr lang="zh-CN" altLang="en-US" dirty="0"/>
                  <a:t>所以</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en-US" altLang="zh-CN">
                            <a:latin typeface="Cambria Math" panose="02040503050406030204" pitchFamily="18" charset="0"/>
                          </a:rPr>
                          <m:t>2</m:t>
                        </m:r>
                      </m:sub>
                    </m:sSub>
                    <m:r>
                      <a:rPr lang="zh-CN" altLang="en-US">
                        <a:latin typeface="Cambria Math" panose="02040503050406030204" pitchFamily="18" charset="0"/>
                      </a:rPr>
                      <m:t> </m:t>
                    </m:r>
                  </m:oMath>
                </a14:m>
                <a:r>
                  <a:rPr lang="en-US" altLang="zh-CN" dirty="0"/>
                  <a:t>=1. </a:t>
                </a:r>
                <a:r>
                  <a:rPr lang="zh-CN" altLang="en-US" dirty="0"/>
                  <a:t>为找到</a:t>
                </a:r>
                <a14:m>
                  <m:oMath xmlns:m="http://schemas.openxmlformats.org/officeDocument/2006/math">
                    <m:r>
                      <a:rPr lang="en-US" altLang="zh-CN" dirty="0">
                        <a:latin typeface="Cambria Math" panose="02040503050406030204" pitchFamily="18" charset="0"/>
                      </a:rPr>
                      <m:t>𝑛</m:t>
                    </m:r>
                  </m:oMath>
                </a14:m>
                <a:r>
                  <a:rPr lang="zh-CN" altLang="en-US" dirty="0"/>
                  <a:t>个月后兔子数</a:t>
                </a:r>
                <a:r>
                  <a:rPr lang="en-US" altLang="zh-CN" dirty="0"/>
                  <a:t>, </a:t>
                </a:r>
                <a:r>
                  <a:rPr lang="zh-CN" altLang="en-US" dirty="0"/>
                  <a:t>要把前一个月的兔子数</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−1</m:t>
                        </m:r>
                      </m:sub>
                    </m:sSub>
                  </m:oMath>
                </a14:m>
                <a:r>
                  <a:rPr lang="zh-CN" altLang="en-US" dirty="0"/>
                  <a:t>加上新生的数量</a:t>
                </a:r>
                <a:r>
                  <a:rPr lang="en-US" altLang="zh-CN" dirty="0"/>
                  <a:t>, </a:t>
                </a:r>
                <a:r>
                  <a:rPr lang="zh-CN" altLang="en-US" dirty="0"/>
                  <a:t>而这个新生数量等于</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en-US" altLang="zh-CN">
                            <a:latin typeface="Cambria Math" panose="02040503050406030204" pitchFamily="18" charset="0"/>
                          </a:rPr>
                          <m:t>𝑛</m:t>
                        </m:r>
                        <m:r>
                          <a:rPr lang="en-US" altLang="zh-CN">
                            <a:latin typeface="Cambria Math" panose="02040503050406030204" pitchFamily="18" charset="0"/>
                          </a:rPr>
                          <m:t>−2</m:t>
                        </m:r>
                      </m:sub>
                    </m:sSub>
                    <m:r>
                      <a:rPr lang="en-US" altLang="zh-CN">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976" r="-5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A2DA4CA-1529-4969-880A-64478BC0FD01}" type="datetime1">
              <a:rPr lang="zh-CN" altLang="en-US" smtClean="0"/>
              <a:t>2023/10/16</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9</a:t>
            </a:fld>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1467546064"/>
              </p:ext>
            </p:extLst>
          </p:nvPr>
        </p:nvGraphicFramePr>
        <p:xfrm>
          <a:off x="589716" y="1524000"/>
          <a:ext cx="7736958" cy="2865120"/>
        </p:xfrm>
        <a:graphic>
          <a:graphicData uri="http://schemas.openxmlformats.org/drawingml/2006/table">
            <a:tbl>
              <a:tblPr firstRow="1" bandRow="1">
                <a:tableStyleId>{8799B23B-EC83-4686-B30A-512413B5E67A}</a:tableStyleId>
              </a:tblPr>
              <a:tblGrid>
                <a:gridCol w="345557">
                  <a:extLst>
                    <a:ext uri="{9D8B030D-6E8A-4147-A177-3AD203B41FA5}">
                      <a16:colId xmlns:a16="http://schemas.microsoft.com/office/drawing/2014/main" xmlns="" val="3118232985"/>
                    </a:ext>
                  </a:extLst>
                </a:gridCol>
                <a:gridCol w="2286000">
                  <a:extLst>
                    <a:ext uri="{9D8B030D-6E8A-4147-A177-3AD203B41FA5}">
                      <a16:colId xmlns:a16="http://schemas.microsoft.com/office/drawing/2014/main" xmlns="" val="504715317"/>
                    </a:ext>
                  </a:extLst>
                </a:gridCol>
                <a:gridCol w="2209800">
                  <a:extLst>
                    <a:ext uri="{9D8B030D-6E8A-4147-A177-3AD203B41FA5}">
                      <a16:colId xmlns:a16="http://schemas.microsoft.com/office/drawing/2014/main" xmlns="" val="1299676350"/>
                    </a:ext>
                  </a:extLst>
                </a:gridCol>
                <a:gridCol w="2895601">
                  <a:extLst>
                    <a:ext uri="{9D8B030D-6E8A-4147-A177-3AD203B41FA5}">
                      <a16:colId xmlns:a16="http://schemas.microsoft.com/office/drawing/2014/main" xmlns="" val="1338531494"/>
                    </a:ext>
                  </a:extLst>
                </a:gridCol>
              </a:tblGrid>
              <a:tr h="370840">
                <a:tc>
                  <a:txBody>
                    <a:bodyPr/>
                    <a:lstStyle/>
                    <a:p>
                      <a:r>
                        <a:rPr lang="zh-CN" altLang="en-US" dirty="0" smtClean="0"/>
                        <a:t>月</a:t>
                      </a:r>
                      <a:endParaRPr lang="zh-CN" altLang="en-US" dirty="0"/>
                    </a:p>
                  </a:txBody>
                  <a:tcPr/>
                </a:tc>
                <a:tc>
                  <a:txBody>
                    <a:bodyPr/>
                    <a:lstStyle/>
                    <a:p>
                      <a:pPr algn="ctr"/>
                      <a:r>
                        <a:rPr lang="zh-CN" altLang="en-US" dirty="0" smtClean="0">
                          <a:solidFill>
                            <a:schemeClr val="accent1"/>
                          </a:solidFill>
                        </a:rPr>
                        <a:t>已有的至少两个月</a:t>
                      </a:r>
                      <a:endParaRPr lang="en-US" altLang="zh-CN" dirty="0" smtClean="0">
                        <a:solidFill>
                          <a:schemeClr val="accent1"/>
                        </a:solidFill>
                      </a:endParaRPr>
                    </a:p>
                    <a:p>
                      <a:pPr algn="ctr"/>
                      <a:r>
                        <a:rPr lang="zh-CN" altLang="en-US" dirty="0" smtClean="0">
                          <a:solidFill>
                            <a:schemeClr val="accent1"/>
                          </a:solidFill>
                        </a:rPr>
                        <a:t>的兔子对数</a:t>
                      </a:r>
                      <a:endParaRPr lang="zh-CN" altLang="en-US" dirty="0">
                        <a:solidFill>
                          <a:schemeClr val="accent1"/>
                        </a:solidFill>
                      </a:endParaRPr>
                    </a:p>
                  </a:txBody>
                  <a:tcPr/>
                </a:tc>
                <a:tc>
                  <a:txBody>
                    <a:bodyPr/>
                    <a:lstStyle/>
                    <a:p>
                      <a:pPr algn="ctr"/>
                      <a:r>
                        <a:rPr lang="zh-CN" altLang="en-US" dirty="0" smtClean="0">
                          <a:solidFill>
                            <a:schemeClr val="accent1"/>
                          </a:solidFill>
                        </a:rPr>
                        <a:t>已有的小于两月</a:t>
                      </a:r>
                      <a:endParaRPr lang="en-US" altLang="zh-CN" dirty="0" smtClean="0">
                        <a:solidFill>
                          <a:schemeClr val="accent1"/>
                        </a:solidFill>
                      </a:endParaRPr>
                    </a:p>
                    <a:p>
                      <a:pPr algn="ctr"/>
                      <a:r>
                        <a:rPr lang="zh-CN" altLang="en-US" dirty="0" smtClean="0">
                          <a:solidFill>
                            <a:schemeClr val="accent1"/>
                          </a:solidFill>
                        </a:rPr>
                        <a:t>的兔子对数</a:t>
                      </a:r>
                      <a:endParaRPr lang="zh-CN" altLang="en-US" dirty="0">
                        <a:solidFill>
                          <a:schemeClr val="accent1"/>
                        </a:solidFill>
                      </a:endParaRPr>
                    </a:p>
                  </a:txBody>
                  <a:tcPr/>
                </a:tc>
                <a:tc>
                  <a:txBody>
                    <a:bodyPr/>
                    <a:lstStyle/>
                    <a:p>
                      <a:pPr algn="ctr"/>
                      <a:r>
                        <a:rPr lang="zh-CN" altLang="en-US" dirty="0" smtClean="0">
                          <a:solidFill>
                            <a:schemeClr val="accent2"/>
                          </a:solidFill>
                        </a:rPr>
                        <a:t>当前月新生的兔子对数</a:t>
                      </a:r>
                      <a:endParaRPr lang="zh-CN" altLang="en-US" dirty="0">
                        <a:solidFill>
                          <a:schemeClr val="accent2"/>
                        </a:solidFill>
                      </a:endParaRPr>
                    </a:p>
                  </a:txBody>
                  <a:tcPr/>
                </a:tc>
                <a:extLst>
                  <a:ext uri="{0D108BD9-81ED-4DB2-BD59-A6C34878D82A}">
                    <a16:rowId xmlns:a16="http://schemas.microsoft.com/office/drawing/2014/main" xmlns="" val="2422594253"/>
                  </a:ext>
                </a:extLst>
              </a:tr>
              <a:tr h="370840">
                <a:tc>
                  <a:txBody>
                    <a:bodyPr/>
                    <a:lstStyle/>
                    <a:p>
                      <a:r>
                        <a:rPr lang="en-US" altLang="zh-CN" dirty="0" smtClean="0"/>
                        <a:t>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119685021"/>
                  </a:ext>
                </a:extLst>
              </a:tr>
              <a:tr h="370840">
                <a:tc>
                  <a:txBody>
                    <a:bodyPr/>
                    <a:lstStyle/>
                    <a:p>
                      <a:r>
                        <a:rPr lang="en-US" altLang="zh-CN" dirty="0" smtClean="0"/>
                        <a:t>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457062261"/>
                  </a:ext>
                </a:extLst>
              </a:tr>
              <a:tr h="370840">
                <a:tc>
                  <a:txBody>
                    <a:bodyPr/>
                    <a:lstStyle/>
                    <a:p>
                      <a:r>
                        <a:rPr lang="en-US" altLang="zh-CN" dirty="0" smtClean="0"/>
                        <a:t>3</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833107888"/>
                  </a:ext>
                </a:extLst>
              </a:tr>
              <a:tr h="370840">
                <a:tc>
                  <a:txBody>
                    <a:bodyPr/>
                    <a:lstStyle/>
                    <a:p>
                      <a:r>
                        <a:rPr lang="en-US" altLang="zh-CN" dirty="0" smtClean="0"/>
                        <a:t>4</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530420504"/>
                  </a:ext>
                </a:extLst>
              </a:tr>
              <a:tr h="370840">
                <a:tc>
                  <a:txBody>
                    <a:bodyPr/>
                    <a:lstStyle/>
                    <a:p>
                      <a:r>
                        <a:rPr lang="en-US" altLang="zh-CN" dirty="0" smtClean="0"/>
                        <a:t>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342866993"/>
                  </a:ext>
                </a:extLst>
              </a:tr>
              <a:tr h="370840">
                <a:tc>
                  <a:txBody>
                    <a:bodyPr/>
                    <a:lstStyle/>
                    <a:p>
                      <a:r>
                        <a:rPr lang="en-US" altLang="zh-CN" dirty="0" smtClean="0"/>
                        <a:t>6</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473961887"/>
                  </a:ext>
                </a:extLst>
              </a:tr>
            </a:tbl>
          </a:graphicData>
        </a:graphic>
      </p:graphicFrame>
      <p:grpSp>
        <p:nvGrpSpPr>
          <p:cNvPr id="6" name="组合 5"/>
          <p:cNvGrpSpPr/>
          <p:nvPr/>
        </p:nvGrpSpPr>
        <p:grpSpPr>
          <a:xfrm>
            <a:off x="1081657" y="2103120"/>
            <a:ext cx="6940216" cy="2323690"/>
            <a:chOff x="761213" y="1794364"/>
            <a:chExt cx="6940216" cy="2323690"/>
          </a:xfrm>
        </p:grpSpPr>
        <p:grpSp>
          <p:nvGrpSpPr>
            <p:cNvPr id="35" name="组合 34"/>
            <p:cNvGrpSpPr/>
            <p:nvPr/>
          </p:nvGrpSpPr>
          <p:grpSpPr>
            <a:xfrm>
              <a:off x="3564126" y="1794364"/>
              <a:ext cx="716478" cy="420815"/>
              <a:chOff x="1828800" y="1288537"/>
              <a:chExt cx="838200" cy="636292"/>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41" name="组合 40"/>
            <p:cNvGrpSpPr/>
            <p:nvPr/>
          </p:nvGrpSpPr>
          <p:grpSpPr>
            <a:xfrm>
              <a:off x="7117235" y="3751142"/>
              <a:ext cx="584194" cy="320142"/>
              <a:chOff x="754413" y="2522596"/>
              <a:chExt cx="681139" cy="622813"/>
            </a:xfrm>
          </p:grpSpPr>
          <p:pic>
            <p:nvPicPr>
              <p:cNvPr id="42" name="图片 41"/>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17837" y="2522596"/>
                <a:ext cx="317715" cy="622813"/>
              </a:xfrm>
              <a:prstGeom prst="rect">
                <a:avLst/>
              </a:prstGeom>
            </p:spPr>
          </p:pic>
          <p:pic>
            <p:nvPicPr>
              <p:cNvPr id="43" name="图片 42"/>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flipH="1">
                <a:off x="754413" y="2522596"/>
                <a:ext cx="397493" cy="622813"/>
              </a:xfrm>
              <a:prstGeom prst="rect">
                <a:avLst/>
              </a:prstGeom>
            </p:spPr>
          </p:pic>
        </p:grpSp>
        <p:grpSp>
          <p:nvGrpSpPr>
            <p:cNvPr id="53" name="组合 52"/>
            <p:cNvGrpSpPr/>
            <p:nvPr/>
          </p:nvGrpSpPr>
          <p:grpSpPr>
            <a:xfrm>
              <a:off x="5527364" y="3739826"/>
              <a:ext cx="663646" cy="370350"/>
              <a:chOff x="3496755" y="1251125"/>
              <a:chExt cx="663646" cy="601830"/>
            </a:xfrm>
          </p:grpSpPr>
          <p:pic>
            <p:nvPicPr>
              <p:cNvPr id="54" name="图片 53"/>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16299" y="1275279"/>
                <a:ext cx="344102" cy="577676"/>
              </a:xfrm>
              <a:prstGeom prst="rect">
                <a:avLst/>
              </a:prstGeom>
            </p:spPr>
          </p:pic>
          <p:pic>
            <p:nvPicPr>
              <p:cNvPr id="55" name="图片 54"/>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3496755" y="1251125"/>
                <a:ext cx="313246" cy="577676"/>
              </a:xfrm>
              <a:prstGeom prst="rect">
                <a:avLst/>
              </a:prstGeom>
            </p:spPr>
          </p:pic>
        </p:grpSp>
        <p:grpSp>
          <p:nvGrpSpPr>
            <p:cNvPr id="56" name="组合 55"/>
            <p:cNvGrpSpPr/>
            <p:nvPr/>
          </p:nvGrpSpPr>
          <p:grpSpPr>
            <a:xfrm>
              <a:off x="6314714" y="3735257"/>
              <a:ext cx="685800" cy="355486"/>
              <a:chOff x="2184398" y="1371600"/>
              <a:chExt cx="990600" cy="685800"/>
            </a:xfrm>
          </p:grpSpPr>
          <p:pic>
            <p:nvPicPr>
              <p:cNvPr id="57" name="图片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1598" y="1371600"/>
                <a:ext cx="533400" cy="685800"/>
              </a:xfrm>
              <a:prstGeom prst="rect">
                <a:avLst/>
              </a:prstGeom>
            </p:spPr>
          </p:pic>
          <p:pic>
            <p:nvPicPr>
              <p:cNvPr id="58" name="图片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184398" y="1371600"/>
                <a:ext cx="457200" cy="685800"/>
              </a:xfrm>
              <a:prstGeom prst="rect">
                <a:avLst/>
              </a:prstGeom>
            </p:spPr>
          </p:pic>
        </p:grpSp>
        <p:grpSp>
          <p:nvGrpSpPr>
            <p:cNvPr id="74" name="组合 73"/>
            <p:cNvGrpSpPr/>
            <p:nvPr/>
          </p:nvGrpSpPr>
          <p:grpSpPr>
            <a:xfrm>
              <a:off x="5482251" y="2576072"/>
              <a:ext cx="661363" cy="392642"/>
              <a:chOff x="925929" y="1931178"/>
              <a:chExt cx="661363" cy="665080"/>
            </a:xfrm>
          </p:grpSpPr>
          <p:pic>
            <p:nvPicPr>
              <p:cNvPr id="75" name="图片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925929" y="1931178"/>
                <a:ext cx="357943" cy="650037"/>
              </a:xfrm>
              <a:prstGeom prst="rect">
                <a:avLst/>
              </a:prstGeom>
            </p:spPr>
          </p:pic>
          <p:pic>
            <p:nvPicPr>
              <p:cNvPr id="76" name="图片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70963" y="1946221"/>
                <a:ext cx="316329" cy="650037"/>
              </a:xfrm>
              <a:prstGeom prst="rect">
                <a:avLst/>
              </a:prstGeom>
            </p:spPr>
          </p:pic>
        </p:grpSp>
        <p:grpSp>
          <p:nvGrpSpPr>
            <p:cNvPr id="86" name="组合 85"/>
            <p:cNvGrpSpPr/>
            <p:nvPr/>
          </p:nvGrpSpPr>
          <p:grpSpPr>
            <a:xfrm>
              <a:off x="5545177" y="2917326"/>
              <a:ext cx="541191" cy="396903"/>
              <a:chOff x="2754172" y="469974"/>
              <a:chExt cx="541191" cy="754936"/>
            </a:xfrm>
          </p:grpSpPr>
          <p:pic>
            <p:nvPicPr>
              <p:cNvPr id="87" name="图片 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11878" y="475684"/>
                <a:ext cx="283485" cy="749226"/>
              </a:xfrm>
              <a:prstGeom prst="rect">
                <a:avLst/>
              </a:prstGeom>
            </p:spPr>
          </p:pic>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2754172" y="469974"/>
                <a:ext cx="293829" cy="749226"/>
              </a:xfrm>
              <a:prstGeom prst="rect">
                <a:avLst/>
              </a:prstGeom>
            </p:spPr>
          </p:pic>
        </p:grpSp>
        <p:grpSp>
          <p:nvGrpSpPr>
            <p:cNvPr id="95" name="组合 94"/>
            <p:cNvGrpSpPr/>
            <p:nvPr/>
          </p:nvGrpSpPr>
          <p:grpSpPr>
            <a:xfrm>
              <a:off x="5575323" y="3311788"/>
              <a:ext cx="568288" cy="384288"/>
              <a:chOff x="2559326" y="457200"/>
              <a:chExt cx="660248" cy="674523"/>
            </a:xfrm>
          </p:grpSpPr>
          <p:pic>
            <p:nvPicPr>
              <p:cNvPr id="96" name="图片 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89121" y="462717"/>
                <a:ext cx="330453" cy="669006"/>
              </a:xfrm>
              <a:prstGeom prst="rect">
                <a:avLst/>
              </a:prstGeom>
            </p:spPr>
          </p:pic>
          <p:pic>
            <p:nvPicPr>
              <p:cNvPr id="97" name="图片 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2559326" y="457200"/>
                <a:ext cx="340704" cy="669006"/>
              </a:xfrm>
              <a:prstGeom prst="rect">
                <a:avLst/>
              </a:prstGeom>
            </p:spPr>
          </p:pic>
        </p:grpSp>
        <p:grpSp>
          <p:nvGrpSpPr>
            <p:cNvPr id="101" name="组合 100"/>
            <p:cNvGrpSpPr/>
            <p:nvPr/>
          </p:nvGrpSpPr>
          <p:grpSpPr>
            <a:xfrm>
              <a:off x="6281090" y="3331292"/>
              <a:ext cx="635421" cy="360300"/>
              <a:chOff x="3769730" y="1219201"/>
              <a:chExt cx="672588" cy="633755"/>
            </a:xfrm>
          </p:grpSpPr>
          <p:pic>
            <p:nvPicPr>
              <p:cNvPr id="102" name="图片 10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089273" y="1219201"/>
                <a:ext cx="353045" cy="633753"/>
              </a:xfrm>
              <a:prstGeom prst="rect">
                <a:avLst/>
              </a:prstGeom>
            </p:spPr>
          </p:pic>
          <p:pic>
            <p:nvPicPr>
              <p:cNvPr id="103" name="图片 10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3769730" y="1219203"/>
                <a:ext cx="328486" cy="633753"/>
              </a:xfrm>
              <a:prstGeom prst="rect">
                <a:avLst/>
              </a:prstGeom>
            </p:spPr>
          </p:pic>
        </p:grpSp>
        <p:grpSp>
          <p:nvGrpSpPr>
            <p:cNvPr id="107" name="组合 106"/>
            <p:cNvGrpSpPr/>
            <p:nvPr/>
          </p:nvGrpSpPr>
          <p:grpSpPr>
            <a:xfrm>
              <a:off x="3531559" y="2159166"/>
              <a:ext cx="716478" cy="420815"/>
              <a:chOff x="1828800" y="1288537"/>
              <a:chExt cx="838200" cy="636292"/>
            </a:xfrm>
          </p:grpSpPr>
          <p:pic>
            <p:nvPicPr>
              <p:cNvPr id="108" name="图片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110" name="组合 109"/>
            <p:cNvGrpSpPr/>
            <p:nvPr/>
          </p:nvGrpSpPr>
          <p:grpSpPr>
            <a:xfrm>
              <a:off x="843947" y="3288375"/>
              <a:ext cx="716478" cy="420815"/>
              <a:chOff x="1828800" y="1288537"/>
              <a:chExt cx="838200" cy="636292"/>
            </a:xfrm>
          </p:grpSpPr>
          <p:pic>
            <p:nvPicPr>
              <p:cNvPr id="111" name="图片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113" name="组合 112"/>
            <p:cNvGrpSpPr/>
            <p:nvPr/>
          </p:nvGrpSpPr>
          <p:grpSpPr>
            <a:xfrm>
              <a:off x="786214" y="2933719"/>
              <a:ext cx="716478" cy="420815"/>
              <a:chOff x="1828800" y="1288537"/>
              <a:chExt cx="838200" cy="636292"/>
            </a:xfrm>
          </p:grpSpPr>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115" name="图片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116" name="组合 115"/>
            <p:cNvGrpSpPr/>
            <p:nvPr/>
          </p:nvGrpSpPr>
          <p:grpSpPr>
            <a:xfrm>
              <a:off x="761213" y="2592936"/>
              <a:ext cx="716478" cy="420815"/>
              <a:chOff x="1828800" y="1288537"/>
              <a:chExt cx="838200" cy="636292"/>
            </a:xfrm>
          </p:grpSpPr>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119" name="组合 118"/>
            <p:cNvGrpSpPr/>
            <p:nvPr/>
          </p:nvGrpSpPr>
          <p:grpSpPr>
            <a:xfrm>
              <a:off x="832281" y="3689465"/>
              <a:ext cx="716478" cy="420815"/>
              <a:chOff x="1828800" y="1288537"/>
              <a:chExt cx="838200" cy="636292"/>
            </a:xfrm>
          </p:grpSpPr>
          <p:pic>
            <p:nvPicPr>
              <p:cNvPr id="120" name="图片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88537"/>
                <a:ext cx="457200" cy="616463"/>
              </a:xfrm>
              <a:prstGeom prst="rect">
                <a:avLst/>
              </a:prstGeom>
            </p:spPr>
          </p:pic>
          <p:pic>
            <p:nvPicPr>
              <p:cNvPr id="121" name="图片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28800" y="1288537"/>
                <a:ext cx="415610" cy="636292"/>
              </a:xfrm>
              <a:prstGeom prst="rect">
                <a:avLst/>
              </a:prstGeom>
            </p:spPr>
          </p:pic>
        </p:grpSp>
        <p:grpSp>
          <p:nvGrpSpPr>
            <p:cNvPr id="122" name="组合 121"/>
            <p:cNvGrpSpPr/>
            <p:nvPr/>
          </p:nvGrpSpPr>
          <p:grpSpPr>
            <a:xfrm>
              <a:off x="3572502" y="2926394"/>
              <a:ext cx="661363" cy="392642"/>
              <a:chOff x="1840328" y="1931178"/>
              <a:chExt cx="661363" cy="665080"/>
            </a:xfrm>
          </p:grpSpPr>
          <p:pic>
            <p:nvPicPr>
              <p:cNvPr id="123" name="图片 1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840328" y="1931178"/>
                <a:ext cx="357943" cy="650037"/>
              </a:xfrm>
              <a:prstGeom prst="rect">
                <a:avLst/>
              </a:prstGeom>
            </p:spPr>
          </p:pic>
          <p:pic>
            <p:nvPicPr>
              <p:cNvPr id="124" name="图片 1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5362" y="1946221"/>
                <a:ext cx="316329" cy="650037"/>
              </a:xfrm>
              <a:prstGeom prst="rect">
                <a:avLst/>
              </a:prstGeom>
            </p:spPr>
          </p:pic>
        </p:grpSp>
        <p:grpSp>
          <p:nvGrpSpPr>
            <p:cNvPr id="125" name="组合 124"/>
            <p:cNvGrpSpPr/>
            <p:nvPr/>
          </p:nvGrpSpPr>
          <p:grpSpPr>
            <a:xfrm>
              <a:off x="1676161" y="3336389"/>
              <a:ext cx="661363" cy="392642"/>
              <a:chOff x="1840328" y="1931178"/>
              <a:chExt cx="661363" cy="665080"/>
            </a:xfrm>
          </p:grpSpPr>
          <p:pic>
            <p:nvPicPr>
              <p:cNvPr id="126" name="图片 1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840328" y="1931178"/>
                <a:ext cx="357943" cy="650037"/>
              </a:xfrm>
              <a:prstGeom prst="rect">
                <a:avLst/>
              </a:prstGeom>
            </p:spPr>
          </p:pic>
          <p:pic>
            <p:nvPicPr>
              <p:cNvPr id="127" name="图片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5362" y="1946221"/>
                <a:ext cx="316329" cy="650037"/>
              </a:xfrm>
              <a:prstGeom prst="rect">
                <a:avLst/>
              </a:prstGeom>
            </p:spPr>
          </p:pic>
        </p:grpSp>
        <p:grpSp>
          <p:nvGrpSpPr>
            <p:cNvPr id="128" name="组合 127"/>
            <p:cNvGrpSpPr/>
            <p:nvPr/>
          </p:nvGrpSpPr>
          <p:grpSpPr>
            <a:xfrm>
              <a:off x="1661408" y="3719333"/>
              <a:ext cx="661363" cy="392642"/>
              <a:chOff x="1840328" y="1931178"/>
              <a:chExt cx="661363" cy="665080"/>
            </a:xfrm>
          </p:grpSpPr>
          <p:pic>
            <p:nvPicPr>
              <p:cNvPr id="129" name="图片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840328" y="1931178"/>
                <a:ext cx="357943" cy="650037"/>
              </a:xfrm>
              <a:prstGeom prst="rect">
                <a:avLst/>
              </a:prstGeom>
            </p:spPr>
          </p:pic>
          <p:pic>
            <p:nvPicPr>
              <p:cNvPr id="130" name="图片 1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5362" y="1946221"/>
                <a:ext cx="316329" cy="650037"/>
              </a:xfrm>
              <a:prstGeom prst="rect">
                <a:avLst/>
              </a:prstGeom>
            </p:spPr>
          </p:pic>
        </p:grpSp>
        <p:grpSp>
          <p:nvGrpSpPr>
            <p:cNvPr id="131" name="组合 130"/>
            <p:cNvGrpSpPr/>
            <p:nvPr/>
          </p:nvGrpSpPr>
          <p:grpSpPr>
            <a:xfrm>
              <a:off x="3578877" y="3309855"/>
              <a:ext cx="541191" cy="396903"/>
              <a:chOff x="3668571" y="469974"/>
              <a:chExt cx="541191" cy="754936"/>
            </a:xfrm>
          </p:grpSpPr>
          <p:pic>
            <p:nvPicPr>
              <p:cNvPr id="132" name="图片 1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26277" y="475684"/>
                <a:ext cx="283485" cy="749226"/>
              </a:xfrm>
              <a:prstGeom prst="rect">
                <a:avLst/>
              </a:prstGeom>
            </p:spPr>
          </p:pic>
          <p:pic>
            <p:nvPicPr>
              <p:cNvPr id="133" name="图片 1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3668571" y="469974"/>
                <a:ext cx="293829" cy="749226"/>
              </a:xfrm>
              <a:prstGeom prst="rect">
                <a:avLst/>
              </a:prstGeom>
            </p:spPr>
          </p:pic>
        </p:grpSp>
        <p:grpSp>
          <p:nvGrpSpPr>
            <p:cNvPr id="134" name="组合 133"/>
            <p:cNvGrpSpPr/>
            <p:nvPr/>
          </p:nvGrpSpPr>
          <p:grpSpPr>
            <a:xfrm>
              <a:off x="2367664" y="3721151"/>
              <a:ext cx="541191" cy="396903"/>
              <a:chOff x="3668571" y="469974"/>
              <a:chExt cx="541191" cy="754936"/>
            </a:xfrm>
          </p:grpSpPr>
          <p:pic>
            <p:nvPicPr>
              <p:cNvPr id="135" name="图片 1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26277" y="475684"/>
                <a:ext cx="283485" cy="749226"/>
              </a:xfrm>
              <a:prstGeom prst="rect">
                <a:avLst/>
              </a:prstGeom>
            </p:spPr>
          </p:pic>
          <p:pic>
            <p:nvPicPr>
              <p:cNvPr id="136" name="图片 1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3668571" y="469974"/>
                <a:ext cx="293829" cy="749226"/>
              </a:xfrm>
              <a:prstGeom prst="rect">
                <a:avLst/>
              </a:prstGeom>
            </p:spPr>
          </p:pic>
        </p:grpSp>
        <p:grpSp>
          <p:nvGrpSpPr>
            <p:cNvPr id="137" name="组合 136"/>
            <p:cNvGrpSpPr/>
            <p:nvPr/>
          </p:nvGrpSpPr>
          <p:grpSpPr>
            <a:xfrm>
              <a:off x="3621121" y="3678563"/>
              <a:ext cx="568288" cy="384288"/>
              <a:chOff x="3621697" y="457200"/>
              <a:chExt cx="660248" cy="674523"/>
            </a:xfrm>
          </p:grpSpPr>
          <p:pic>
            <p:nvPicPr>
              <p:cNvPr id="138" name="图片 1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51492" y="462716"/>
                <a:ext cx="330453" cy="669007"/>
              </a:xfrm>
              <a:prstGeom prst="rect">
                <a:avLst/>
              </a:prstGeom>
            </p:spPr>
          </p:pic>
          <p:pic>
            <p:nvPicPr>
              <p:cNvPr id="139" name="图片 1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3621697" y="457200"/>
                <a:ext cx="340704" cy="669007"/>
              </a:xfrm>
              <a:prstGeom prst="rect">
                <a:avLst/>
              </a:prstGeom>
            </p:spPr>
          </p:pic>
        </p:grpSp>
        <p:grpSp>
          <p:nvGrpSpPr>
            <p:cNvPr id="140" name="组合 139"/>
            <p:cNvGrpSpPr/>
            <p:nvPr/>
          </p:nvGrpSpPr>
          <p:grpSpPr>
            <a:xfrm>
              <a:off x="4259226" y="3699408"/>
              <a:ext cx="635421" cy="360300"/>
              <a:chOff x="4737612" y="1219201"/>
              <a:chExt cx="672588" cy="633755"/>
            </a:xfrm>
          </p:grpSpPr>
          <p:pic>
            <p:nvPicPr>
              <p:cNvPr id="141" name="图片 14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57155" y="1219201"/>
                <a:ext cx="353045" cy="633754"/>
              </a:xfrm>
              <a:prstGeom prst="rect">
                <a:avLst/>
              </a:prstGeom>
            </p:spPr>
          </p:pic>
          <p:pic>
            <p:nvPicPr>
              <p:cNvPr id="142" name="图片 14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737612" y="1219202"/>
                <a:ext cx="328486" cy="633754"/>
              </a:xfrm>
              <a:prstGeom prst="rect">
                <a:avLst/>
              </a:prstGeom>
            </p:spPr>
          </p:pic>
        </p:grpSp>
      </p:grpSp>
      <p:sp>
        <p:nvSpPr>
          <p:cNvPr id="69" name="页脚占位符 11"/>
          <p:cNvSpPr>
            <a:spLocks noGrp="1"/>
          </p:cNvSpPr>
          <p:nvPr>
            <p:ph type="ftr" sz="quarter" idx="11"/>
          </p:nvPr>
        </p:nvSpPr>
        <p:spPr>
          <a:xfrm>
            <a:off x="7620000" y="6394469"/>
            <a:ext cx="4191000" cy="38729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graphicFrame>
        <p:nvGraphicFramePr>
          <p:cNvPr id="71" name="表格 70"/>
          <p:cNvGraphicFramePr>
            <a:graphicFrameLocks noGrp="1"/>
          </p:cNvGraphicFramePr>
          <p:nvPr>
            <p:extLst>
              <p:ext uri="{D42A27DB-BD31-4B8C-83A1-F6EECF244321}">
                <p14:modId xmlns:p14="http://schemas.microsoft.com/office/powerpoint/2010/main" val="25741300"/>
              </p:ext>
            </p:extLst>
          </p:nvPr>
        </p:nvGraphicFramePr>
        <p:xfrm>
          <a:off x="8631473" y="1524000"/>
          <a:ext cx="2874727" cy="2865120"/>
        </p:xfrm>
        <a:graphic>
          <a:graphicData uri="http://schemas.openxmlformats.org/drawingml/2006/table">
            <a:tbl>
              <a:tblPr firstRow="1" bandRow="1">
                <a:tableStyleId>{8799B23B-EC83-4686-B30A-512413B5E67A}</a:tableStyleId>
              </a:tblPr>
              <a:tblGrid>
                <a:gridCol w="980620">
                  <a:extLst>
                    <a:ext uri="{9D8B030D-6E8A-4147-A177-3AD203B41FA5}">
                      <a16:colId xmlns:a16="http://schemas.microsoft.com/office/drawing/2014/main" xmlns="" val="3118232985"/>
                    </a:ext>
                  </a:extLst>
                </a:gridCol>
                <a:gridCol w="940453">
                  <a:extLst>
                    <a:ext uri="{9D8B030D-6E8A-4147-A177-3AD203B41FA5}">
                      <a16:colId xmlns:a16="http://schemas.microsoft.com/office/drawing/2014/main" xmlns="" val="4097279170"/>
                    </a:ext>
                  </a:extLst>
                </a:gridCol>
                <a:gridCol w="953654">
                  <a:extLst>
                    <a:ext uri="{9D8B030D-6E8A-4147-A177-3AD203B41FA5}">
                      <a16:colId xmlns:a16="http://schemas.microsoft.com/office/drawing/2014/main" xmlns="" val="3059016495"/>
                    </a:ext>
                  </a:extLst>
                </a:gridCol>
              </a:tblGrid>
              <a:tr h="569547">
                <a:tc>
                  <a:txBody>
                    <a:bodyPr/>
                    <a:lstStyle/>
                    <a:p>
                      <a:r>
                        <a:rPr lang="zh-CN" altLang="en-US" b="1" dirty="0" smtClean="0">
                          <a:solidFill>
                            <a:schemeClr val="accent1"/>
                          </a:solidFill>
                        </a:rPr>
                        <a:t>现有兔子对数</a:t>
                      </a:r>
                      <a:endParaRPr lang="zh-CN" altLang="en-US" b="1" dirty="0">
                        <a:solidFill>
                          <a:schemeClr val="accent1"/>
                        </a:solidFill>
                      </a:endParaRPr>
                    </a:p>
                  </a:txBody>
                  <a:tcPr/>
                </a:tc>
                <a:tc>
                  <a:txBody>
                    <a:bodyPr/>
                    <a:lstStyle/>
                    <a:p>
                      <a:r>
                        <a:rPr lang="zh-CN" altLang="en-US" dirty="0" smtClean="0">
                          <a:solidFill>
                            <a:schemeClr val="accent2"/>
                          </a:solidFill>
                        </a:rPr>
                        <a:t>新生兔子对数</a:t>
                      </a:r>
                      <a:endParaRPr lang="zh-CN" altLang="en-US" dirty="0">
                        <a:solidFill>
                          <a:schemeClr val="accent2"/>
                        </a:solidFill>
                      </a:endParaRPr>
                    </a:p>
                  </a:txBody>
                  <a:tcPr/>
                </a:tc>
                <a:tc>
                  <a:txBody>
                    <a:bodyPr/>
                    <a:lstStyle/>
                    <a:p>
                      <a:r>
                        <a:rPr lang="zh-CN" altLang="en-US" dirty="0" smtClean="0">
                          <a:solidFill>
                            <a:srgbClr val="C00000"/>
                          </a:solidFill>
                        </a:rPr>
                        <a:t>总对数</a:t>
                      </a:r>
                      <a:endParaRPr lang="zh-CN" altLang="en-US" dirty="0">
                        <a:solidFill>
                          <a:srgbClr val="C00000"/>
                        </a:solidFill>
                      </a:endParaRPr>
                    </a:p>
                  </a:txBody>
                  <a:tcPr/>
                </a:tc>
                <a:extLst>
                  <a:ext uri="{0D108BD9-81ED-4DB2-BD59-A6C34878D82A}">
                    <a16:rowId xmlns:a16="http://schemas.microsoft.com/office/drawing/2014/main" xmlns="" val="2422594253"/>
                  </a:ext>
                </a:extLst>
              </a:tr>
              <a:tr h="370840">
                <a:tc>
                  <a:txBody>
                    <a:bodyPr/>
                    <a:lstStyle/>
                    <a:p>
                      <a:r>
                        <a:rPr lang="en-US" altLang="zh-CN" b="1" dirty="0" smtClean="0">
                          <a:solidFill>
                            <a:schemeClr val="accent1"/>
                          </a:solidFill>
                        </a:rPr>
                        <a:t>1</a:t>
                      </a:r>
                      <a:endParaRPr lang="zh-CN" altLang="en-US" b="1" dirty="0">
                        <a:solidFill>
                          <a:schemeClr val="accent1"/>
                        </a:solidFill>
                      </a:endParaRPr>
                    </a:p>
                  </a:txBody>
                  <a:tcPr/>
                </a:tc>
                <a:tc>
                  <a:txBody>
                    <a:bodyPr/>
                    <a:lstStyle/>
                    <a:p>
                      <a:r>
                        <a:rPr lang="en-US" altLang="zh-CN" dirty="0" smtClean="0">
                          <a:solidFill>
                            <a:schemeClr val="accent2"/>
                          </a:solidFill>
                        </a:rPr>
                        <a:t>0</a:t>
                      </a:r>
                      <a:endParaRPr lang="zh-CN" altLang="en-US" dirty="0">
                        <a:solidFill>
                          <a:schemeClr val="accent2"/>
                        </a:solidFill>
                      </a:endParaRPr>
                    </a:p>
                  </a:txBody>
                  <a:tcPr/>
                </a:tc>
                <a:tc>
                  <a:txBody>
                    <a:bodyPr/>
                    <a:lstStyle/>
                    <a:p>
                      <a:r>
                        <a:rPr lang="en-US" altLang="zh-CN" dirty="0" smtClean="0">
                          <a:solidFill>
                            <a:srgbClr val="C00000"/>
                          </a:solidFill>
                        </a:rPr>
                        <a:t>1</a:t>
                      </a:r>
                      <a:endParaRPr lang="zh-CN" altLang="en-US" dirty="0">
                        <a:solidFill>
                          <a:srgbClr val="C00000"/>
                        </a:solidFill>
                      </a:endParaRPr>
                    </a:p>
                  </a:txBody>
                  <a:tcPr/>
                </a:tc>
                <a:extLst>
                  <a:ext uri="{0D108BD9-81ED-4DB2-BD59-A6C34878D82A}">
                    <a16:rowId xmlns:a16="http://schemas.microsoft.com/office/drawing/2014/main" xmlns="" val="119685021"/>
                  </a:ext>
                </a:extLst>
              </a:tr>
              <a:tr h="370840">
                <a:tc>
                  <a:txBody>
                    <a:bodyPr/>
                    <a:lstStyle/>
                    <a:p>
                      <a:r>
                        <a:rPr lang="en-US" altLang="zh-CN" b="1" dirty="0" smtClean="0">
                          <a:solidFill>
                            <a:schemeClr val="accent1"/>
                          </a:solidFill>
                        </a:rPr>
                        <a:t>1</a:t>
                      </a:r>
                      <a:endParaRPr lang="zh-CN" altLang="en-US" b="1" dirty="0">
                        <a:solidFill>
                          <a:schemeClr val="accent1"/>
                        </a:solidFill>
                      </a:endParaRPr>
                    </a:p>
                  </a:txBody>
                  <a:tcPr/>
                </a:tc>
                <a:tc>
                  <a:txBody>
                    <a:bodyPr/>
                    <a:lstStyle/>
                    <a:p>
                      <a:r>
                        <a:rPr lang="en-US" altLang="zh-CN" dirty="0" smtClean="0">
                          <a:solidFill>
                            <a:schemeClr val="accent2"/>
                          </a:solidFill>
                        </a:rPr>
                        <a:t>0</a:t>
                      </a:r>
                      <a:endParaRPr lang="zh-CN" altLang="en-US" dirty="0">
                        <a:solidFill>
                          <a:schemeClr val="accent2"/>
                        </a:solidFill>
                      </a:endParaRPr>
                    </a:p>
                  </a:txBody>
                  <a:tcPr/>
                </a:tc>
                <a:tc>
                  <a:txBody>
                    <a:bodyPr/>
                    <a:lstStyle/>
                    <a:p>
                      <a:r>
                        <a:rPr lang="en-US" altLang="zh-CN" dirty="0" smtClean="0">
                          <a:solidFill>
                            <a:srgbClr val="C00000"/>
                          </a:solidFill>
                        </a:rPr>
                        <a:t>1</a:t>
                      </a:r>
                      <a:endParaRPr lang="zh-CN" altLang="en-US" dirty="0">
                        <a:solidFill>
                          <a:srgbClr val="C00000"/>
                        </a:solidFill>
                      </a:endParaRPr>
                    </a:p>
                  </a:txBody>
                  <a:tcPr/>
                </a:tc>
                <a:extLst>
                  <a:ext uri="{0D108BD9-81ED-4DB2-BD59-A6C34878D82A}">
                    <a16:rowId xmlns:a16="http://schemas.microsoft.com/office/drawing/2014/main" xmlns="" val="457062261"/>
                  </a:ext>
                </a:extLst>
              </a:tr>
              <a:tr h="370840">
                <a:tc>
                  <a:txBody>
                    <a:bodyPr/>
                    <a:lstStyle/>
                    <a:p>
                      <a:r>
                        <a:rPr lang="en-US" altLang="zh-CN" b="1" dirty="0" smtClean="0">
                          <a:solidFill>
                            <a:schemeClr val="accent1"/>
                          </a:solidFill>
                        </a:rPr>
                        <a:t>1</a:t>
                      </a:r>
                      <a:endParaRPr lang="zh-CN" altLang="en-US" b="1" dirty="0">
                        <a:solidFill>
                          <a:schemeClr val="accent1"/>
                        </a:solidFill>
                      </a:endParaRPr>
                    </a:p>
                  </a:txBody>
                  <a:tcPr/>
                </a:tc>
                <a:tc>
                  <a:txBody>
                    <a:bodyPr/>
                    <a:lstStyle/>
                    <a:p>
                      <a:r>
                        <a:rPr lang="en-US" altLang="zh-CN" dirty="0" smtClean="0">
                          <a:solidFill>
                            <a:schemeClr val="accent2"/>
                          </a:solidFill>
                        </a:rPr>
                        <a:t>1</a:t>
                      </a:r>
                      <a:endParaRPr lang="zh-CN" altLang="en-US" dirty="0">
                        <a:solidFill>
                          <a:schemeClr val="accent2"/>
                        </a:solidFill>
                      </a:endParaRPr>
                    </a:p>
                  </a:txBody>
                  <a:tcPr/>
                </a:tc>
                <a:tc>
                  <a:txBody>
                    <a:bodyPr/>
                    <a:lstStyle/>
                    <a:p>
                      <a:r>
                        <a:rPr lang="en-US" altLang="zh-CN" dirty="0" smtClean="0">
                          <a:solidFill>
                            <a:srgbClr val="C00000"/>
                          </a:solidFill>
                        </a:rPr>
                        <a:t>2</a:t>
                      </a:r>
                      <a:endParaRPr lang="zh-CN" altLang="en-US" dirty="0">
                        <a:solidFill>
                          <a:srgbClr val="C00000"/>
                        </a:solidFill>
                      </a:endParaRPr>
                    </a:p>
                  </a:txBody>
                  <a:tcPr/>
                </a:tc>
                <a:extLst>
                  <a:ext uri="{0D108BD9-81ED-4DB2-BD59-A6C34878D82A}">
                    <a16:rowId xmlns:a16="http://schemas.microsoft.com/office/drawing/2014/main" xmlns="" val="2833107888"/>
                  </a:ext>
                </a:extLst>
              </a:tr>
              <a:tr h="370840">
                <a:tc>
                  <a:txBody>
                    <a:bodyPr/>
                    <a:lstStyle/>
                    <a:p>
                      <a:r>
                        <a:rPr lang="en-US" altLang="zh-CN" b="1" dirty="0" smtClean="0">
                          <a:solidFill>
                            <a:schemeClr val="accent1"/>
                          </a:solidFill>
                        </a:rPr>
                        <a:t>2</a:t>
                      </a:r>
                      <a:endParaRPr lang="zh-CN" altLang="en-US" b="1" dirty="0">
                        <a:solidFill>
                          <a:schemeClr val="accent1"/>
                        </a:solidFill>
                      </a:endParaRPr>
                    </a:p>
                  </a:txBody>
                  <a:tcPr/>
                </a:tc>
                <a:tc>
                  <a:txBody>
                    <a:bodyPr/>
                    <a:lstStyle/>
                    <a:p>
                      <a:r>
                        <a:rPr lang="en-US" altLang="zh-CN" dirty="0" smtClean="0">
                          <a:solidFill>
                            <a:schemeClr val="accent2"/>
                          </a:solidFill>
                        </a:rPr>
                        <a:t>1</a:t>
                      </a:r>
                      <a:endParaRPr lang="zh-CN" altLang="en-US" dirty="0">
                        <a:solidFill>
                          <a:schemeClr val="accent2"/>
                        </a:solidFill>
                      </a:endParaRPr>
                    </a:p>
                  </a:txBody>
                  <a:tcPr/>
                </a:tc>
                <a:tc>
                  <a:txBody>
                    <a:bodyPr/>
                    <a:lstStyle/>
                    <a:p>
                      <a:r>
                        <a:rPr lang="en-US" altLang="zh-CN" dirty="0" smtClean="0">
                          <a:solidFill>
                            <a:srgbClr val="C00000"/>
                          </a:solidFill>
                        </a:rPr>
                        <a:t>3</a:t>
                      </a:r>
                      <a:endParaRPr lang="zh-CN" altLang="en-US" dirty="0">
                        <a:solidFill>
                          <a:srgbClr val="C00000"/>
                        </a:solidFill>
                      </a:endParaRPr>
                    </a:p>
                  </a:txBody>
                  <a:tcPr/>
                </a:tc>
                <a:extLst>
                  <a:ext uri="{0D108BD9-81ED-4DB2-BD59-A6C34878D82A}">
                    <a16:rowId xmlns:a16="http://schemas.microsoft.com/office/drawing/2014/main" xmlns="" val="2530420504"/>
                  </a:ext>
                </a:extLst>
              </a:tr>
              <a:tr h="370840">
                <a:tc>
                  <a:txBody>
                    <a:bodyPr/>
                    <a:lstStyle/>
                    <a:p>
                      <a:r>
                        <a:rPr lang="en-US" altLang="zh-CN" b="1" dirty="0" smtClean="0">
                          <a:solidFill>
                            <a:schemeClr val="accent1"/>
                          </a:solidFill>
                        </a:rPr>
                        <a:t>3</a:t>
                      </a:r>
                      <a:endParaRPr lang="zh-CN" altLang="en-US" b="1" dirty="0">
                        <a:solidFill>
                          <a:schemeClr val="accent1"/>
                        </a:solidFill>
                      </a:endParaRPr>
                    </a:p>
                  </a:txBody>
                  <a:tcPr/>
                </a:tc>
                <a:tc>
                  <a:txBody>
                    <a:bodyPr/>
                    <a:lstStyle/>
                    <a:p>
                      <a:r>
                        <a:rPr lang="en-US" altLang="zh-CN" dirty="0" smtClean="0">
                          <a:solidFill>
                            <a:schemeClr val="accent2"/>
                          </a:solidFill>
                        </a:rPr>
                        <a:t>2</a:t>
                      </a:r>
                      <a:endParaRPr lang="zh-CN" altLang="en-US" dirty="0">
                        <a:solidFill>
                          <a:schemeClr val="accent2"/>
                        </a:solidFill>
                      </a:endParaRPr>
                    </a:p>
                  </a:txBody>
                  <a:tcPr/>
                </a:tc>
                <a:tc>
                  <a:txBody>
                    <a:bodyPr/>
                    <a:lstStyle/>
                    <a:p>
                      <a:r>
                        <a:rPr lang="en-US" altLang="zh-CN" dirty="0" smtClean="0">
                          <a:solidFill>
                            <a:srgbClr val="C00000"/>
                          </a:solidFill>
                        </a:rPr>
                        <a:t>5</a:t>
                      </a:r>
                      <a:endParaRPr lang="zh-CN" altLang="en-US" dirty="0">
                        <a:solidFill>
                          <a:srgbClr val="C00000"/>
                        </a:solidFill>
                      </a:endParaRPr>
                    </a:p>
                  </a:txBody>
                  <a:tcPr/>
                </a:tc>
                <a:extLst>
                  <a:ext uri="{0D108BD9-81ED-4DB2-BD59-A6C34878D82A}">
                    <a16:rowId xmlns:a16="http://schemas.microsoft.com/office/drawing/2014/main" xmlns="" val="2342866993"/>
                  </a:ext>
                </a:extLst>
              </a:tr>
              <a:tr h="370840">
                <a:tc>
                  <a:txBody>
                    <a:bodyPr/>
                    <a:lstStyle/>
                    <a:p>
                      <a:r>
                        <a:rPr lang="en-US" altLang="zh-CN" b="1" dirty="0" smtClean="0">
                          <a:solidFill>
                            <a:schemeClr val="accent1"/>
                          </a:solidFill>
                        </a:rPr>
                        <a:t>5</a:t>
                      </a:r>
                      <a:endParaRPr lang="zh-CN" altLang="en-US" b="1" dirty="0">
                        <a:solidFill>
                          <a:schemeClr val="accent1"/>
                        </a:solidFill>
                      </a:endParaRPr>
                    </a:p>
                  </a:txBody>
                  <a:tcPr/>
                </a:tc>
                <a:tc>
                  <a:txBody>
                    <a:bodyPr/>
                    <a:lstStyle/>
                    <a:p>
                      <a:r>
                        <a:rPr lang="en-US" altLang="zh-CN" dirty="0" smtClean="0">
                          <a:solidFill>
                            <a:schemeClr val="accent2"/>
                          </a:solidFill>
                        </a:rPr>
                        <a:t>3</a:t>
                      </a:r>
                      <a:endParaRPr lang="zh-CN" altLang="en-US" dirty="0">
                        <a:solidFill>
                          <a:schemeClr val="accent2"/>
                        </a:solidFill>
                      </a:endParaRPr>
                    </a:p>
                  </a:txBody>
                  <a:tcPr/>
                </a:tc>
                <a:tc>
                  <a:txBody>
                    <a:bodyPr/>
                    <a:lstStyle/>
                    <a:p>
                      <a:r>
                        <a:rPr lang="en-US" altLang="zh-CN" dirty="0" smtClean="0">
                          <a:solidFill>
                            <a:srgbClr val="C00000"/>
                          </a:solidFill>
                        </a:rPr>
                        <a:t>8</a:t>
                      </a:r>
                      <a:endParaRPr lang="zh-CN" altLang="en-US" dirty="0">
                        <a:solidFill>
                          <a:srgbClr val="C00000"/>
                        </a:solidFill>
                      </a:endParaRPr>
                    </a:p>
                  </a:txBody>
                  <a:tcPr/>
                </a:tc>
                <a:extLst>
                  <a:ext uri="{0D108BD9-81ED-4DB2-BD59-A6C34878D82A}">
                    <a16:rowId xmlns:a16="http://schemas.microsoft.com/office/drawing/2014/main" xmlns="" val="2473961887"/>
                  </a:ext>
                </a:extLst>
              </a:tr>
            </a:tbl>
          </a:graphicData>
        </a:graphic>
      </p:graphicFrame>
      <p:sp>
        <p:nvSpPr>
          <p:cNvPr id="5" name="文本框 4"/>
          <p:cNvSpPr txBox="1"/>
          <p:nvPr/>
        </p:nvSpPr>
        <p:spPr>
          <a:xfrm>
            <a:off x="2466707" y="4507468"/>
            <a:ext cx="1800493" cy="369332"/>
          </a:xfrm>
          <a:prstGeom prst="rect">
            <a:avLst/>
          </a:prstGeom>
          <a:noFill/>
        </p:spPr>
        <p:txBody>
          <a:bodyPr wrap="none" rtlCol="0">
            <a:spAutoFit/>
          </a:bodyPr>
          <a:lstStyle/>
          <a:p>
            <a:r>
              <a:rPr lang="zh-CN" altLang="en-US" dirty="0" smtClean="0">
                <a:solidFill>
                  <a:schemeClr val="accent1"/>
                </a:solidFill>
              </a:rPr>
              <a:t>上个月的兔子数</a:t>
            </a:r>
            <a:endParaRPr lang="zh-CN" altLang="en-US" dirty="0">
              <a:solidFill>
                <a:schemeClr val="accent1"/>
              </a:solidFill>
            </a:endParaRPr>
          </a:p>
        </p:txBody>
      </p:sp>
      <p:sp>
        <p:nvSpPr>
          <p:cNvPr id="72" name="文本框 71"/>
          <p:cNvSpPr txBox="1"/>
          <p:nvPr/>
        </p:nvSpPr>
        <p:spPr>
          <a:xfrm>
            <a:off x="5969675" y="4507468"/>
            <a:ext cx="2031325" cy="369332"/>
          </a:xfrm>
          <a:prstGeom prst="rect">
            <a:avLst/>
          </a:prstGeom>
          <a:noFill/>
        </p:spPr>
        <p:txBody>
          <a:bodyPr wrap="none" rtlCol="0">
            <a:spAutoFit/>
          </a:bodyPr>
          <a:lstStyle/>
          <a:p>
            <a:r>
              <a:rPr lang="zh-CN" altLang="en-US" dirty="0" smtClean="0">
                <a:solidFill>
                  <a:schemeClr val="accent2"/>
                </a:solidFill>
              </a:rPr>
              <a:t>上上个月的兔子数</a:t>
            </a:r>
            <a:endParaRPr lang="zh-CN" altLang="en-US" dirty="0">
              <a:solidFill>
                <a:schemeClr val="accent2"/>
              </a:solidFill>
            </a:endParaRPr>
          </a:p>
        </p:txBody>
      </p:sp>
      <p:sp>
        <p:nvSpPr>
          <p:cNvPr id="7" name="左大括号 6"/>
          <p:cNvSpPr/>
          <p:nvPr/>
        </p:nvSpPr>
        <p:spPr>
          <a:xfrm rot="16200000">
            <a:off x="3076471" y="2265177"/>
            <a:ext cx="172534" cy="4495801"/>
          </a:xfrm>
          <a:prstGeom prst="leftBrace">
            <a:avLst>
              <a:gd name="adj1" fmla="val 8333"/>
              <a:gd name="adj2" fmla="val 5159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左大括号 72"/>
          <p:cNvSpPr/>
          <p:nvPr/>
        </p:nvSpPr>
        <p:spPr>
          <a:xfrm rot="16200000">
            <a:off x="6851935" y="3124604"/>
            <a:ext cx="124285" cy="2825198"/>
          </a:xfrm>
          <a:prstGeom prst="leftBrace">
            <a:avLst>
              <a:gd name="adj1" fmla="val 8333"/>
              <a:gd name="adj2" fmla="val 5159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964844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52139" y="1905000"/>
            <a:ext cx="7139861" cy="27832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5714999" y="1923068"/>
            <a:ext cx="6477001" cy="2780907"/>
          </a:xfrm>
        </p:spPr>
        <p:txBody>
          <a:bodyPr>
            <a:normAutofit/>
          </a:bodyPr>
          <a:lstStyle/>
          <a:p>
            <a:r>
              <a:rPr lang="zh-CN" altLang="en-US" dirty="0" smtClean="0"/>
              <a:t>第</a:t>
            </a:r>
            <a:r>
              <a:rPr lang="en-US" altLang="zh-CN" dirty="0" smtClean="0"/>
              <a:t>3.6</a:t>
            </a:r>
            <a:r>
              <a:rPr lang="zh-CN" altLang="en-US" dirty="0" smtClean="0"/>
              <a:t>节 容斥原理的应用</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3.6: Applications of Inclusion-Exclusion</a:t>
            </a:r>
            <a:endParaRPr lang="zh-CN" altLang="en-US" sz="1800" dirty="0"/>
          </a:p>
        </p:txBody>
      </p:sp>
      <p:sp>
        <p:nvSpPr>
          <p:cNvPr id="7" name="矩形 6"/>
          <p:cNvSpPr/>
          <p:nvPr/>
        </p:nvSpPr>
        <p:spPr>
          <a:xfrm>
            <a:off x="0" y="1905000"/>
            <a:ext cx="876695" cy="278090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7784" t="11320" r="6062" b="7548"/>
          <a:stretch/>
        </p:blipFill>
        <p:spPr>
          <a:xfrm>
            <a:off x="923750" y="1905000"/>
            <a:ext cx="4081333" cy="2780907"/>
          </a:xfrm>
          <a:prstGeom prst="rect">
            <a:avLst/>
          </a:prstGeom>
        </p:spPr>
      </p:pic>
    </p:spTree>
    <p:extLst>
      <p:ext uri="{BB962C8B-B14F-4D97-AF65-F5344CB8AC3E}">
        <p14:creationId xmlns:p14="http://schemas.microsoft.com/office/powerpoint/2010/main" val="29114847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267" b="1" i="0" u="none" strike="noStrike" kern="1200" cap="none" spc="0" normalizeH="0" baseline="0" noProof="0" dirty="0" smtClean="0">
                  <a:ln>
                    <a:noFill/>
                  </a:ln>
                  <a:solidFill>
                    <a:srgbClr val="01559D"/>
                  </a:solidFill>
                  <a:effectLst/>
                  <a:uLnTx/>
                  <a:uFillTx/>
                  <a:latin typeface="微软雅黑" pitchFamily="34" charset="-122"/>
                  <a:ea typeface="微软雅黑" pitchFamily="34" charset="-122"/>
                  <a:cs typeface="+mn-cs"/>
                </a:rPr>
                <a:t>知识要点</a:t>
              </a:r>
              <a:endParaRPr kumimoji="0" lang="zh-CN" altLang="en-US" sz="4267"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2667000"/>
            <a:ext cx="5621495" cy="1323632"/>
            <a:chOff x="3203848" y="659472"/>
            <a:chExt cx="4216121" cy="992724"/>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1</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5" name="TextBox 4"/>
            <p:cNvSpPr txBox="1"/>
            <p:nvPr/>
          </p:nvSpPr>
          <p:spPr>
            <a:xfrm>
              <a:off x="4057646" y="659472"/>
              <a:ext cx="3362323" cy="992724"/>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映上函数的个数</a:t>
              </a:r>
            </a:p>
            <a:p>
              <a:pPr lvl="0" defTabSz="1219170"/>
              <a:endParaRPr lang="zh-CN" altLang="en-US" sz="2667" dirty="0">
                <a:solidFill>
                  <a:srgbClr val="01559D"/>
                </a:solidFill>
                <a:latin typeface="微软雅黑" panose="020B0503020204020204" pitchFamily="34" charset="-122"/>
                <a:ea typeface="微软雅黑" panose="020B0503020204020204" pitchFamily="34" charset="-122"/>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3531096"/>
            <a:ext cx="5877699" cy="1323632"/>
            <a:chOff x="3203848" y="1307544"/>
            <a:chExt cx="4408274" cy="992724"/>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rPr>
                <a:t>2</a:t>
              </a:r>
              <a:endParaRPr kumimoji="0" lang="zh-CN" altLang="en-US" sz="2400" b="1" i="0" u="none" strike="noStrike" kern="1200" cap="none" spc="0" normalizeH="0" baseline="0" noProof="0" dirty="0">
                <a:ln>
                  <a:noFill/>
                </a:ln>
                <a:solidFill>
                  <a:srgbClr val="01559D"/>
                </a:solidFill>
                <a:effectLst/>
                <a:uLnTx/>
                <a:uFillTx/>
                <a:latin typeface="微软雅黑" pitchFamily="34" charset="-122"/>
                <a:ea typeface="微软雅黑" pitchFamily="34" charset="-122"/>
                <a:cs typeface="+mn-cs"/>
              </a:endParaRPr>
            </a:p>
          </p:txBody>
        </p:sp>
        <p:sp>
          <p:nvSpPr>
            <p:cNvPr id="20" name="TextBox 19"/>
            <p:cNvSpPr txBox="1"/>
            <p:nvPr/>
          </p:nvSpPr>
          <p:spPr>
            <a:xfrm>
              <a:off x="4114800" y="1307544"/>
              <a:ext cx="3497322" cy="992724"/>
            </a:xfrm>
            <a:prstGeom prst="rect">
              <a:avLst/>
            </a:prstGeom>
            <a:noFill/>
          </p:spPr>
          <p:txBody>
            <a:bodyPr wrap="square" rtlCol="0">
              <a:spAutoFit/>
            </a:bodyPr>
            <a:lstStyle/>
            <a:p>
              <a:pPr lvl="0" defTabSz="1219170"/>
              <a:r>
                <a:rPr lang="zh-CN" altLang="en-US" sz="2667" dirty="0">
                  <a:solidFill>
                    <a:srgbClr val="01559D"/>
                  </a:solidFill>
                  <a:latin typeface="微软雅黑" panose="020B0503020204020204" pitchFamily="34" charset="-122"/>
                  <a:ea typeface="微软雅黑" panose="020B0503020204020204" pitchFamily="34" charset="-122"/>
                </a:rPr>
                <a:t>错位排序</a:t>
              </a:r>
            </a:p>
            <a:p>
              <a:pPr lvl="0" defTabSz="1219170"/>
              <a:endParaRPr kumimoji="0" lang="zh-CN" altLang="en-US" sz="2667" b="0" i="0" u="none" strike="noStrike" kern="1200" cap="none" spc="0" normalizeH="0" baseline="0" noProof="0" dirty="0">
                <a:ln>
                  <a:noFill/>
                </a:ln>
                <a:solidFill>
                  <a:srgbClr val="01559D"/>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4F81BD">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161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容斥原理的另一种形式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常用</a:t>
                </a:r>
                <a:r>
                  <a:rPr lang="zh-CN" altLang="en-US" dirty="0"/>
                  <a:t>于</a:t>
                </a:r>
                <a:r>
                  <a:rPr lang="zh-CN" altLang="en-US" dirty="0" smtClean="0"/>
                  <a:t>求解在一个集合中的元素数</a:t>
                </a:r>
                <a:r>
                  <a:rPr lang="en-US" altLang="zh-CN" dirty="0" smtClean="0"/>
                  <a:t>, </a:t>
                </a:r>
                <a:r>
                  <a:rPr lang="zh-CN" altLang="en-US" dirty="0" smtClean="0"/>
                  <a:t>使得这些元素不具有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个性质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1</m:t>
                        </m:r>
                      </m:sub>
                    </m:sSub>
                  </m:oMath>
                </a14:m>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2</m:t>
                        </m:r>
                      </m:sub>
                    </m:sSub>
                  </m:oMath>
                </a14:m>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3</m:t>
                        </m:r>
                      </m:sub>
                    </m:sSub>
                  </m:oMath>
                </a14:m>
                <a:r>
                  <a:rPr lang="zh-CN" altLang="en-US" dirty="0" smtClean="0"/>
                  <a:t>，</a:t>
                </a:r>
                <a:r>
                  <a:rPr lang="en-US" altLang="zh-CN"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𝑛</m:t>
                        </m:r>
                      </m:sub>
                    </m:sSub>
                  </m:oMath>
                </a14:m>
                <a:r>
                  <a:rPr lang="zh-CN" altLang="en-US" dirty="0" smtClean="0"/>
                  <a:t>中的任何一条性质</a:t>
                </a:r>
                <a:r>
                  <a:rPr lang="en-US" altLang="zh-CN" dirty="0" smtClean="0"/>
                  <a:t>: </a:t>
                </a:r>
                <a:r>
                  <a:rPr lang="zh-CN" altLang="en-US" dirty="0" smtClean="0"/>
                  <a:t>设</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oMath>
                </a14:m>
                <a:r>
                  <a:rPr lang="zh-CN" altLang="en-US" dirty="0" smtClean="0"/>
                  <a:t>是具有性质</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oMath>
                </a14:m>
                <a:r>
                  <a:rPr lang="zh-CN" altLang="en-US" dirty="0" smtClean="0"/>
                  <a:t>的元素的子集</a:t>
                </a:r>
                <a:r>
                  <a:rPr lang="en-US" altLang="zh-CN" dirty="0" smtClean="0"/>
                  <a:t>. </a:t>
                </a:r>
                <a:r>
                  <a:rPr lang="zh-CN" altLang="en-US" dirty="0" smtClean="0"/>
                  <a:t>具有所有这些性质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𝑘</m:t>
                            </m:r>
                          </m:sub>
                        </m:sSub>
                      </m:sub>
                    </m:sSub>
                  </m:oMath>
                </a14:m>
                <a:r>
                  <a:rPr lang="zh-CN" altLang="en-US" dirty="0" smtClean="0"/>
                  <a:t>的元素数记为</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2</m:t>
                            </m:r>
                          </m:sub>
                        </m:sSub>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𝑘</m:t>
                            </m:r>
                          </m:sub>
                        </m:sSub>
                      </m:sub>
                    </m:sSub>
                  </m:oMath>
                </a14:m>
                <a:r>
                  <a:rPr lang="en-US" altLang="zh-CN" dirty="0" smtClean="0"/>
                  <a:t>). </a:t>
                </a:r>
                <a:r>
                  <a:rPr lang="zh-CN" altLang="en-US" dirty="0" smtClean="0"/>
                  <a:t>用集合的术语写这些等式有</a:t>
                </a:r>
                <a:endParaRPr lang="en-US" altLang="zh-CN" dirty="0" smtClean="0"/>
              </a:p>
              <a:p>
                <a:pPr marL="0" indent="0">
                  <a:buNone/>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b>
                      </m:sSub>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2</m:t>
                              </m:r>
                            </m:sub>
                          </m:sSub>
                        </m:sub>
                      </m:sSub>
                      <m:sSub>
                        <m:sSubPr>
                          <m:ctrlPr>
                            <a:rPr lang="en-US" altLang="zh-CN" i="1">
                              <a:latin typeface="Cambria Math" panose="02040503050406030204" pitchFamily="18" charset="0"/>
                            </a:rPr>
                          </m:ctrlPr>
                        </m:sSubPr>
                        <m:e>
                          <m:r>
                            <m:rPr>
                              <m:nor/>
                            </m:rPr>
                            <a:rPr lang="en-US" altLang="zh-CN" dirty="0"/>
                            <m:t>∩</m:t>
                          </m:r>
                          <m:r>
                            <m:rPr>
                              <m:nor/>
                            </m:rPr>
                            <a:rPr lang="en-US" altLang="zh-CN" b="0" i="0" dirty="0" smtClean="0"/>
                            <m:t>...</m:t>
                          </m:r>
                          <m:r>
                            <m:rPr>
                              <m:nor/>
                            </m:rPr>
                            <a:rPr lang="en-US" altLang="zh-CN" dirty="0"/>
                            <m:t>∩</m:t>
                          </m:r>
                          <m:r>
                            <a:rPr lang="en-US" altLang="zh-CN" i="1">
                              <a:latin typeface="Cambria Math" panose="02040503050406030204" pitchFamily="18" charset="0"/>
                            </a:rPr>
                            <m:t>𝐴</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oMath>
                  </m:oMathPara>
                </a14:m>
                <a:endParaRPr lang="en-US" altLang="zh-CN" dirty="0" smtClean="0"/>
              </a:p>
              <a:p>
                <a:r>
                  <a:rPr lang="zh-CN" altLang="en-US" dirty="0" smtClean="0"/>
                  <a:t>如果不具有</a:t>
                </a:r>
                <a14:m>
                  <m:oMath xmlns:m="http://schemas.openxmlformats.org/officeDocument/2006/math">
                    <m:r>
                      <a:rPr lang="en-US" altLang="zh-CN" i="1" dirty="0" smtClean="0">
                        <a:latin typeface="Cambria Math" panose="02040503050406030204" pitchFamily="18" charset="0"/>
                      </a:rPr>
                      <m:t>𝑛</m:t>
                    </m:r>
                  </m:oMath>
                </a14:m>
                <a:r>
                  <a:rPr lang="zh-CN" altLang="en-US" dirty="0" smtClean="0"/>
                  <a:t>个性质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𝑃</m:t>
                        </m:r>
                      </m:e>
                      <m:sub>
                        <m:r>
                          <a:rPr lang="en-US" altLang="zh-CN" i="1" smtClean="0">
                            <a:latin typeface="Cambria Math" panose="02040503050406030204" pitchFamily="18" charset="0"/>
                          </a:rPr>
                          <m:t>𝑛</m:t>
                        </m:r>
                      </m:sub>
                    </m:sSub>
                    <m:r>
                      <a:rPr lang="zh-CN" altLang="en-US" i="1">
                        <a:latin typeface="Cambria Math" panose="02040503050406030204" pitchFamily="18" charset="0"/>
                      </a:rPr>
                      <m:t>中</m:t>
                    </m:r>
                  </m:oMath>
                </a14:m>
                <a:r>
                  <a:rPr lang="zh-CN" altLang="en-US" dirty="0" smtClean="0"/>
                  <a:t>的任何一个元素记为</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sub>
                        </m:sSub>
                      </m:e>
                      <m:sup>
                        <m:r>
                          <a:rPr lang="en-US" altLang="zh-CN" i="1">
                            <a:latin typeface="Cambria Math" panose="02040503050406030204" pitchFamily="18" charset="0"/>
                          </a:rPr>
                          <m:t>′</m:t>
                        </m:r>
                      </m:sup>
                    </m:sSup>
                  </m:oMath>
                </a14:m>
                <a:r>
                  <a:rPr lang="en-US" altLang="zh-CN" dirty="0" smtClean="0"/>
                  <a:t>)</a:t>
                </a:r>
                <a:r>
                  <a:rPr lang="zh-CN" altLang="en-US" dirty="0" smtClean="0"/>
                  <a:t>，集合中的元素数为</a:t>
                </a:r>
                <a14:m>
                  <m:oMath xmlns:m="http://schemas.openxmlformats.org/officeDocument/2006/math">
                    <m:r>
                      <a:rPr lang="en-US" altLang="zh-CN" i="1" dirty="0" smtClean="0">
                        <a:latin typeface="Cambria Math" panose="02040503050406030204" pitchFamily="18" charset="0"/>
                      </a:rPr>
                      <m:t>𝑁</m:t>
                    </m:r>
                  </m:oMath>
                </a14:m>
                <a:r>
                  <a:rPr lang="en-US" altLang="zh-CN" dirty="0" smtClean="0"/>
                  <a:t>, </a:t>
                </a:r>
                <a:r>
                  <a:rPr lang="zh-CN" altLang="en-US" dirty="0" smtClean="0"/>
                  <a:t>那么有</a:t>
                </a:r>
                <a:endParaRPr lang="en-US" altLang="zh-CN" dirty="0" smtClean="0"/>
              </a:p>
              <a:p>
                <a:pPr marL="0" indent="0" algn="ctr">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e>
                      <m:sup>
                        <m:r>
                          <a:rPr lang="en-US" altLang="zh-CN" i="1">
                            <a:latin typeface="Cambria Math" panose="02040503050406030204" pitchFamily="18" charset="0"/>
                          </a:rPr>
                          <m:t>′</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r>
                  <a:rPr lang="en-US" altLang="zh-CN" dirty="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r>
                          <m:rPr>
                            <m:nor/>
                          </m:rPr>
                          <a:rPr lang="en-US" altLang="zh-CN" dirty="0"/>
                          <m:t>...</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4384"/>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6BFA69E-3AE4-4257-9C5B-454FDAF4199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92</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5510607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524000"/>
            <a:ext cx="11277599" cy="1752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容斥原理的另一种形式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根据容斥原理，</a:t>
                </a:r>
                <a:endParaRPr lang="en-US" altLang="zh-CN" dirty="0" smtClean="0"/>
              </a:p>
              <a:p>
                <a:pPr marL="0"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e>
                      <m:sup>
                        <m:r>
                          <a:rPr lang="en-US" altLang="zh-CN" i="1">
                            <a:latin typeface="Cambria Math" panose="02040503050406030204" pitchFamily="18" charset="0"/>
                          </a:rPr>
                          <m:t>′</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e>
                      <m:sup>
                        <m:r>
                          <a:rPr lang="en-US" altLang="zh-CN" i="1">
                            <a:latin typeface="Cambria Math" panose="02040503050406030204" pitchFamily="18" charset="0"/>
                          </a:rPr>
                          <m:t>′</m:t>
                        </m:r>
                      </m:sup>
                    </m:sSup>
                  </m:oMath>
                </a14:m>
                <a:r>
                  <a:rPr lang="en-US" altLang="zh-CN" dirty="0"/>
                  <a:t>)=</a:t>
                </a:r>
                <a14:m>
                  <m:oMath xmlns:m="http://schemas.openxmlformats.org/officeDocument/2006/math">
                    <m:r>
                      <a:rPr lang="en-US" altLang="zh-CN" i="1" dirty="0" smtClean="0">
                        <a:latin typeface="Cambria Math" panose="02040503050406030204" pitchFamily="18" charset="0"/>
                      </a:rPr>
                      <m:t>𝑁</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r>
                              <m:rPr>
                                <m:nor/>
                              </m:rPr>
                              <a:rPr lang="en-US" altLang="zh-CN" dirty="0"/>
                              <m:t>...</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𝐴</m:t>
                            </m:r>
                          </m:e>
                          <m:sub>
                            <m:r>
                              <a:rPr lang="en-US" altLang="zh-CN" i="1">
                                <a:latin typeface="Cambria Math" panose="02040503050406030204" pitchFamily="18" charset="0"/>
                              </a:rPr>
                              <m:t>𝑛</m:t>
                            </m:r>
                          </m:sub>
                        </m:sSub>
                      </m:e>
                    </m:d>
                  </m:oMath>
                </a14:m>
                <a:endParaRPr lang="en-US" altLang="zh-CN" dirty="0" smtClean="0"/>
              </a:p>
              <a:p>
                <a:pPr marL="0" indent="0">
                  <a:buNone/>
                </a:pPr>
                <a:r>
                  <a:rPr lang="en-US" altLang="zh-CN" dirty="0" smtClean="0"/>
                  <a:t>                     =</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smtClean="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𝑖</m:t>
                            </m:r>
                          </m:sub>
                        </m:sSub>
                        <m:r>
                          <m:rPr>
                            <m:nor/>
                          </m:rPr>
                          <a:rPr lang="en-US" altLang="zh-CN" dirty="0"/>
                          <m:t>) </m:t>
                        </m:r>
                      </m:e>
                    </m:nary>
                    <m:r>
                      <a:rPr lang="en-US" altLang="zh-CN" b="0" i="1"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𝑗</m:t>
                            </m:r>
                          </m:sub>
                        </m:sSub>
                        <m:r>
                          <m:rPr>
                            <m:nor/>
                          </m:rPr>
                          <a:rPr lang="en-US" altLang="zh-CN" dirty="0"/>
                          <m:t>) </m:t>
                        </m:r>
                      </m:e>
                    </m:nary>
                  </m:oMath>
                </a14:m>
                <a:r>
                  <a:rPr lang="en-US" altLang="zh-CN" dirty="0" smtClean="0"/>
                  <a:t>-</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𝑗</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b>
                      <m:sup/>
                      <m:e>
                        <m:r>
                          <a:rPr lang="en-US" altLang="zh-CN" i="1" dirty="0">
                            <a:latin typeface="Cambria Math" panose="02040503050406030204" pitchFamily="18" charset="0"/>
                          </a:rPr>
                          <m:t>𝑁</m:t>
                        </m:r>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𝑘</m:t>
                            </m:r>
                          </m:sub>
                        </m:sSub>
                        <m:r>
                          <m:rPr>
                            <m:nor/>
                          </m:rPr>
                          <a:rPr lang="en-US" altLang="zh-CN" dirty="0"/>
                          <m:t>) </m:t>
                        </m:r>
                      </m:e>
                    </m:nary>
                  </m:oMath>
                </a14:m>
                <a:r>
                  <a:rPr lang="en-US" altLang="zh-CN" dirty="0" smtClean="0"/>
                  <a:t>+…+</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(−1)</m:t>
                        </m:r>
                      </m:e>
                      <m:sup>
                        <m:r>
                          <a:rPr lang="en-US" altLang="zh-CN" b="0" i="1" dirty="0" smtClean="0">
                            <a:latin typeface="Cambria Math" panose="02040503050406030204" pitchFamily="18" charset="0"/>
                          </a:rPr>
                          <m:t>𝑛</m:t>
                        </m:r>
                      </m:sup>
                    </m:sSup>
                  </m:oMath>
                </a14:m>
                <a:r>
                  <a:rPr lang="en-US" altLang="zh-CN" dirty="0"/>
                  <a:t> </a:t>
                </a:r>
                <a14:m>
                  <m:oMath xmlns:m="http://schemas.openxmlformats.org/officeDocument/2006/math">
                    <m:r>
                      <a:rPr lang="en-US" altLang="zh-CN" i="1" dirty="0">
                        <a:latin typeface="Cambria Math" panose="02040503050406030204" pitchFamily="18" charset="0"/>
                      </a:rPr>
                      <m:t>𝑁</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6BFA69E-3AE4-4257-9C5B-454FDAF4199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93</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33354022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容斥原理的另一种形式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例</a:t>
                </a:r>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en-US" altLang="zh-CN" dirty="0" smtClean="0"/>
                  <a:t>=11</a:t>
                </a:r>
                <a:r>
                  <a:rPr lang="zh-CN" altLang="en-US" dirty="0" smtClean="0"/>
                  <a:t>有多少个整数解？其中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zh-CN" altLang="en-US" dirty="0" smtClean="0"/>
                  <a:t>为非负整数，且</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oMath>
                </a14:m>
                <a:r>
                  <a:rPr lang="en-US" altLang="zh-CN" dirty="0" smtClean="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6.</m:t>
                    </m:r>
                  </m:oMath>
                </a14:m>
                <a:endParaRPr lang="en-US" altLang="zh-CN" dirty="0" smtClean="0"/>
              </a:p>
              <a:p>
                <a:pPr>
                  <a:lnSpc>
                    <a:spcPct val="100000"/>
                  </a:lnSpc>
                </a:pPr>
                <a:r>
                  <a:rPr lang="zh-CN" altLang="en-US" dirty="0" smtClean="0"/>
                  <a:t>解</a:t>
                </a:r>
                <a:r>
                  <a:rPr lang="en-US" altLang="zh-CN" dirty="0" smtClean="0"/>
                  <a:t>(</a:t>
                </a:r>
                <a:r>
                  <a:rPr lang="zh-CN" altLang="en-US" dirty="0" smtClean="0"/>
                  <a:t>方法</a:t>
                </a:r>
                <a:r>
                  <a:rPr lang="en-US" altLang="zh-CN" dirty="0" smtClean="0"/>
                  <a:t>1):</a:t>
                </a:r>
              </a:p>
              <a:p>
                <a:pPr lvl="1"/>
                <a:r>
                  <a:rPr lang="zh-CN" altLang="en-US" dirty="0"/>
                  <a:t>用生成函数来求解具有以上限制的解的个数是</a:t>
                </a:r>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0</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oMath>
                </a14:m>
                <a:r>
                  <a:rPr lang="en-US" altLang="zh-CN" dirty="0" smtClean="0"/>
                  <a:t>) </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0</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oMath>
                </a14:m>
                <a:r>
                  <a:rPr lang="en-US" altLang="zh-CN" dirty="0"/>
                  <a:t>)</a:t>
                </a:r>
                <a:r>
                  <a:rPr lang="zh-CN" altLang="en-US" dirty="0"/>
                  <a:t>中展开式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11</m:t>
                        </m:r>
                      </m:sup>
                    </m:sSup>
                  </m:oMath>
                </a14:m>
                <a:r>
                  <a:rPr lang="zh-CN" altLang="en-US" dirty="0" smtClean="0"/>
                  <a:t>的</a:t>
                </a:r>
                <a:r>
                  <a:rPr lang="zh-CN" altLang="en-US" dirty="0"/>
                  <a:t>系数</a:t>
                </a:r>
                <a:r>
                  <a:rPr lang="en-US" altLang="zh-CN" dirty="0" smtClean="0"/>
                  <a:t>.</a:t>
                </a:r>
              </a:p>
              <a:p>
                <a:pPr lvl="1"/>
                <a:r>
                  <a:rPr lang="zh-CN" altLang="en-US" dirty="0" smtClean="0"/>
                  <a:t>这</a:t>
                </a:r>
                <a:r>
                  <a:rPr lang="zh-CN" altLang="en-US" dirty="0"/>
                  <a:t>是因为我们在乘积中得到等于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11</m:t>
                        </m:r>
                      </m:sup>
                    </m:sSup>
                  </m:oMath>
                </a14:m>
                <a:r>
                  <a:rPr lang="zh-CN" altLang="en-US" dirty="0"/>
                  <a:t>的项是通过在第一个和中取</a:t>
                </a:r>
                <a:r>
                  <a:rPr lang="zh-CN" altLang="en-US" dirty="0" smtClean="0"/>
                  <a:t>项</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1</m:t>
                            </m:r>
                          </m:sub>
                        </m:sSub>
                      </m:sup>
                    </m:sSup>
                  </m:oMath>
                </a14:m>
                <a:r>
                  <a:rPr lang="en-US" altLang="zh-CN" dirty="0" smtClean="0"/>
                  <a:t>, </a:t>
                </a:r>
                <a:r>
                  <a:rPr lang="zh-CN" altLang="en-US" dirty="0" smtClean="0"/>
                  <a:t>在</a:t>
                </a:r>
                <a:r>
                  <a:rPr lang="zh-CN" altLang="en-US" dirty="0"/>
                  <a:t>第二个和中取项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sup>
                    </m:sSup>
                  </m:oMath>
                </a14:m>
                <a:r>
                  <a:rPr lang="en-US" altLang="zh-CN" dirty="0" smtClean="0"/>
                  <a:t>, </a:t>
                </a:r>
                <a:r>
                  <a:rPr lang="zh-CN" altLang="en-US" dirty="0" smtClean="0"/>
                  <a:t>在</a:t>
                </a:r>
                <a:r>
                  <a:rPr lang="zh-CN" altLang="en-US" dirty="0"/>
                  <a:t>第三个和中取项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sup>
                    </m:sSup>
                  </m:oMath>
                </a14:m>
                <a:r>
                  <a:rPr lang="en-US" altLang="zh-CN" dirty="0" smtClean="0"/>
                  <a:t>, </a:t>
                </a:r>
                <a:r>
                  <a:rPr lang="zh-CN" altLang="en-US" dirty="0" smtClean="0"/>
                  <a:t>其中</a:t>
                </a:r>
                <a:r>
                  <a:rPr lang="zh-CN" altLang="en-US" dirty="0"/>
                  <a:t>幂</a:t>
                </a:r>
                <a:r>
                  <a:rPr lang="zh-CN" altLang="en-US" dirty="0" smtClean="0"/>
                  <a:t>指数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oMath>
                </a14:m>
                <a:r>
                  <a:rPr lang="zh-CN" altLang="en-US" dirty="0"/>
                  <a:t>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oMath>
                </a14:m>
                <a:r>
                  <a:rPr lang="en-US" altLang="zh-CN" dirty="0"/>
                  <a:t> = 11</a:t>
                </a:r>
                <a:r>
                  <a:rPr lang="zh-CN" altLang="en-US" dirty="0"/>
                  <a:t>和给出的限制</a:t>
                </a:r>
                <a:r>
                  <a:rPr lang="en-US" altLang="zh-CN" dirty="0" smtClean="0"/>
                  <a:t>.</a:t>
                </a:r>
              </a:p>
              <a:p>
                <a:pPr lvl="1"/>
                <a:r>
                  <a:rPr lang="zh-CN" altLang="en-US" dirty="0"/>
                  <a:t>它等于</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4</m:t>
                            </m:r>
                          </m:sup>
                        </m:sSup>
                        <m:r>
                          <a:rPr lang="en-US" altLang="zh-CN" i="1">
                            <a:latin typeface="Cambria Math" panose="02040503050406030204" pitchFamily="18" charset="0"/>
                          </a:rPr>
                          <m:t>)</m:t>
                        </m:r>
                      </m:num>
                      <m:den>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5</m:t>
                            </m:r>
                          </m:sup>
                        </m:sSup>
                        <m:r>
                          <a:rPr lang="en-US" altLang="zh-CN" i="1">
                            <a:latin typeface="Cambria Math" panose="02040503050406030204" pitchFamily="18" charset="0"/>
                          </a:rPr>
                          <m:t>)</m:t>
                        </m:r>
                      </m:num>
                      <m:den>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7</m:t>
                            </m:r>
                          </m:sup>
                        </m:sSup>
                        <m:r>
                          <a:rPr lang="en-US" altLang="zh-CN" i="1">
                            <a:latin typeface="Cambria Math" panose="02040503050406030204" pitchFamily="18" charset="0"/>
                          </a:rPr>
                          <m:t>)</m:t>
                        </m:r>
                      </m:num>
                      <m:den>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den>
                    </m:f>
                  </m:oMath>
                </a14:m>
                <a:r>
                  <a:rPr lang="en-US" altLang="zh-CN" dirty="0"/>
                  <a:t>=</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16</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11</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12</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7</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9</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4</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5</m:t>
                            </m:r>
                          </m:sup>
                        </m:sSup>
                        <m:r>
                          <a:rPr lang="en-US" altLang="zh-CN" i="1" dirty="0">
                            <a:latin typeface="Cambria Math" panose="02040503050406030204" pitchFamily="18" charset="0"/>
                          </a:rPr>
                          <m:t>+1</m:t>
                        </m:r>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r>
                              <a:rPr lang="en-US" altLang="zh-CN" i="1" dirty="0">
                                <a:latin typeface="Cambria Math" panose="02040503050406030204" pitchFamily="18" charset="0"/>
                              </a:rPr>
                              <m:t>𝑥</m:t>
                            </m:r>
                            <m:r>
                              <a:rPr lang="en-US" altLang="zh-CN" i="1" dirty="0">
                                <a:latin typeface="Cambria Math" panose="02040503050406030204" pitchFamily="18" charset="0"/>
                              </a:rPr>
                              <m:t>)</m:t>
                            </m:r>
                          </m:e>
                          <m:sup>
                            <m:r>
                              <a:rPr lang="en-US" altLang="zh-CN" i="1" dirty="0">
                                <a:latin typeface="Cambria Math" panose="02040503050406030204" pitchFamily="18" charset="0"/>
                              </a:rPr>
                              <m:t>3</m:t>
                            </m:r>
                          </m:sup>
                        </m:sSup>
                      </m:den>
                    </m:f>
                    <m:r>
                      <a:rPr lang="en-US" altLang="zh-CN" dirty="0">
                        <a:latin typeface="Cambria Math" panose="02040503050406030204" pitchFamily="18" charset="0"/>
                      </a:rPr>
                      <m:t>. </m:t>
                    </m:r>
                  </m:oMath>
                </a14:m>
                <a:r>
                  <a:rPr lang="zh-CN" altLang="en-US" dirty="0" smtClean="0"/>
                  <a:t> 其中</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r>
                              <a:rPr lang="en-US" altLang="zh-CN" i="1" dirty="0">
                                <a:latin typeface="Cambria Math" panose="02040503050406030204" pitchFamily="18" charset="0"/>
                              </a:rPr>
                              <m:t>𝑥</m:t>
                            </m:r>
                            <m:r>
                              <a:rPr lang="en-US" altLang="zh-CN" i="1" dirty="0">
                                <a:latin typeface="Cambria Math" panose="02040503050406030204" pitchFamily="18" charset="0"/>
                              </a:rPr>
                              <m:t>)</m:t>
                            </m:r>
                          </m:e>
                          <m:sup>
                            <m:r>
                              <a:rPr lang="en-US" altLang="zh-CN" i="1" dirty="0">
                                <a:latin typeface="Cambria Math" panose="02040503050406030204" pitchFamily="18" charset="0"/>
                              </a:rPr>
                              <m:t>3</m:t>
                            </m:r>
                          </m:sup>
                        </m:sSup>
                      </m:den>
                    </m:f>
                    <m:r>
                      <a:rPr lang="en-US" altLang="zh-CN">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𝑐</m:t>
                        </m:r>
                        <m:r>
                          <a:rPr lang="en-US" altLang="zh-CN" i="1">
                            <a:latin typeface="Cambria Math" panose="02040503050406030204" pitchFamily="18" charset="0"/>
                          </a:rPr>
                          <m:t>(2+</m:t>
                        </m:r>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𝑐</m:t>
                        </m:r>
                        <m:r>
                          <a:rPr lang="en-US" altLang="zh-CN" i="1">
                            <a:latin typeface="Cambria Math" panose="02040503050406030204" pitchFamily="18" charset="0"/>
                          </a:rPr>
                          <m:t>(2+</m:t>
                        </m:r>
                        <m:r>
                          <a:rPr lang="en-US" altLang="zh-CN" i="1">
                            <a:latin typeface="Cambria Math" panose="02040503050406030204" pitchFamily="18" charset="0"/>
                          </a:rPr>
                          <m:t>𝑘</m:t>
                        </m:r>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e>
                    </m:nary>
                  </m:oMath>
                </a14:m>
                <a:r>
                  <a:rPr lang="en-US" altLang="zh-CN" dirty="0" smtClean="0"/>
                  <a:t>.</a:t>
                </a:r>
              </a:p>
              <a:p>
                <a:pPr lvl="1"/>
                <a:r>
                  <a:rPr lang="zh-CN" altLang="en-US" dirty="0"/>
                  <a:t>综上所述</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𝑘</m:t>
                        </m:r>
                      </m:sup>
                    </m:sSup>
                  </m:oMath>
                </a14:m>
                <a:r>
                  <a:rPr lang="zh-CN" altLang="en-US" dirty="0"/>
                  <a:t>中</a:t>
                </a:r>
                <a14:m>
                  <m:oMath xmlns:m="http://schemas.openxmlformats.org/officeDocument/2006/math">
                    <m:r>
                      <a:rPr lang="en-US" altLang="zh-CN" i="1" dirty="0" smtClean="0">
                        <a:latin typeface="Cambria Math" panose="02040503050406030204" pitchFamily="18" charset="0"/>
                      </a:rPr>
                      <m:t>𝑘</m:t>
                    </m:r>
                  </m:oMath>
                </a14:m>
                <a:r>
                  <a:rPr lang="zh-CN" altLang="en-US" dirty="0"/>
                  <a:t>值分别</a:t>
                </a:r>
                <a:r>
                  <a:rPr lang="zh-CN" altLang="en-US" dirty="0" smtClean="0"/>
                  <a:t>取无</a:t>
                </a:r>
                <a:r>
                  <a:rPr lang="en-US" altLang="zh-CN" dirty="0" smtClean="0"/>
                  <a:t>,0,</a:t>
                </a:r>
                <a:r>
                  <a:rPr lang="zh-CN" altLang="en-US" dirty="0" smtClean="0"/>
                  <a:t>无</a:t>
                </a:r>
                <a:r>
                  <a:rPr lang="en-US" altLang="zh-CN" dirty="0" smtClean="0"/>
                  <a:t>,4,2,7,6,11</a:t>
                </a:r>
                <a:r>
                  <a:rPr lang="en-US" altLang="zh-CN" dirty="0"/>
                  <a:t>, </a:t>
                </a:r>
                <a:r>
                  <a:rPr lang="zh-CN" altLang="en-US" dirty="0"/>
                  <a:t>因此最终结果等于</a:t>
                </a:r>
                <a14:m>
                  <m:oMath xmlns:m="http://schemas.openxmlformats.org/officeDocument/2006/math">
                    <m:r>
                      <a:rPr lang="en-US" altLang="zh-CN" i="1" dirty="0" smtClean="0">
                        <a:latin typeface="Cambria Math" panose="02040503050406030204" pitchFamily="18" charset="0"/>
                      </a:rPr>
                      <m:t>𝐶</m:t>
                    </m:r>
                  </m:oMath>
                </a14:m>
                <a:r>
                  <a:rPr lang="en-US" altLang="zh-CN" dirty="0"/>
                  <a:t>(2,2)-</a:t>
                </a:r>
                <a14:m>
                  <m:oMath xmlns:m="http://schemas.openxmlformats.org/officeDocument/2006/math">
                    <m:r>
                      <a:rPr lang="en-US" altLang="zh-CN" i="1" dirty="0" smtClean="0">
                        <a:latin typeface="Cambria Math" panose="02040503050406030204" pitchFamily="18" charset="0"/>
                      </a:rPr>
                      <m:t>𝐶</m:t>
                    </m:r>
                  </m:oMath>
                </a14:m>
                <a:r>
                  <a:rPr lang="en-US" altLang="zh-CN" dirty="0"/>
                  <a:t>(6,2)+</a:t>
                </a:r>
                <a14:m>
                  <m:oMath xmlns:m="http://schemas.openxmlformats.org/officeDocument/2006/math">
                    <m:r>
                      <a:rPr lang="en-US" altLang="zh-CN" i="1" dirty="0" smtClean="0">
                        <a:latin typeface="Cambria Math" panose="02040503050406030204" pitchFamily="18" charset="0"/>
                      </a:rPr>
                      <m:t>𝐶</m:t>
                    </m:r>
                  </m:oMath>
                </a14:m>
                <a:r>
                  <a:rPr lang="en-US" altLang="zh-CN" dirty="0"/>
                  <a:t>(4,2)-</a:t>
                </a:r>
                <a14:m>
                  <m:oMath xmlns:m="http://schemas.openxmlformats.org/officeDocument/2006/math">
                    <m:r>
                      <a:rPr lang="en-US" altLang="zh-CN" i="1" dirty="0" smtClean="0">
                        <a:latin typeface="Cambria Math" panose="02040503050406030204" pitchFamily="18" charset="0"/>
                      </a:rPr>
                      <m:t>𝐶</m:t>
                    </m:r>
                  </m:oMath>
                </a14:m>
                <a:r>
                  <a:rPr lang="en-US" altLang="zh-CN" dirty="0"/>
                  <a:t>(9,2)-</a:t>
                </a:r>
                <a14:m>
                  <m:oMath xmlns:m="http://schemas.openxmlformats.org/officeDocument/2006/math">
                    <m:r>
                      <a:rPr lang="en-US" altLang="zh-CN" i="1" dirty="0" smtClean="0">
                        <a:latin typeface="Cambria Math" panose="02040503050406030204" pitchFamily="18" charset="0"/>
                      </a:rPr>
                      <m:t>𝐶</m:t>
                    </m:r>
                  </m:oMath>
                </a14:m>
                <a:r>
                  <a:rPr lang="en-US" altLang="zh-CN" dirty="0"/>
                  <a:t>(8,2)+</a:t>
                </a:r>
                <a14:m>
                  <m:oMath xmlns:m="http://schemas.openxmlformats.org/officeDocument/2006/math">
                    <m:r>
                      <a:rPr lang="en-US" altLang="zh-CN" i="1" dirty="0" smtClean="0">
                        <a:latin typeface="Cambria Math" panose="02040503050406030204" pitchFamily="18" charset="0"/>
                      </a:rPr>
                      <m:t>𝐶</m:t>
                    </m:r>
                  </m:oMath>
                </a14:m>
                <a:r>
                  <a:rPr lang="en-US" altLang="zh-CN" dirty="0"/>
                  <a:t>(13,2)=</a:t>
                </a:r>
                <a:r>
                  <a:rPr lang="en-US" altLang="zh-CN" dirty="0" smtClean="0"/>
                  <a:t>1-15+6-36-28+78=6.</a:t>
                </a:r>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976" r="-277"/>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6BFA69E-3AE4-4257-9C5B-454FDAF4199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94</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1481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容斥原理的另一种形式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en-US" altLang="zh-CN" dirty="0" smtClean="0"/>
                  <a:t>=11</a:t>
                </a:r>
                <a:r>
                  <a:rPr lang="zh-CN" altLang="en-US" dirty="0" smtClean="0"/>
                  <a:t>有多少个整数解？其中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zh-CN" altLang="en-US"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zh-CN" altLang="en-US" dirty="0" smtClean="0"/>
                  <a:t>为非负整数，且</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oMath>
                </a14:m>
                <a:r>
                  <a:rPr lang="en-US" altLang="zh-CN" dirty="0" smtClean="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6.</m:t>
                    </m:r>
                  </m:oMath>
                </a14:m>
                <a:endParaRPr lang="en-US" altLang="zh-CN" dirty="0" smtClean="0"/>
              </a:p>
              <a:p>
                <a:pPr>
                  <a:lnSpc>
                    <a:spcPct val="110000"/>
                  </a:lnSpc>
                </a:pPr>
                <a:r>
                  <a:rPr lang="zh-CN" altLang="en-US" dirty="0" smtClean="0"/>
                  <a:t>解</a:t>
                </a:r>
                <a:r>
                  <a:rPr lang="en-US" altLang="zh-CN" dirty="0" smtClean="0"/>
                  <a:t>(</a:t>
                </a:r>
                <a:r>
                  <a:rPr lang="zh-CN" altLang="en-US" dirty="0" smtClean="0"/>
                  <a:t>方法</a:t>
                </a:r>
                <a:r>
                  <a:rPr lang="en-US" altLang="zh-CN" dirty="0" smtClean="0"/>
                  <a:t>2):</a:t>
                </a:r>
                <a:r>
                  <a:rPr lang="zh-CN" altLang="en-US" dirty="0" smtClean="0"/>
                  <a:t>为了使用容斥原理</a:t>
                </a:r>
                <a:r>
                  <a:rPr lang="en-US" altLang="zh-CN" dirty="0" smtClean="0"/>
                  <a:t>, </a:t>
                </a:r>
                <a:r>
                  <a:rPr lang="zh-CN" altLang="en-US" dirty="0" smtClean="0"/>
                  <a:t>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oMath>
                </a14:m>
                <a:r>
                  <a:rPr lang="zh-CN" altLang="en-US" dirty="0"/>
                  <a:t>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ea typeface="Cambria Math" panose="02040503050406030204" pitchFamily="18" charset="0"/>
                      </a:rPr>
                      <m:t>3</m:t>
                    </m:r>
                    <m:r>
                      <a:rPr lang="en-US" altLang="zh-CN" b="0" i="0"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oMath>
                </a14:m>
                <a:r>
                  <a:rPr lang="zh-CN" altLang="en-US" dirty="0"/>
                  <a:t>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ea typeface="Cambria Math" panose="02040503050406030204" pitchFamily="18" charset="0"/>
                      </a:rPr>
                      <m:t>4</m:t>
                    </m:r>
                  </m:oMath>
                </a14:m>
                <a:r>
                  <a:rPr lang="en-US" altLang="zh-CN" dirty="0" smtClean="0"/>
                  <a:t>, </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3</m:t>
                        </m:r>
                      </m:sub>
                    </m:sSub>
                  </m:oMath>
                </a14:m>
                <a:r>
                  <a:rPr lang="zh-CN" altLang="en-US" dirty="0"/>
                  <a:t>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r>
                      <a:rPr lang="en-US" altLang="zh-CN"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ea typeface="Cambria Math" panose="02040503050406030204" pitchFamily="18" charset="0"/>
                      </a:rPr>
                      <m:t>6</m:t>
                    </m:r>
                    <m:r>
                      <a:rPr lang="en-US" altLang="zh-CN" b="0" i="0" smtClean="0">
                        <a:latin typeface="Cambria Math" panose="02040503050406030204" pitchFamily="18" charset="0"/>
                        <a:ea typeface="Cambria Math" panose="02040503050406030204" pitchFamily="18" charset="0"/>
                      </a:rPr>
                      <m:t>. </m:t>
                    </m:r>
                  </m:oMath>
                </a14:m>
                <a:r>
                  <a:rPr lang="zh-CN" altLang="en-US" dirty="0" smtClean="0"/>
                  <a:t> 那么整数解的个数为</a:t>
                </a:r>
                <a:r>
                  <a:rPr lang="en-US" altLang="zh-CN" dirty="0" smtClean="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e>
                      <m:sup>
                        <m:r>
                          <a:rPr lang="en-US" altLang="zh-CN" i="1">
                            <a:latin typeface="Cambria Math" panose="02040503050406030204" pitchFamily="18" charset="0"/>
                          </a:rPr>
                          <m:t>′</m:t>
                        </m:r>
                      </m:sup>
                    </m:sSup>
                  </m:oMath>
                </a14:m>
                <a:r>
                  <a:rPr lang="en-US" altLang="zh-CN" dirty="0" smtClean="0"/>
                  <a:t>)=</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oMath>
                </a14:m>
                <a:r>
                  <a:rPr lang="en-US" altLang="zh-CN" dirty="0" smtClean="0"/>
                  <a:t>)-</a:t>
                </a:r>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oMath>
                </a14:m>
                <a:r>
                  <a:rPr lang="en-US" altLang="zh-CN" dirty="0" smtClean="0"/>
                  <a:t>)+</a:t>
                </a:r>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𝑃</m:t>
                        </m:r>
                      </m:e>
                      <m:sub>
                        <m:r>
                          <a:rPr lang="en-US" altLang="zh-CN" i="1">
                            <a:latin typeface="Cambria Math" panose="02040503050406030204" pitchFamily="18" charset="0"/>
                          </a:rPr>
                          <m:t>3</m:t>
                        </m:r>
                      </m:sub>
                    </m:sSub>
                  </m:oMath>
                </a14:m>
                <a:r>
                  <a:rPr lang="en-US" altLang="zh-CN" dirty="0" smtClean="0"/>
                  <a:t>)-</a:t>
                </a:r>
                <a:r>
                  <a:rPr lang="en-US" altLang="zh-CN" dirty="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rPr>
                              <m:t>𝑃</m:t>
                            </m:r>
                          </m:e>
                          <m:sub>
                            <m:r>
                              <a:rPr lang="en-US" altLang="zh-CN" i="1">
                                <a:latin typeface="Cambria Math" panose="02040503050406030204" pitchFamily="18" charset="0"/>
                              </a:rPr>
                              <m:t>2</m:t>
                            </m:r>
                          </m:sub>
                        </m:sSub>
                        <m:r>
                          <a:rPr lang="en-US" altLang="zh-CN" i="1">
                            <a:latin typeface="Cambria Math" panose="02040503050406030204" pitchFamily="18" charset="0"/>
                          </a:rPr>
                          <m:t>𝑃</m:t>
                        </m:r>
                      </m:e>
                      <m:sub>
                        <m:r>
                          <a:rPr lang="en-US" altLang="zh-CN" i="1">
                            <a:latin typeface="Cambria Math" panose="02040503050406030204" pitchFamily="18" charset="0"/>
                          </a:rPr>
                          <m:t>3</m:t>
                        </m:r>
                      </m:sub>
                    </m:sSub>
                  </m:oMath>
                </a14:m>
                <a:r>
                  <a:rPr lang="en-US" altLang="zh-CN" dirty="0" smtClean="0"/>
                  <a:t>)</a:t>
                </a:r>
                <a:endParaRPr lang="en-US" altLang="zh-CN" dirty="0"/>
              </a:p>
              <a:p>
                <a:pPr marL="712788" indent="0">
                  <a:buNone/>
                </a:pPr>
                <a:r>
                  <a:rPr lang="zh-CN" altLang="en-US" dirty="0" smtClean="0"/>
                  <a:t>以上公式中，</a:t>
                </a:r>
                <a14:m>
                  <m:oMath xmlns:m="http://schemas.openxmlformats.org/officeDocument/2006/math">
                    <m:r>
                      <a:rPr lang="en-US" altLang="zh-CN" i="1" dirty="0" smtClean="0">
                        <a:latin typeface="Cambria Math" panose="02040503050406030204" pitchFamily="18" charset="0"/>
                      </a:rPr>
                      <m:t>𝑁</m:t>
                    </m:r>
                  </m:oMath>
                </a14:m>
                <a:r>
                  <a:rPr lang="en-US" altLang="zh-CN" dirty="0" smtClean="0"/>
                  <a:t>=</a:t>
                </a:r>
                <a:r>
                  <a:rPr lang="zh-CN" altLang="en-US" dirty="0" smtClean="0"/>
                  <a:t>解的个数</a:t>
                </a:r>
                <a:r>
                  <a:rPr lang="en-US" altLang="zh-CN" dirty="0" smtClean="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(3+11-1,11)=78</a:t>
                </a:r>
              </a:p>
              <a:p>
                <a:pPr marL="712788"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oMath>
                </a14:m>
                <a:r>
                  <a:rPr lang="en-US" altLang="zh-CN" dirty="0" smtClean="0"/>
                  <a:t>)=</a:t>
                </a:r>
                <a:r>
                  <a:rPr lang="zh-CN" altLang="en-US" dirty="0" smtClean="0"/>
                  <a:t>（具有</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oMath>
                </a14:m>
                <a:r>
                  <a:rPr lang="zh-CN" altLang="en-US" dirty="0" smtClean="0"/>
                  <a:t>解的个数）</a:t>
                </a:r>
                <a:r>
                  <a:rPr lang="en-US" altLang="zh-CN" dirty="0" smtClean="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(3+7-1,7)=36</a:t>
                </a:r>
              </a:p>
              <a:p>
                <a:pPr marL="712788"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en-US" altLang="zh-CN" dirty="0"/>
                  <a:t>)=</a:t>
                </a:r>
                <a:r>
                  <a:rPr lang="zh-CN" altLang="en-US" dirty="0"/>
                  <a:t>（具有</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m:t>
                    </m:r>
                  </m:oMath>
                </a14:m>
                <a:r>
                  <a:rPr lang="zh-CN" altLang="en-US" dirty="0"/>
                  <a:t>解的个数）</a:t>
                </a:r>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(3+6-1,6)=28</a:t>
                </a:r>
              </a:p>
              <a:p>
                <a:pPr marL="712788"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oMath>
                </a14:m>
                <a:r>
                  <a:rPr lang="en-US" altLang="zh-CN" dirty="0"/>
                  <a:t>)=</a:t>
                </a:r>
                <a:r>
                  <a:rPr lang="zh-CN" altLang="en-US" dirty="0"/>
                  <a:t>（具有</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7</m:t>
                    </m:r>
                  </m:oMath>
                </a14:m>
                <a:r>
                  <a:rPr lang="zh-CN" altLang="en-US" dirty="0"/>
                  <a:t>解的个数）</a:t>
                </a:r>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(3+4-1,4)=15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6BFA69E-3AE4-4257-9C5B-454FDAF4199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95</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8021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容斥原理的另一种形式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a:t>解</a:t>
                </a:r>
                <a:r>
                  <a:rPr lang="en-US" altLang="zh-CN" dirty="0" smtClean="0"/>
                  <a:t>(</a:t>
                </a:r>
                <a:r>
                  <a:rPr lang="zh-CN" altLang="en-US" dirty="0" smtClean="0"/>
                  <a:t>续</a:t>
                </a:r>
                <a:r>
                  <a:rPr lang="en-US" altLang="zh-CN" dirty="0" smtClean="0"/>
                  <a:t>):</a:t>
                </a:r>
                <a:endParaRPr lang="en-US" altLang="zh-CN" dirty="0"/>
              </a:p>
              <a:p>
                <a:pPr marL="0" indent="0">
                  <a:lnSpc>
                    <a:spcPct val="100000"/>
                  </a:lnSpc>
                  <a:buNone/>
                </a:pPr>
                <a:r>
                  <a:rPr lang="en-US" altLang="zh-CN" dirty="0" smtClean="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r>
                          <a:rPr lang="en-US" altLang="zh-CN" i="1">
                            <a:latin typeface="Cambria Math" panose="02040503050406030204" pitchFamily="18" charset="0"/>
                          </a:rPr>
                          <m:t>𝑃</m:t>
                        </m:r>
                      </m:e>
                      <m:sub>
                        <m:r>
                          <a:rPr lang="en-US" altLang="zh-CN" i="1">
                            <a:latin typeface="Cambria Math" panose="02040503050406030204" pitchFamily="18" charset="0"/>
                          </a:rPr>
                          <m:t>2</m:t>
                        </m:r>
                      </m:sub>
                    </m:sSub>
                  </m:oMath>
                </a14:m>
                <a:r>
                  <a:rPr lang="en-US" altLang="zh-CN" dirty="0"/>
                  <a:t>)=</a:t>
                </a:r>
                <a:r>
                  <a:rPr lang="zh-CN" altLang="en-US" dirty="0"/>
                  <a:t>（具有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≥4 </m:t>
                    </m:r>
                    <m:sSub>
                      <m:sSubPr>
                        <m:ctrlPr>
                          <a:rPr lang="en-US" altLang="zh-CN" i="1">
                            <a:latin typeface="Cambria Math" panose="02040503050406030204" pitchFamily="18" charset="0"/>
                          </a:rPr>
                        </m:ctrlPr>
                      </m:sSubPr>
                      <m:e>
                        <m:r>
                          <a:rPr lang="zh-CN" altLang="en-US">
                            <a:latin typeface="Cambria Math" panose="02040503050406030204" pitchFamily="18" charset="0"/>
                          </a:rPr>
                          <m:t>且</m:t>
                        </m:r>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≥5</m:t>
                    </m:r>
                  </m:oMath>
                </a14:m>
                <a:r>
                  <a:rPr lang="zh-CN" altLang="en-US" dirty="0"/>
                  <a:t>解的个数）</a:t>
                </a:r>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a:t>(3+2-1,2)=6</a:t>
                </a:r>
              </a:p>
              <a:p>
                <a:pPr marL="0" indent="0">
                  <a:lnSpc>
                    <a:spcPct val="100000"/>
                  </a:lnSpc>
                  <a:buNone/>
                </a:pPr>
                <a:r>
                  <a:rPr lang="en-US" altLang="zh-CN" dirty="0" smtClean="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1</m:t>
                            </m:r>
                          </m:sub>
                        </m:sSub>
                        <m:r>
                          <a:rPr lang="en-US" altLang="zh-CN">
                            <a:latin typeface="Cambria Math" panose="02040503050406030204" pitchFamily="18" charset="0"/>
                          </a:rPr>
                          <m:t>𝑃</m:t>
                        </m:r>
                      </m:e>
                      <m:sub>
                        <m:r>
                          <a:rPr lang="en-US" altLang="zh-CN">
                            <a:latin typeface="Cambria Math" panose="02040503050406030204" pitchFamily="18" charset="0"/>
                          </a:rPr>
                          <m:t>3</m:t>
                        </m:r>
                      </m:sub>
                    </m:sSub>
                  </m:oMath>
                </a14:m>
                <a:r>
                  <a:rPr lang="en-US" altLang="zh-CN" dirty="0"/>
                  <a:t>)=</a:t>
                </a:r>
                <a:r>
                  <a:rPr lang="zh-CN" altLang="en-US" dirty="0"/>
                  <a:t>（具有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≥4 </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3</m:t>
                        </m:r>
                      </m:sub>
                    </m:sSub>
                    <m:r>
                      <a:rPr lang="en-US" altLang="zh-CN">
                        <a:latin typeface="Cambria Math" panose="02040503050406030204" pitchFamily="18" charset="0"/>
                      </a:rPr>
                      <m:t>≥7</m:t>
                    </m:r>
                  </m:oMath>
                </a14:m>
                <a:r>
                  <a:rPr lang="zh-CN" altLang="en-US" dirty="0" smtClean="0"/>
                  <a:t>解</a:t>
                </a:r>
                <a:r>
                  <a:rPr lang="zh-CN" altLang="en-US" dirty="0"/>
                  <a:t>的个数）</a:t>
                </a:r>
                <a:r>
                  <a:rPr lang="en-US" altLang="zh-CN" dirty="0"/>
                  <a:t>=</a:t>
                </a:r>
                <a14:m>
                  <m:oMath xmlns:m="http://schemas.openxmlformats.org/officeDocument/2006/math">
                    <m:r>
                      <a:rPr lang="en-US" altLang="zh-CN" i="1" dirty="0" smtClean="0">
                        <a:latin typeface="Cambria Math" panose="02040503050406030204" pitchFamily="18" charset="0"/>
                      </a:rPr>
                      <m:t>𝐶</m:t>
                    </m:r>
                  </m:oMath>
                </a14:m>
                <a:r>
                  <a:rPr lang="en-US" altLang="zh-CN" dirty="0" smtClean="0"/>
                  <a:t>(3+0-1,0)=1</a:t>
                </a:r>
              </a:p>
              <a:p>
                <a:pPr marL="712788"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𝑃</m:t>
                        </m:r>
                      </m:e>
                      <m:sub>
                        <m:r>
                          <a:rPr lang="en-US" altLang="zh-CN" i="1">
                            <a:latin typeface="Cambria Math" panose="02040503050406030204" pitchFamily="18" charset="0"/>
                          </a:rPr>
                          <m:t>3</m:t>
                        </m:r>
                      </m:sub>
                    </m:sSub>
                  </m:oMath>
                </a14:m>
                <a:r>
                  <a:rPr lang="en-US" altLang="zh-CN" dirty="0"/>
                  <a:t>)=</a:t>
                </a:r>
                <a:r>
                  <a:rPr lang="zh-CN" altLang="en-US" dirty="0"/>
                  <a:t>（具有</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≥5</m:t>
                    </m:r>
                    <m:r>
                      <a:rPr lang="zh-CN" altLang="en-US"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≥7</m:t>
                    </m:r>
                  </m:oMath>
                </a14:m>
                <a:r>
                  <a:rPr lang="zh-CN" altLang="en-US" dirty="0"/>
                  <a:t>解的个数）</a:t>
                </a:r>
                <a:r>
                  <a:rPr lang="en-US" altLang="zh-CN" dirty="0" smtClean="0"/>
                  <a:t>=0</a:t>
                </a:r>
                <a:endParaRPr lang="en-US" altLang="zh-CN" dirty="0"/>
              </a:p>
              <a:p>
                <a:pPr marL="712788" indent="0">
                  <a:buNone/>
                </a:pP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r>
                          <a:rPr lang="en-US" altLang="zh-CN" i="1">
                            <a:latin typeface="Cambria Math" panose="02040503050406030204" pitchFamily="18" charset="0"/>
                          </a:rPr>
                          <m:t>𝑃</m:t>
                        </m:r>
                      </m:e>
                      <m:sub>
                        <m:r>
                          <a:rPr lang="en-US" altLang="zh-CN" i="1">
                            <a:latin typeface="Cambria Math" panose="02040503050406030204" pitchFamily="18" charset="0"/>
                          </a:rPr>
                          <m:t>3</m:t>
                        </m:r>
                      </m:sub>
                    </m:sSub>
                  </m:oMath>
                </a14:m>
                <a:r>
                  <a:rPr lang="en-US" altLang="zh-CN" dirty="0"/>
                  <a:t>)=</a:t>
                </a:r>
                <a:r>
                  <a:rPr lang="zh-CN" altLang="en-US" dirty="0"/>
                  <a:t>（具有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≥4 </m:t>
                    </m:r>
                    <m:r>
                      <a:rPr lang="zh-CN" altLang="en-US"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≥5</m:t>
                    </m:r>
                    <m:r>
                      <a:rPr lang="zh-CN" altLang="en-US"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≥7</m:t>
                    </m:r>
                  </m:oMath>
                </a14:m>
                <a:r>
                  <a:rPr lang="zh-CN" altLang="en-US" dirty="0"/>
                  <a:t>解的个数）</a:t>
                </a:r>
                <a:r>
                  <a:rPr lang="en-US" altLang="zh-CN" dirty="0" smtClean="0"/>
                  <a:t>=0</a:t>
                </a:r>
              </a:p>
              <a:p>
                <a:pPr marL="712788" indent="0">
                  <a:buNone/>
                </a:pPr>
                <a:r>
                  <a:rPr lang="zh-CN" altLang="en-US" dirty="0" smtClean="0"/>
                  <a:t>因此</a:t>
                </a:r>
                <a:r>
                  <a:rPr lang="en-US" altLang="zh-CN" dirty="0" smtClean="0"/>
                  <a:t>, </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2</m:t>
                            </m:r>
                          </m:sub>
                        </m:sSub>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3</m:t>
                            </m:r>
                          </m:sub>
                        </m:sSub>
                      </m:e>
                      <m:sup>
                        <m:r>
                          <a:rPr lang="en-US" altLang="zh-CN" i="1">
                            <a:latin typeface="Cambria Math" panose="02040503050406030204" pitchFamily="18" charset="0"/>
                          </a:rPr>
                          <m:t>′</m:t>
                        </m:r>
                      </m:sup>
                    </m:sSup>
                  </m:oMath>
                </a14:m>
                <a:r>
                  <a:rPr lang="en-US" altLang="zh-CN" dirty="0" smtClean="0"/>
                  <a:t>)=78-36-28-15+6+1+0-0=6</a:t>
                </a:r>
                <a:endParaRPr lang="en-US" altLang="zh-CN" dirty="0"/>
              </a:p>
              <a:p>
                <a:pPr marL="712788" indent="0">
                  <a:buNone/>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56BFA69E-3AE4-4257-9C5B-454FDAF41991}"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96</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4172773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映上函数的个数</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映上函数</a:t>
                </a:r>
                <a:r>
                  <a:rPr lang="en-US" altLang="zh-CN" dirty="0" smtClean="0"/>
                  <a:t>(</a:t>
                </a:r>
                <a:r>
                  <a:rPr lang="zh-CN" altLang="en-US" dirty="0" smtClean="0"/>
                  <a:t>或满射</a:t>
                </a:r>
                <a:r>
                  <a:rPr lang="en-US" altLang="zh-CN" dirty="0" smtClean="0"/>
                  <a:t>)</a:t>
                </a:r>
                <a:r>
                  <a:rPr lang="zh-CN" altLang="en-US" dirty="0" smtClean="0"/>
                  <a:t>的回顾</a:t>
                </a:r>
                <a:r>
                  <a:rPr lang="en-US" altLang="zh-CN" dirty="0" smtClean="0"/>
                  <a:t>:</a:t>
                </a:r>
              </a:p>
              <a:p>
                <a:r>
                  <a:rPr lang="zh-CN" altLang="en-US" dirty="0" smtClean="0"/>
                  <a:t>一</a:t>
                </a:r>
                <a:r>
                  <a:rPr lang="zh-CN" altLang="en-US" dirty="0"/>
                  <a:t>个从</a:t>
                </a:r>
                <a14:m>
                  <m:oMath xmlns:m="http://schemas.openxmlformats.org/officeDocument/2006/math">
                    <m:r>
                      <a:rPr lang="en-US" altLang="zh-CN" i="1" dirty="0" smtClean="0">
                        <a:latin typeface="Cambria Math" panose="02040503050406030204" pitchFamily="18" charset="0"/>
                      </a:rPr>
                      <m:t>𝐴</m:t>
                    </m:r>
                  </m:oMath>
                </a14:m>
                <a:r>
                  <a:rPr lang="zh-CN" altLang="en-US" dirty="0"/>
                  <a:t>到</a:t>
                </a:r>
                <a14:m>
                  <m:oMath xmlns:m="http://schemas.openxmlformats.org/officeDocument/2006/math">
                    <m:r>
                      <a:rPr lang="en-US" altLang="zh-CN" i="1" dirty="0" smtClean="0">
                        <a:latin typeface="Cambria Math" panose="02040503050406030204" pitchFamily="18" charset="0"/>
                      </a:rPr>
                      <m:t>𝐵</m:t>
                    </m:r>
                  </m:oMath>
                </a14:m>
                <a:r>
                  <a:rPr lang="zh-CN" altLang="en-US" dirty="0"/>
                  <a:t>的函数</a:t>
                </a:r>
                <a14:m>
                  <m:oMath xmlns:m="http://schemas.openxmlformats.org/officeDocument/2006/math">
                    <m:r>
                      <a:rPr lang="en-US" altLang="zh-CN" i="1" dirty="0" smtClean="0">
                        <a:latin typeface="Cambria Math" panose="02040503050406030204" pitchFamily="18" charset="0"/>
                      </a:rPr>
                      <m:t>𝑓</m:t>
                    </m:r>
                  </m:oMath>
                </a14:m>
                <a:r>
                  <a:rPr lang="zh-CN" altLang="en-US" dirty="0"/>
                  <a:t>称为</a:t>
                </a:r>
                <a:r>
                  <a:rPr lang="zh-CN" altLang="en-US" dirty="0" smtClean="0"/>
                  <a:t>映上函数</a:t>
                </a:r>
                <a:r>
                  <a:rPr lang="en-US" altLang="zh-CN" dirty="0"/>
                  <a:t>,  </a:t>
                </a:r>
                <a:r>
                  <a:rPr lang="zh-CN" altLang="en-US" dirty="0"/>
                  <a:t>当且仅当对于</a:t>
                </a:r>
                <a:r>
                  <a:rPr lang="zh-CN" altLang="en-US" dirty="0" smtClean="0"/>
                  <a:t>每个</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pPr marL="0" indent="0">
                  <a:buNone/>
                </a:pPr>
                <a:r>
                  <a:rPr lang="en-US" altLang="zh-CN" dirty="0"/>
                  <a:t> </a:t>
                </a:r>
                <a:r>
                  <a:rPr lang="en-US" altLang="zh-CN" dirty="0" smtClean="0"/>
                  <a:t>  </a:t>
                </a:r>
                <a:r>
                  <a:rPr lang="zh-CN" altLang="en-US" dirty="0" smtClean="0"/>
                  <a:t>有元素</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oMath>
                </a14:m>
                <a:r>
                  <a:rPr lang="zh-CN" altLang="en-US" dirty="0" smtClean="0"/>
                  <a:t>使得</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endParaRPr lang="en-US" altLang="zh-CN" dirty="0" smtClean="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6C3375E-B014-4BDE-A4AA-96532B29F81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97</a:t>
            </a:fld>
            <a:endParaRPr lang="zh-CN" altLang="en-US" dirty="0"/>
          </a:p>
        </p:txBody>
      </p:sp>
      <p:grpSp>
        <p:nvGrpSpPr>
          <p:cNvPr id="13" name="Group 6"/>
          <p:cNvGrpSpPr/>
          <p:nvPr/>
        </p:nvGrpSpPr>
        <p:grpSpPr>
          <a:xfrm>
            <a:off x="1771650" y="2895600"/>
            <a:ext cx="2575560" cy="2655332"/>
            <a:chOff x="3048000" y="985838"/>
            <a:chExt cx="3408829" cy="4065977"/>
          </a:xfrm>
        </p:grpSpPr>
        <p:sp>
          <p:nvSpPr>
            <p:cNvPr id="14"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14"/>
            <p:cNvSpPr txBox="1"/>
            <p:nvPr/>
          </p:nvSpPr>
          <p:spPr>
            <a:xfrm>
              <a:off x="3048000" y="985838"/>
              <a:ext cx="685800" cy="1083950"/>
            </a:xfrm>
            <a:prstGeom prst="rect">
              <a:avLst/>
            </a:prstGeom>
            <a:noFill/>
          </p:spPr>
          <p:txBody>
            <a:bodyPr wrap="square" rtlCol="0">
              <a:spAutoFit/>
            </a:bodyPr>
            <a:lstStyle/>
            <a:p>
              <a:r>
                <a:rPr lang="en-US" sz="4000" b="1" dirty="0"/>
                <a:t>A</a:t>
              </a:r>
            </a:p>
          </p:txBody>
        </p:sp>
        <p:sp>
          <p:nvSpPr>
            <p:cNvPr id="22" name="TextBox 15"/>
            <p:cNvSpPr txBox="1"/>
            <p:nvPr/>
          </p:nvSpPr>
          <p:spPr>
            <a:xfrm>
              <a:off x="5771029" y="985838"/>
              <a:ext cx="685800" cy="1083950"/>
            </a:xfrm>
            <a:prstGeom prst="rect">
              <a:avLst/>
            </a:prstGeom>
            <a:noFill/>
          </p:spPr>
          <p:txBody>
            <a:bodyPr wrap="square" rtlCol="0">
              <a:spAutoFit/>
            </a:bodyPr>
            <a:lstStyle/>
            <a:p>
              <a:r>
                <a:rPr lang="en-US" sz="4000" b="1" dirty="0"/>
                <a:t>B</a:t>
              </a:r>
            </a:p>
          </p:txBody>
        </p:sp>
        <p:sp>
          <p:nvSpPr>
            <p:cNvPr id="23" name="TextBox 16"/>
            <p:cNvSpPr txBox="1"/>
            <p:nvPr/>
          </p:nvSpPr>
          <p:spPr>
            <a:xfrm>
              <a:off x="3148853" y="2035969"/>
              <a:ext cx="304800" cy="565540"/>
            </a:xfrm>
            <a:prstGeom prst="rect">
              <a:avLst/>
            </a:prstGeom>
            <a:noFill/>
          </p:spPr>
          <p:txBody>
            <a:bodyPr wrap="square" rtlCol="0">
              <a:spAutoFit/>
            </a:bodyPr>
            <a:lstStyle/>
            <a:p>
              <a:r>
                <a:rPr lang="en-US" dirty="0"/>
                <a:t>a</a:t>
              </a:r>
            </a:p>
          </p:txBody>
        </p:sp>
        <p:sp>
          <p:nvSpPr>
            <p:cNvPr id="24" name="TextBox 17"/>
            <p:cNvSpPr txBox="1"/>
            <p:nvPr/>
          </p:nvSpPr>
          <p:spPr>
            <a:xfrm>
              <a:off x="3148853" y="2969419"/>
              <a:ext cx="304800" cy="565540"/>
            </a:xfrm>
            <a:prstGeom prst="rect">
              <a:avLst/>
            </a:prstGeom>
            <a:noFill/>
          </p:spPr>
          <p:txBody>
            <a:bodyPr wrap="square" rtlCol="0">
              <a:spAutoFit/>
            </a:bodyPr>
            <a:lstStyle/>
            <a:p>
              <a:r>
                <a:rPr lang="en-US" dirty="0"/>
                <a:t>b</a:t>
              </a:r>
            </a:p>
          </p:txBody>
        </p:sp>
        <p:sp>
          <p:nvSpPr>
            <p:cNvPr id="25" name="TextBox 18"/>
            <p:cNvSpPr txBox="1"/>
            <p:nvPr/>
          </p:nvSpPr>
          <p:spPr>
            <a:xfrm>
              <a:off x="3148853" y="3669506"/>
              <a:ext cx="304800" cy="565540"/>
            </a:xfrm>
            <a:prstGeom prst="rect">
              <a:avLst/>
            </a:prstGeom>
            <a:noFill/>
          </p:spPr>
          <p:txBody>
            <a:bodyPr wrap="square" rtlCol="0">
              <a:spAutoFit/>
            </a:bodyPr>
            <a:lstStyle/>
            <a:p>
              <a:r>
                <a:rPr lang="en-US" dirty="0"/>
                <a:t>c</a:t>
              </a:r>
            </a:p>
          </p:txBody>
        </p:sp>
        <p:sp>
          <p:nvSpPr>
            <p:cNvPr id="26" name="TextBox 19"/>
            <p:cNvSpPr txBox="1"/>
            <p:nvPr/>
          </p:nvSpPr>
          <p:spPr>
            <a:xfrm>
              <a:off x="3148853" y="4486275"/>
              <a:ext cx="304800" cy="565540"/>
            </a:xfrm>
            <a:prstGeom prst="rect">
              <a:avLst/>
            </a:prstGeom>
            <a:noFill/>
          </p:spPr>
          <p:txBody>
            <a:bodyPr wrap="square" rtlCol="0">
              <a:spAutoFit/>
            </a:bodyPr>
            <a:lstStyle/>
            <a:p>
              <a:r>
                <a:rPr lang="en-US" dirty="0"/>
                <a:t>d</a:t>
              </a:r>
            </a:p>
          </p:txBody>
        </p:sp>
        <p:sp>
          <p:nvSpPr>
            <p:cNvPr id="27" name="TextBox 20"/>
            <p:cNvSpPr txBox="1"/>
            <p:nvPr/>
          </p:nvSpPr>
          <p:spPr>
            <a:xfrm>
              <a:off x="5871882" y="1919288"/>
              <a:ext cx="304800" cy="565540"/>
            </a:xfrm>
            <a:prstGeom prst="rect">
              <a:avLst/>
            </a:prstGeom>
            <a:noFill/>
          </p:spPr>
          <p:txBody>
            <a:bodyPr wrap="square" rtlCol="0">
              <a:spAutoFit/>
            </a:bodyPr>
            <a:lstStyle/>
            <a:p>
              <a:r>
                <a:rPr lang="en-US" dirty="0"/>
                <a:t>x</a:t>
              </a:r>
            </a:p>
          </p:txBody>
        </p:sp>
        <p:sp>
          <p:nvSpPr>
            <p:cNvPr id="28" name="TextBox 21"/>
            <p:cNvSpPr txBox="1"/>
            <p:nvPr/>
          </p:nvSpPr>
          <p:spPr>
            <a:xfrm>
              <a:off x="5771029" y="3202782"/>
              <a:ext cx="304800" cy="565540"/>
            </a:xfrm>
            <a:prstGeom prst="rect">
              <a:avLst/>
            </a:prstGeom>
            <a:noFill/>
          </p:spPr>
          <p:txBody>
            <a:bodyPr wrap="square" rtlCol="0">
              <a:spAutoFit/>
            </a:bodyPr>
            <a:lstStyle/>
            <a:p>
              <a:r>
                <a:rPr lang="en-US" dirty="0"/>
                <a:t>y</a:t>
              </a:r>
            </a:p>
          </p:txBody>
        </p:sp>
        <p:sp>
          <p:nvSpPr>
            <p:cNvPr id="29" name="TextBox 22"/>
            <p:cNvSpPr txBox="1"/>
            <p:nvPr/>
          </p:nvSpPr>
          <p:spPr>
            <a:xfrm>
              <a:off x="5771029" y="4252913"/>
              <a:ext cx="304800" cy="565540"/>
            </a:xfrm>
            <a:prstGeom prst="rect">
              <a:avLst/>
            </a:prstGeom>
            <a:noFill/>
          </p:spPr>
          <p:txBody>
            <a:bodyPr wrap="square" rtlCol="0">
              <a:spAutoFit/>
            </a:bodyPr>
            <a:lstStyle/>
            <a:p>
              <a:r>
                <a:rPr lang="en-US" dirty="0"/>
                <a:t>z</a:t>
              </a:r>
            </a:p>
          </p:txBody>
        </p:sp>
        <p:cxnSp>
          <p:nvCxnSpPr>
            <p:cNvPr id="30"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24"/>
            <p:cNvCxnSpPr>
              <a:stCxn id="1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001943" y="5787987"/>
            <a:ext cx="226215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一个映上函数的示例</a:t>
            </a:r>
            <a:endParaRPr lang="zh-CN" altLang="en-US" dirty="0">
              <a:latin typeface="微软雅黑" panose="020B0503020204020204" pitchFamily="34" charset="-122"/>
              <a:ea typeface="微软雅黑" panose="020B0503020204020204" pitchFamily="34" charset="-122"/>
            </a:endParaRPr>
          </a:p>
        </p:txBody>
      </p:sp>
      <p:sp>
        <p:nvSpPr>
          <p:cNvPr id="34"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映上函数的个数</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我们可以用容斥原理确定从</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元素到</a:t>
                </a:r>
                <a14:m>
                  <m:oMath xmlns:m="http://schemas.openxmlformats.org/officeDocument/2006/math">
                    <m:r>
                      <a:rPr lang="en-US" altLang="zh-CN" i="1" dirty="0" smtClean="0">
                        <a:latin typeface="Cambria Math" panose="02040503050406030204" pitchFamily="18" charset="0"/>
                      </a:rPr>
                      <m:t>𝑛</m:t>
                    </m:r>
                  </m:oMath>
                </a14:m>
                <a:r>
                  <a:rPr lang="zh-CN" altLang="en-US" dirty="0" smtClean="0"/>
                  <a:t>元素集合的映上函数的个数</a:t>
                </a:r>
                <a:r>
                  <a:rPr lang="en-US" altLang="zh-CN" dirty="0" smtClean="0"/>
                  <a:t>.</a:t>
                </a:r>
                <a:r>
                  <a:rPr lang="en-US" dirty="0" smtClean="0"/>
                  <a:t>     </a:t>
                </a:r>
              </a:p>
              <a:p>
                <a:r>
                  <a:rPr lang="zh-CN" altLang="en-US" dirty="0" smtClean="0"/>
                  <a:t>例</a:t>
                </a:r>
                <a:r>
                  <a:rPr lang="en-US" altLang="zh-CN" dirty="0" smtClean="0"/>
                  <a:t>:</a:t>
                </a:r>
                <a:r>
                  <a:rPr lang="zh-CN" altLang="en-US" dirty="0" smtClean="0"/>
                  <a:t>从</a:t>
                </a:r>
                <a:r>
                  <a:rPr lang="en-US" altLang="zh-CN" dirty="0" smtClean="0"/>
                  <a:t>6</a:t>
                </a:r>
                <a:r>
                  <a:rPr lang="zh-CN" altLang="en-US" dirty="0" smtClean="0"/>
                  <a:t>元素到</a:t>
                </a:r>
                <a:r>
                  <a:rPr lang="en-US" altLang="zh-CN" dirty="0" smtClean="0"/>
                  <a:t>3</a:t>
                </a:r>
                <a:r>
                  <a:rPr lang="zh-CN" altLang="en-US" dirty="0" smtClean="0"/>
                  <a:t>元素集合有多少个映上函数？</a:t>
                </a:r>
                <a:endParaRPr lang="en-US" altLang="zh-CN" dirty="0" smtClean="0"/>
              </a:p>
              <a:p>
                <a:pPr>
                  <a:lnSpc>
                    <a:spcPct val="100000"/>
                  </a:lnSpc>
                </a:pPr>
                <a:r>
                  <a:rPr lang="zh-CN" altLang="en-US" dirty="0" smtClean="0"/>
                  <a:t>解</a:t>
                </a:r>
                <a:r>
                  <a:rPr lang="en-US" altLang="zh-CN" dirty="0" smtClean="0"/>
                  <a:t>:</a:t>
                </a:r>
              </a:p>
              <a:p>
                <a:pPr lvl="1"/>
                <a:r>
                  <a:rPr lang="zh-CN" altLang="en-US" dirty="0" smtClean="0"/>
                  <a:t>假</a:t>
                </a:r>
                <a:r>
                  <a:rPr lang="zh-CN" altLang="en-US" dirty="0"/>
                  <a:t>定在陪域中的元素是</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i="1" dirty="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3</m:t>
                        </m:r>
                      </m:sub>
                    </m:sSub>
                  </m:oMath>
                </a14:m>
                <a:r>
                  <a:rPr lang="en-US" dirty="0"/>
                  <a:t>. </a:t>
                </a:r>
                <a:r>
                  <a:rPr lang="zh-CN" altLang="en-US" dirty="0"/>
                  <a:t>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zh-CN" altLang="en-US" dirty="0"/>
                  <a:t>分别是</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i="1" dirty="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3</m:t>
                        </m:r>
                      </m:sub>
                    </m:sSub>
                  </m:oMath>
                </a14:m>
                <a:r>
                  <a:rPr lang="zh-CN" altLang="en-US" dirty="0"/>
                  <a:t>不在函数值域中的性质</a:t>
                </a:r>
                <a:r>
                  <a:rPr lang="en-US" altLang="zh-CN" dirty="0"/>
                  <a:t>.</a:t>
                </a:r>
              </a:p>
              <a:p>
                <a:pPr lvl="1"/>
                <a:r>
                  <a:rPr lang="zh-CN" altLang="en-US" dirty="0"/>
                  <a:t> 一个函数是映上的</a:t>
                </a:r>
                <a:r>
                  <a:rPr lang="en-US" altLang="zh-CN" dirty="0" smtClean="0"/>
                  <a:t>, </a:t>
                </a:r>
                <a:r>
                  <a:rPr lang="zh-CN" altLang="en-US" dirty="0" smtClean="0"/>
                  <a:t>当且仅当</a:t>
                </a:r>
                <a:r>
                  <a:rPr lang="zh-CN" altLang="en-US" dirty="0"/>
                  <a:t>它没有性质</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m:t>
                        </m:r>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en-US" altLang="zh-CN" dirty="0"/>
                  <a:t>. </a:t>
                </a:r>
                <a:r>
                  <a:rPr lang="zh-CN" altLang="en-US" dirty="0"/>
                  <a:t>那么</a:t>
                </a:r>
                <a:r>
                  <a:rPr lang="en-US" altLang="zh-CN" dirty="0"/>
                  <a:t>, </a:t>
                </a:r>
                <a14:m>
                  <m:oMath xmlns:m="http://schemas.openxmlformats.org/officeDocument/2006/math">
                    <m:r>
                      <a:rPr lang="en-US" altLang="zh-CN" i="1" dirty="0">
                        <a:latin typeface="Cambria Math" panose="02040503050406030204" pitchFamily="18" charset="0"/>
                      </a:rPr>
                      <m:t>𝑁</m:t>
                    </m:r>
                  </m:oMath>
                </a14:m>
                <a:r>
                  <a:rPr lang="en-US" altLang="zh-CN" dirty="0"/>
                  <a:t>(</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up>
                        <m:r>
                          <a:rPr lang="en-US" altLang="zh-CN" i="1" dirty="0">
                            <a:latin typeface="Cambria Math" panose="02040503050406030204" pitchFamily="18" charset="0"/>
                          </a:rPr>
                          <m:t>′</m:t>
                        </m:r>
                      </m:sup>
                    </m:sSubSup>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up>
                        <m:r>
                          <a:rPr lang="en-US" altLang="zh-CN" i="1" dirty="0">
                            <a:latin typeface="Cambria Math" panose="02040503050406030204" pitchFamily="18" charset="0"/>
                          </a:rPr>
                          <m:t>′</m:t>
                        </m:r>
                      </m:sup>
                    </m:sSubSup>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up>
                        <m:r>
                          <a:rPr lang="en-US" altLang="zh-CN" i="1" dirty="0">
                            <a:latin typeface="Cambria Math" panose="02040503050406030204" pitchFamily="18" charset="0"/>
                          </a:rPr>
                          <m:t>′</m:t>
                        </m:r>
                      </m:sup>
                    </m:sSubSup>
                  </m:oMath>
                </a14:m>
                <a:r>
                  <a:rPr lang="en-US" altLang="zh-CN" dirty="0"/>
                  <a:t>)= </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en-US" dirty="0"/>
                  <a:t>)]−</a:t>
                </a: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3</m:t>
                        </m:r>
                      </m:sub>
                    </m:sSub>
                  </m:oMath>
                </a14:m>
                <a:r>
                  <a:rPr lang="en-US"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𝑁</m:t>
                    </m:r>
                  </m:oMath>
                </a14:m>
                <a:r>
                  <a:rPr lang="zh-CN" altLang="en-US" dirty="0"/>
                  <a:t>表示从</a:t>
                </a:r>
                <a:r>
                  <a:rPr lang="en-US" altLang="zh-CN" dirty="0"/>
                  <a:t>6</a:t>
                </a:r>
                <a:r>
                  <a:rPr lang="zh-CN" altLang="en-US" dirty="0"/>
                  <a:t>元素到</a:t>
                </a:r>
                <a:r>
                  <a:rPr lang="en-US" altLang="zh-CN" dirty="0"/>
                  <a:t>3</a:t>
                </a:r>
                <a:r>
                  <a:rPr lang="zh-CN" altLang="en-US" dirty="0"/>
                  <a:t>元素集合的函数总数</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388"/>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76C3375E-B014-4BDE-A4AA-96532B29F812}"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98</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16469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映上函数的个数</a:t>
            </a:r>
            <a:endParaRPr lang="en-US" altLang="zh-C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zh-CN" altLang="en-US" dirty="0" smtClean="0"/>
                  <a:t>解</a:t>
                </a:r>
                <a:r>
                  <a:rPr lang="en-US" altLang="zh-CN" dirty="0" smtClean="0"/>
                  <a:t>(</a:t>
                </a:r>
                <a:r>
                  <a:rPr lang="zh-CN" altLang="en-US" dirty="0" smtClean="0"/>
                  <a:t>续</a:t>
                </a:r>
                <a:r>
                  <a:rPr lang="en-US" altLang="zh-CN" dirty="0" smtClean="0"/>
                  <a:t>): </a:t>
                </a:r>
              </a:p>
              <a:p>
                <a:pPr lvl="1">
                  <a:lnSpc>
                    <a:spcPct val="110000"/>
                  </a:lnSpc>
                </a:pPr>
                <a14:m>
                  <m:oMath xmlns:m="http://schemas.openxmlformats.org/officeDocument/2006/math">
                    <m:r>
                      <a:rPr lang="en-US" i="1" dirty="0" smtClean="0">
                        <a:latin typeface="Cambria Math" panose="02040503050406030204" pitchFamily="18" charset="0"/>
                      </a:rPr>
                      <m:t>𝑁</m:t>
                    </m:r>
                  </m:oMath>
                </a14:m>
                <a:r>
                  <a:rPr lang="en-US" dirty="0"/>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3</m:t>
                        </m:r>
                      </m:e>
                      <m:sup>
                        <m:r>
                          <a:rPr lang="en-US" altLang="zh-CN" dirty="0">
                            <a:latin typeface="Cambria Math" panose="02040503050406030204" pitchFamily="18" charset="0"/>
                          </a:rPr>
                          <m:t>6</m:t>
                        </m:r>
                      </m:sup>
                    </m:sSup>
                  </m:oMath>
                </a14:m>
                <a:r>
                  <a:rPr lang="en-US" dirty="0"/>
                  <a:t>,</a:t>
                </a:r>
              </a:p>
              <a:p>
                <a:pPr lvl="1">
                  <a:lnSpc>
                    <a:spcPct val="110000"/>
                  </a:lnSpc>
                </a:pPr>
                <a:r>
                  <a:rPr lang="zh-CN" altLang="en-US" dirty="0" smtClean="0"/>
                  <a:t>注意</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𝑃</m:t>
                        </m:r>
                      </m:e>
                      <m:sub>
                        <m:r>
                          <a:rPr lang="en-US" altLang="zh-CN" dirty="0">
                            <a:latin typeface="Cambria Math" panose="02040503050406030204" pitchFamily="18" charset="0"/>
                          </a:rPr>
                          <m:t>𝑖</m:t>
                        </m:r>
                      </m:sub>
                    </m:sSub>
                  </m:oMath>
                </a14:m>
                <a:r>
                  <a:rPr lang="en-US" altLang="zh-CN" dirty="0"/>
                  <a:t>)</a:t>
                </a:r>
                <a:r>
                  <a:rPr lang="zh-CN" altLang="en-US" dirty="0"/>
                  <a:t>是值域中不含</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𝑖</m:t>
                        </m:r>
                      </m:sub>
                    </m:sSub>
                  </m:oMath>
                </a14:m>
                <a:r>
                  <a:rPr lang="zh-CN" altLang="en-US" dirty="0"/>
                  <a:t>的函数的个数</a:t>
                </a:r>
                <a:r>
                  <a:rPr lang="en-US" altLang="zh-CN" dirty="0" smtClean="0"/>
                  <a:t>, </a:t>
                </a:r>
                <a:r>
                  <a:rPr lang="zh-CN" altLang="en-US" dirty="0" smtClean="0"/>
                  <a:t>所以</a:t>
                </a:r>
                <a:r>
                  <a:rPr lang="zh-CN" altLang="en-US" dirty="0"/>
                  <a:t>对于定义域中的每个元素的函数值有</a:t>
                </a:r>
                <a:r>
                  <a:rPr lang="en-US" altLang="zh-CN" dirty="0"/>
                  <a:t>2</a:t>
                </a:r>
                <a:r>
                  <a:rPr lang="zh-CN" altLang="en-US" dirty="0"/>
                  <a:t>种选择</a:t>
                </a:r>
                <a:r>
                  <a:rPr lang="en-US" altLang="zh-CN" dirty="0" smtClean="0"/>
                  <a:t>, </a:t>
                </a:r>
                <a:r>
                  <a:rPr lang="zh-CN" altLang="en-US" dirty="0" smtClean="0"/>
                  <a:t>因此</a:t>
                </a:r>
                <a14:m>
                  <m:oMath xmlns:m="http://schemas.openxmlformats.org/officeDocument/2006/math">
                    <m:r>
                      <a:rPr lang="en-US" altLang="zh-CN" i="1" dirty="0">
                        <a:latin typeface="Cambria Math" panose="02040503050406030204" pitchFamily="18" charset="0"/>
                      </a:rPr>
                      <m:t>𝑁</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𝑃</m:t>
                        </m:r>
                      </m:e>
                      <m:sub>
                        <m:r>
                          <a:rPr lang="en-US" altLang="zh-CN" dirty="0">
                            <a:latin typeface="Cambria Math" panose="02040503050406030204" pitchFamily="18" charset="0"/>
                          </a:rPr>
                          <m:t>𝑖</m:t>
                        </m:r>
                      </m:sub>
                    </m:sSub>
                  </m:oMath>
                </a14:m>
                <a:r>
                  <a:rPr lang="en-US" altLang="zh-CN" dirty="0"/>
                  <a:t>) </a:t>
                </a:r>
                <a:r>
                  <a:rPr lang="en-US" altLang="zh-CN" dirty="0" smtClean="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6</m:t>
                        </m:r>
                      </m:sup>
                    </m:sSup>
                  </m:oMath>
                </a14:m>
                <a:r>
                  <a:rPr lang="en-US" altLang="zh-CN" dirty="0" smtClean="0"/>
                  <a:t>,</a:t>
                </a:r>
                <a:r>
                  <a:rPr lang="zh-CN" altLang="en-US" dirty="0" smtClean="0"/>
                  <a:t> </a:t>
                </a:r>
                <a:r>
                  <a:rPr lang="zh-CN" altLang="en-US" dirty="0"/>
                  <a:t>此外这种项有</a:t>
                </a:r>
                <a14:m>
                  <m:oMath xmlns:m="http://schemas.openxmlformats.org/officeDocument/2006/math">
                    <m:r>
                      <a:rPr lang="en-US" altLang="zh-CN" i="1" dirty="0" smtClean="0">
                        <a:latin typeface="Cambria Math" panose="02040503050406030204" pitchFamily="18" charset="0"/>
                      </a:rPr>
                      <m:t>𝐶</m:t>
                    </m:r>
                  </m:oMath>
                </a14:m>
                <a:r>
                  <a:rPr lang="en-US" altLang="zh-CN" dirty="0"/>
                  <a:t>(3,1)</a:t>
                </a:r>
                <a:r>
                  <a:rPr lang="zh-CN" altLang="en-US" dirty="0"/>
                  <a:t>个</a:t>
                </a:r>
                <a:r>
                  <a:rPr lang="en-US" dirty="0"/>
                  <a:t>.</a:t>
                </a:r>
              </a:p>
              <a:p>
                <a:pPr lvl="1">
                  <a:lnSpc>
                    <a:spcPct val="110000"/>
                  </a:lnSpc>
                </a:pPr>
                <a:r>
                  <a:rPr lang="zh-CN" altLang="en-US" dirty="0" smtClean="0"/>
                  <a:t>注意</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𝑖</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m:t>
                    </m:r>
                  </m:oMath>
                </a14:m>
                <a:r>
                  <a:rPr lang="zh-CN" altLang="en-US" dirty="0"/>
                  <a:t>是值域中不含</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dirty="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m:rPr>
                            <m:sty m:val="p"/>
                          </m:rPr>
                          <a:rPr lang="en-US" altLang="zh-CN" b="0" i="0" dirty="0" smtClean="0">
                            <a:latin typeface="Cambria Math" panose="02040503050406030204" pitchFamily="18" charset="0"/>
                          </a:rPr>
                          <m:t>j</m:t>
                        </m:r>
                      </m:sub>
                    </m:sSub>
                  </m:oMath>
                </a14:m>
                <a:r>
                  <a:rPr lang="zh-CN" altLang="en-US" dirty="0"/>
                  <a:t>的函数的个数</a:t>
                </a:r>
                <a:r>
                  <a:rPr lang="en-US" altLang="zh-CN" dirty="0" smtClean="0"/>
                  <a:t>, </a:t>
                </a:r>
                <a:r>
                  <a:rPr lang="zh-CN" altLang="en-US" dirty="0" smtClean="0"/>
                  <a:t>所以对于</a:t>
                </a:r>
                <a:r>
                  <a:rPr lang="zh-CN" altLang="en-US" dirty="0"/>
                  <a:t>定义域中的每个元素的函数值有</a:t>
                </a:r>
                <a:r>
                  <a:rPr lang="en-US" altLang="zh-CN" dirty="0"/>
                  <a:t>1</a:t>
                </a:r>
                <a:r>
                  <a:rPr lang="zh-CN" altLang="en-US" dirty="0"/>
                  <a:t>中选择</a:t>
                </a:r>
                <a:r>
                  <a:rPr lang="en-US" altLang="zh-CN" dirty="0" smtClean="0"/>
                  <a:t>, </a:t>
                </a:r>
                <a:r>
                  <a:rPr lang="zh-CN" altLang="en-US" dirty="0" smtClean="0"/>
                  <a:t>因此</a:t>
                </a:r>
                <a14:m>
                  <m:oMath xmlns:m="http://schemas.openxmlformats.org/officeDocument/2006/math">
                    <m:r>
                      <a:rPr lang="en-US" altLang="zh-CN" i="1" dirty="0">
                        <a:latin typeface="Cambria Math" panose="02040503050406030204" pitchFamily="18" charset="0"/>
                      </a:rPr>
                      <m:t>𝑁</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 </m:t>
                    </m:r>
                  </m:oMath>
                </a14:m>
                <a:r>
                  <a:rPr lang="en-US" altLang="zh-CN" dirty="0" smtClean="0"/>
                  <a:t>=</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1</m:t>
                        </m:r>
                      </m:e>
                      <m:sup>
                        <m:r>
                          <a:rPr lang="en-US" altLang="zh-CN" b="0" i="1" dirty="0" smtClean="0">
                            <a:latin typeface="Cambria Math" panose="02040503050406030204" pitchFamily="18" charset="0"/>
                          </a:rPr>
                          <m:t>6</m:t>
                        </m:r>
                      </m:sup>
                    </m:sSup>
                  </m:oMath>
                </a14:m>
                <a:r>
                  <a:rPr lang="en-US" altLang="zh-CN" dirty="0" smtClean="0"/>
                  <a:t>,</a:t>
                </a:r>
                <a:r>
                  <a:rPr lang="zh-CN" altLang="en-US" dirty="0" smtClean="0"/>
                  <a:t> </a:t>
                </a:r>
                <a:r>
                  <a:rPr lang="zh-CN" altLang="en-US" dirty="0"/>
                  <a:t>此外这种项有</a:t>
                </a:r>
                <a14:m>
                  <m:oMath xmlns:m="http://schemas.openxmlformats.org/officeDocument/2006/math">
                    <m:r>
                      <a:rPr lang="en-US" altLang="zh-CN" i="1" dirty="0" smtClean="0">
                        <a:latin typeface="Cambria Math" panose="02040503050406030204" pitchFamily="18" charset="0"/>
                      </a:rPr>
                      <m:t>𝐶</m:t>
                    </m:r>
                  </m:oMath>
                </a14:m>
                <a:r>
                  <a:rPr lang="en-US" altLang="zh-CN" dirty="0"/>
                  <a:t>(3,2)</a:t>
                </a:r>
                <a:r>
                  <a:rPr lang="zh-CN" altLang="en-US" dirty="0"/>
                  <a:t>个</a:t>
                </a:r>
                <a:r>
                  <a:rPr lang="en-US" altLang="zh-CN" dirty="0"/>
                  <a:t>.</a:t>
                </a:r>
              </a:p>
              <a:p>
                <a:pPr lvl="1">
                  <a:lnSpc>
                    <a:spcPct val="110000"/>
                  </a:lnSpc>
                </a:pPr>
                <a:r>
                  <a:rPr lang="zh-CN" altLang="en-US" dirty="0" smtClean="0"/>
                  <a:t>注意</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US" dirty="0"/>
                  <a:t>= 0</a:t>
                </a:r>
                <a:r>
                  <a:rPr lang="en-US" altLang="zh-CN" dirty="0" smtClean="0"/>
                  <a:t>, </a:t>
                </a:r>
                <a:r>
                  <a:rPr lang="zh-CN" altLang="en-US" dirty="0" smtClean="0"/>
                  <a:t>因为</a:t>
                </a:r>
                <a:r>
                  <a:rPr lang="zh-CN" altLang="en-US" dirty="0"/>
                  <a:t>这个项是值域中不含</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b="0" i="1" dirty="0"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b="0" i="0" dirty="0"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𝑏</m:t>
                        </m:r>
                      </m:e>
                      <m:sub>
                        <m:r>
                          <a:rPr lang="en-US" altLang="zh-CN" b="0" i="0" dirty="0" smtClean="0">
                            <a:latin typeface="Cambria Math" panose="02040503050406030204" pitchFamily="18" charset="0"/>
                          </a:rPr>
                          <m:t>3</m:t>
                        </m:r>
                      </m:sub>
                    </m:sSub>
                  </m:oMath>
                </a14:m>
                <a:r>
                  <a:rPr lang="zh-CN" altLang="en-US" dirty="0"/>
                  <a:t>的函数的个数</a:t>
                </a:r>
                <a:r>
                  <a:rPr lang="en-US" altLang="zh-CN" dirty="0" smtClean="0"/>
                  <a:t>. </a:t>
                </a:r>
                <a:r>
                  <a:rPr lang="zh-CN" altLang="en-US" dirty="0" smtClean="0"/>
                  <a:t>显然</a:t>
                </a:r>
                <a:r>
                  <a:rPr lang="zh-CN" altLang="en-US" dirty="0"/>
                  <a:t>没有这样的函数</a:t>
                </a:r>
                <a:r>
                  <a:rPr lang="en-US" dirty="0"/>
                  <a:t>. </a:t>
                </a:r>
              </a:p>
              <a:p>
                <a:pPr lvl="1">
                  <a:lnSpc>
                    <a:spcPct val="110000"/>
                  </a:lnSpc>
                </a:pPr>
                <a:r>
                  <a:rPr lang="zh-CN" altLang="en-US" dirty="0" smtClean="0"/>
                  <a:t>于是</a:t>
                </a:r>
                <a14:m>
                  <m:oMath xmlns:m="http://schemas.openxmlformats.org/officeDocument/2006/math">
                    <m:r>
                      <a:rPr lang="en-US" altLang="zh-CN" i="1" dirty="0" smtClean="0">
                        <a:latin typeface="Cambria Math" panose="02040503050406030204" pitchFamily="18" charset="0"/>
                      </a:rPr>
                      <m:t>𝑁</m:t>
                    </m:r>
                  </m:oMath>
                </a14:m>
                <a:r>
                  <a:rPr lang="en-US" altLang="zh-CN" dirty="0"/>
                  <a:t>(</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𝑃</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sup>
                    </m:sSubSup>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2</m:t>
                        </m:r>
                      </m:sub>
                      <m:sup>
                        <m:r>
                          <a:rPr lang="en-US" altLang="zh-CN" i="1" dirty="0">
                            <a:latin typeface="Cambria Math" panose="02040503050406030204" pitchFamily="18" charset="0"/>
                          </a:rPr>
                          <m:t>′</m:t>
                        </m:r>
                      </m:sup>
                    </m:sSubSup>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𝑃</m:t>
                        </m:r>
                      </m:e>
                      <m:sub>
                        <m:r>
                          <a:rPr lang="en-US" altLang="zh-CN" b="0" i="1" dirty="0" smtClean="0">
                            <a:latin typeface="Cambria Math" panose="02040503050406030204" pitchFamily="18" charset="0"/>
                          </a:rPr>
                          <m:t>3</m:t>
                        </m:r>
                      </m:sub>
                      <m:sup>
                        <m:r>
                          <a:rPr lang="en-US" altLang="zh-CN" i="1" dirty="0">
                            <a:latin typeface="Cambria Math" panose="02040503050406030204" pitchFamily="18" charset="0"/>
                          </a:rPr>
                          <m:t>′</m:t>
                        </m:r>
                      </m:sup>
                    </m:sSubSup>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3</m:t>
                        </m:r>
                      </m:e>
                      <m:sup>
                        <m:r>
                          <a:rPr lang="en-US" altLang="zh-CN" dirty="0">
                            <a:latin typeface="Cambria Math" panose="02040503050406030204" pitchFamily="18" charset="0"/>
                          </a:rPr>
                          <m:t>6</m:t>
                        </m:r>
                      </m:sup>
                    </m:sSup>
                  </m:oMath>
                </a14:m>
                <a:r>
                  <a:rPr lang="en-US" dirty="0"/>
                  <a:t> − </a:t>
                </a:r>
                <a14:m>
                  <m:oMath xmlns:m="http://schemas.openxmlformats.org/officeDocument/2006/math">
                    <m:r>
                      <a:rPr lang="en-US" altLang="zh-CN" i="1" dirty="0" smtClean="0">
                        <a:latin typeface="Cambria Math" panose="02040503050406030204" pitchFamily="18" charset="0"/>
                      </a:rPr>
                      <m:t>𝐶</m:t>
                    </m:r>
                  </m:oMath>
                </a14:m>
                <a:r>
                  <a:rPr lang="en-US" altLang="zh-CN" dirty="0"/>
                  <a:t>(3,1) </a:t>
                </a:r>
                <a:r>
                  <a:rPr lang="en-US"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6</m:t>
                        </m:r>
                      </m:sup>
                    </m:sSup>
                  </m:oMath>
                </a14:m>
                <a:r>
                  <a:rPr lang="en-US" dirty="0"/>
                  <a:t>  +</a:t>
                </a:r>
                <a:r>
                  <a:rPr lang="en-US" altLang="zh-CN" dirty="0"/>
                  <a:t> </a:t>
                </a:r>
                <a14:m>
                  <m:oMath xmlns:m="http://schemas.openxmlformats.org/officeDocument/2006/math">
                    <m:r>
                      <a:rPr lang="en-US" altLang="zh-CN" i="1" dirty="0">
                        <a:latin typeface="Cambria Math" panose="02040503050406030204" pitchFamily="18" charset="0"/>
                      </a:rPr>
                      <m:t>𝐶</m:t>
                    </m:r>
                  </m:oMath>
                </a14:m>
                <a:r>
                  <a:rPr lang="en-US" altLang="zh-CN" dirty="0"/>
                  <a:t>(3,2)</a:t>
                </a:r>
                <a:r>
                  <a:rPr lang="en-US" dirty="0"/>
                  <a:t> </a:t>
                </a:r>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1</m:t>
                        </m:r>
                      </m:e>
                      <m:sup>
                        <m:r>
                          <a:rPr lang="en-US" altLang="zh-CN" i="1" dirty="0">
                            <a:latin typeface="Cambria Math" panose="02040503050406030204" pitchFamily="18" charset="0"/>
                          </a:rPr>
                          <m:t>6</m:t>
                        </m:r>
                      </m:sup>
                    </m:sSup>
                  </m:oMath>
                </a14:m>
                <a:r>
                  <a:rPr lang="en-US" dirty="0"/>
                  <a:t> -0 = </a:t>
                </a:r>
                <a:r>
                  <a:rPr lang="en-US" dirty="0" smtClean="0"/>
                  <a:t>540.</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310" r="-444"/>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BB2789CD-4181-4FD3-AE11-2BECD1B17D83}" type="datetime1">
              <a:rPr lang="zh-CN" altLang="en-US" smtClean="0"/>
              <a:t>2023/10/16</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99</a:t>
            </a:fld>
            <a:endParaRPr lang="zh-CN" altLang="en-US" dirty="0"/>
          </a:p>
        </p:txBody>
      </p:sp>
      <p:sp>
        <p:nvSpPr>
          <p:cNvPr id="10" name="页脚占位符 8"/>
          <p:cNvSpPr>
            <a:spLocks noGrp="1"/>
          </p:cNvSpPr>
          <p:nvPr>
            <p:ph type="ftr" sz="quarter" idx="11"/>
          </p:nvPr>
        </p:nvSpPr>
        <p:spPr>
          <a:xfrm>
            <a:off x="7543800" y="6400799"/>
            <a:ext cx="4267200" cy="380965"/>
          </a:xfrm>
        </p:spPr>
        <p:txBody>
          <a:bodyPr/>
          <a:lstStyle/>
          <a:p>
            <a:pPr algn="r"/>
            <a:r>
              <a:rPr lang="zh-CN" altLang="en-US" dirty="0"/>
              <a:t>华中科技</a:t>
            </a:r>
            <a:r>
              <a:rPr lang="zh-CN" altLang="en-US" dirty="0" smtClean="0"/>
              <a:t>大学</a:t>
            </a:r>
            <a:r>
              <a:rPr lang="en-US" altLang="zh-CN" dirty="0" smtClean="0"/>
              <a:t>NNSS</a:t>
            </a:r>
            <a:r>
              <a:rPr lang="zh-CN" altLang="en-US" dirty="0" smtClean="0"/>
              <a:t>实验室</a:t>
            </a:r>
            <a:endParaRPr lang="zh-CN" altLang="en-US" dirty="0"/>
          </a:p>
        </p:txBody>
      </p:sp>
    </p:spTree>
    <p:extLst>
      <p:ext uri="{BB962C8B-B14F-4D97-AF65-F5344CB8AC3E}">
        <p14:creationId xmlns:p14="http://schemas.microsoft.com/office/powerpoint/2010/main" val="28521913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m - C(n,1)(n - 1)^m + C(n,2)(n - 2)^m - \cdots + (-1)^{n -1} C(n,n -1)\cdot 1^m$$&#10;&#10;\end{document}"/>
  <p:tag name="IGUANATEXSIZE" val="20"/>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53795</TotalTime>
  <Words>4882</Words>
  <Application>Microsoft Office PowerPoint</Application>
  <PresentationFormat>宽屏</PresentationFormat>
  <Paragraphs>1086</Paragraphs>
  <Slides>109</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25" baseType="lpstr">
      <vt:lpstr>微软雅黑</vt:lpstr>
      <vt:lpstr>方正粗倩简体</vt:lpstr>
      <vt:lpstr>等线</vt:lpstr>
      <vt:lpstr>新細明體</vt:lpstr>
      <vt:lpstr>微软雅黑</vt:lpstr>
      <vt:lpstr>Microsoft YaHei Light</vt:lpstr>
      <vt:lpstr>Arial</vt:lpstr>
      <vt:lpstr>Cambria Math</vt:lpstr>
      <vt:lpstr>Calibri</vt:lpstr>
      <vt:lpstr>Times New Roman</vt:lpstr>
      <vt:lpstr>宋体</vt:lpstr>
      <vt:lpstr>Century Gothic</vt:lpstr>
      <vt:lpstr>Wingdings</vt:lpstr>
      <vt:lpstr>MS PGothic</vt:lpstr>
      <vt:lpstr>Office 主题​​</vt:lpstr>
      <vt:lpstr>Equation</vt:lpstr>
      <vt:lpstr>PowerPoint 演示文稿</vt:lpstr>
      <vt:lpstr>PowerPoint 演示文稿</vt:lpstr>
      <vt:lpstr>第3.1节递推关系的应用 Section 3.1: Applications of Recurrence Relations</vt:lpstr>
      <vt:lpstr>PowerPoint 演示文稿</vt:lpstr>
      <vt:lpstr>递推关系</vt:lpstr>
      <vt:lpstr>递推关系</vt:lpstr>
      <vt:lpstr>递推关系</vt:lpstr>
      <vt:lpstr>兔子和斐波那契数</vt:lpstr>
      <vt:lpstr>兔子和斐波那契数</vt:lpstr>
      <vt:lpstr>兔子和斐波拉契数</vt:lpstr>
      <vt:lpstr>汉诺塔</vt:lpstr>
      <vt:lpstr>汉诺塔</vt:lpstr>
      <vt:lpstr>汉诺塔</vt:lpstr>
      <vt:lpstr>汉诺塔</vt:lpstr>
      <vt:lpstr>位串计数</vt:lpstr>
      <vt:lpstr>位串计数</vt:lpstr>
      <vt:lpstr>编码字的枚举</vt:lpstr>
      <vt:lpstr>卡塔兰数</vt:lpstr>
      <vt:lpstr>卡塔兰数</vt:lpstr>
      <vt:lpstr>3.1 课后作业</vt:lpstr>
      <vt:lpstr>第3.2节求解线性递推关系 Section 3.2: Solving Linear Recurrence Relations</vt:lpstr>
      <vt:lpstr>PowerPoint 演示文稿</vt:lpstr>
      <vt:lpstr>线性递推关系</vt:lpstr>
      <vt:lpstr>线性递推关系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求解常系数线性齐次递推关系</vt:lpstr>
      <vt:lpstr>常系数线性非齐次的递推关系</vt:lpstr>
      <vt:lpstr>常系数线性非齐次的递推关系</vt:lpstr>
      <vt:lpstr>求解常系数线性非齐次的递推关系</vt:lpstr>
      <vt:lpstr>求解常系数线性非齐次的递推关系</vt:lpstr>
      <vt:lpstr>求解常系数线性非齐次的递推关系</vt:lpstr>
      <vt:lpstr>求解常系数线性非齐次的递推关系</vt:lpstr>
      <vt:lpstr>求解常系数线性非齐次的递推关系</vt:lpstr>
      <vt:lpstr>求解常系数线性非齐次的递推关系</vt:lpstr>
      <vt:lpstr>求解常系数线性非齐次的递推关系</vt:lpstr>
      <vt:lpstr>求解常系数线性非齐次的递推关系</vt:lpstr>
      <vt:lpstr>3.2 课后作业</vt:lpstr>
      <vt:lpstr>3.2 课后作业作业</vt:lpstr>
      <vt:lpstr>第3.3节分治算法和递推关系 Section 3.3: Divide-and-Conquer Algorithms and Recurrence Relations</vt:lpstr>
      <vt:lpstr>分治算法</vt:lpstr>
      <vt:lpstr>第3.4节生成函数 Section 3.4: Generating Functions</vt:lpstr>
      <vt:lpstr>PowerPoint 演示文稿</vt:lpstr>
      <vt:lpstr>本节用得上的基础知识</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计数问题和生成函数</vt:lpstr>
      <vt:lpstr>计数问题和生成函数</vt:lpstr>
      <vt:lpstr>计数问题和生成函数</vt:lpstr>
      <vt:lpstr>计数问题和生成函数</vt:lpstr>
      <vt:lpstr>计数问题和生成函数</vt:lpstr>
      <vt:lpstr>计数问题和生成函数</vt:lpstr>
      <vt:lpstr>使用生成函数求解递推关系</vt:lpstr>
      <vt:lpstr>使用生成函数求解递推关系</vt:lpstr>
      <vt:lpstr>使用生成函数证明恒等式</vt:lpstr>
      <vt:lpstr>3.4 课后作业</vt:lpstr>
      <vt:lpstr>3.4 课后作业</vt:lpstr>
      <vt:lpstr>第3.5节 容斥 Section 3.5: Inclusion-Exclusion</vt:lpstr>
      <vt:lpstr>PowerPoint 演示文稿</vt:lpstr>
      <vt:lpstr>容斥原理</vt:lpstr>
      <vt:lpstr>容斥原理</vt:lpstr>
      <vt:lpstr>容斥原理</vt:lpstr>
      <vt:lpstr>容斥原理</vt:lpstr>
      <vt:lpstr>容斥原理</vt:lpstr>
      <vt:lpstr>容斥原理</vt:lpstr>
      <vt:lpstr>容斥原理</vt:lpstr>
      <vt:lpstr>3.5 课后作业</vt:lpstr>
      <vt:lpstr>第3.6节 容斥原理的应用 Section 3.6: Applications of Inclusion-Exclusion</vt:lpstr>
      <vt:lpstr>PowerPoint 演示文稿</vt:lpstr>
      <vt:lpstr>容斥原理的另一种形式</vt:lpstr>
      <vt:lpstr>容斥原理的另一种形式</vt:lpstr>
      <vt:lpstr>容斥原理的另一种形式</vt:lpstr>
      <vt:lpstr>容斥原理的另一种形式</vt:lpstr>
      <vt:lpstr>容斥原理的另一种形式</vt:lpstr>
      <vt:lpstr>映上函数的个数</vt:lpstr>
      <vt:lpstr>映上函数的个数</vt:lpstr>
      <vt:lpstr>映上函数的个数</vt:lpstr>
      <vt:lpstr>映上函数的个数</vt:lpstr>
      <vt:lpstr>映上函数的个数</vt:lpstr>
      <vt:lpstr>错位排序</vt:lpstr>
      <vt:lpstr>错位排序</vt:lpstr>
      <vt:lpstr>错位排序</vt:lpstr>
      <vt:lpstr>错位排序</vt:lpstr>
      <vt:lpstr>错位排序</vt:lpstr>
      <vt:lpstr>3.6 课后作业</vt:lpstr>
      <vt:lpstr>本章总结</vt:lpstr>
      <vt:lpstr>本章总结</vt:lpstr>
    </vt:vector>
  </TitlesOfParts>
  <Company>Monmouth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Microsoft 帐户</cp:lastModifiedBy>
  <cp:revision>2779</cp:revision>
  <cp:lastPrinted>2020-10-12T02:35:25Z</cp:lastPrinted>
  <dcterms:created xsi:type="dcterms:W3CDTF">2011-03-27T19:09:13Z</dcterms:created>
  <dcterms:modified xsi:type="dcterms:W3CDTF">2023-10-16T14:20:53Z</dcterms:modified>
</cp:coreProperties>
</file>